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36" r:id="rId2"/>
    <p:sldId id="337" r:id="rId3"/>
    <p:sldId id="338" r:id="rId4"/>
    <p:sldId id="353"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299"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50"/>
    <a:srgbClr val="7093D2"/>
    <a:srgbClr val="B5CD85"/>
    <a:srgbClr val="93B64E"/>
    <a:srgbClr val="77943C"/>
    <a:srgbClr val="647D33"/>
    <a:srgbClr val="678034"/>
    <a:srgbClr val="AD5207"/>
    <a:srgbClr val="F58427"/>
    <a:srgbClr val="EF7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9" autoAdjust="0"/>
    <p:restoredTop sz="73271" autoAdjust="0"/>
  </p:normalViewPr>
  <p:slideViewPr>
    <p:cSldViewPr>
      <p:cViewPr varScale="1">
        <p:scale>
          <a:sx n="89" d="100"/>
          <a:sy n="89" d="100"/>
        </p:scale>
        <p:origin x="606" y="90"/>
      </p:cViewPr>
      <p:guideLst>
        <p:guide orient="horz" pos="2160"/>
        <p:guide pos="2928"/>
      </p:guideLst>
    </p:cSldViewPr>
  </p:slideViewPr>
  <p:outlineViewPr>
    <p:cViewPr>
      <p:scale>
        <a:sx n="33" d="100"/>
        <a:sy n="33" d="100"/>
      </p:scale>
      <p:origin x="0" y="-55714"/>
    </p:cViewPr>
  </p:outlineViewPr>
  <p:notesTextViewPr>
    <p:cViewPr>
      <p:scale>
        <a:sx n="1" d="1"/>
        <a:sy n="1" d="1"/>
      </p:scale>
      <p:origin x="0" y="0"/>
    </p:cViewPr>
  </p:notesTextViewPr>
  <p:sorterViewPr>
    <p:cViewPr>
      <p:scale>
        <a:sx n="100" d="100"/>
        <a:sy n="100" d="100"/>
      </p:scale>
      <p:origin x="0" y="-19675"/>
    </p:cViewPr>
  </p:sorterViewPr>
  <p:notesViewPr>
    <p:cSldViewPr>
      <p:cViewPr>
        <p:scale>
          <a:sx n="100" d="100"/>
          <a:sy n="100" d="100"/>
        </p:scale>
        <p:origin x="1578" y="-21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857A787-2278-4B8A-9734-3B6E8847E014}" type="datetimeFigureOut">
              <a:rPr lang="en-US" smtClean="0"/>
              <a:t>2/17/2017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A4C0338-6A30-40E8-9829-FED809AE1984}" type="slidenum">
              <a:rPr lang="en-US" smtClean="0"/>
              <a:t>‹#›</a:t>
            </a:fld>
            <a:endParaRPr lang="en-US"/>
          </a:p>
        </p:txBody>
      </p:sp>
    </p:spTree>
    <p:extLst>
      <p:ext uri="{BB962C8B-B14F-4D97-AF65-F5344CB8AC3E}">
        <p14:creationId xmlns:p14="http://schemas.microsoft.com/office/powerpoint/2010/main" val="1592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320A22-2902-4C52-A241-44FE3DE6ABE5}" type="datetimeFigureOut">
              <a:rPr lang="en-US" smtClean="0"/>
              <a:t>2/17/2017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1420495" y="4518204"/>
            <a:ext cx="4261485"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50265C-EA89-49EE-B665-36001A0176DF}" type="slidenum">
              <a:rPr lang="en-US" smtClean="0"/>
              <a:t>‹#›</a:t>
            </a:fld>
            <a:endParaRPr lang="en-US"/>
          </a:p>
        </p:txBody>
      </p:sp>
    </p:spTree>
    <p:extLst>
      <p:ext uri="{BB962C8B-B14F-4D97-AF65-F5344CB8AC3E}">
        <p14:creationId xmlns:p14="http://schemas.microsoft.com/office/powerpoint/2010/main" val="6303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Display</a:t>
            </a:r>
            <a:r>
              <a:rPr lang="en-US" baseline="0" dirty="0"/>
              <a:t> as participants enter and explain that this training was developed and created based on industry and educator input in conjunction with the </a:t>
            </a:r>
            <a:r>
              <a:rPr lang="en-US" sz="1200" kern="1200" dirty="0">
                <a:solidFill>
                  <a:schemeClr val="tx1"/>
                </a:solidFill>
                <a:effectLst/>
                <a:latin typeface="+mn-lt"/>
                <a:ea typeface="+mn-ea"/>
                <a:cs typeface="+mn-cs"/>
              </a:rPr>
              <a:t>Health Workforce Initiative Statewide Advisory Committee, California Community Colleges Chancellor’s Office, Workforce and Economic Development Program. </a:t>
            </a:r>
            <a:r>
              <a:rPr lang="en-US" baseline="0" dirty="0"/>
              <a:t>This is just one soft skills module of the comprehensive training package: “Hi-Touch Healthcare: The Critical 6 Soft Skills.”</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415327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378325"/>
            <a:ext cx="4261485" cy="3696712"/>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detailed procedures on page 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Trainer Manual that accompanies this PowerPoint.)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reflect on a recent incident that occurred at work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at home. The goal is to evaluate whether or not the act of self-reflection facilitated learning and prompted change of perspective and/or the development of strategies to guide more productive decisions in the future.</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8 1/2 X 11 inch piece of paper and a pen/pencil for each participant.</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Hand a piece of paper and a pen/pencil to each participant.</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Have participants mark the paper into four equal parts (two upper boxes and two lower boxes).</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In the upper left-hand box write "Incident at work and the way I handled it." </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In the upper right-hand box write "Incident at home and the way I handled it."</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Give participants 5-7 minutes to honestly describe each incident, including details about both the external (environmental) factors and the internal (emotional/psychological) factors that influenced how the person handled the situation.</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On the lower left-hand box write "Incident at work and the way I could have handled it."</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On the lower right-hand box write "Incident at home and the way I could have handled it."</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Divide groups into pairs. Give participants the option of working independently if they are reluctant to share the details of their incidents. </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Allow the participants 10-15 minutes to discuss the incidents. For each incident, participants should try to list at least 7-10 alternatives. These alternatives could be change tone of voice, take a deep breath, ask clarifying questions, etc. </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When everyone has completed the activity, invite discussion on the following points:</a:t>
            </a:r>
          </a:p>
          <a:p>
            <a:pPr marL="685800" lvl="1" indent="-228600">
              <a:buFont typeface="+mj-lt"/>
              <a:buAutoNum type="alphaLcPeriod"/>
            </a:pPr>
            <a:r>
              <a:rPr lang="en-US" kern="1200" dirty="0">
                <a:solidFill>
                  <a:schemeClr val="tx1"/>
                </a:solidFill>
                <a:effectLst/>
                <a:latin typeface="+mn-lt"/>
                <a:ea typeface="+mn-ea"/>
                <a:cs typeface="+mn-cs"/>
              </a:rPr>
              <a:t>After reflecting on the incident, what kinds of things would you change if the incident were to  happen again?</a:t>
            </a:r>
            <a:endParaRPr lang="en-US" sz="1100" kern="1200" dirty="0">
              <a:solidFill>
                <a:schemeClr val="tx1"/>
              </a:solidFill>
              <a:effectLst/>
              <a:latin typeface="+mn-lt"/>
              <a:ea typeface="+mn-ea"/>
              <a:cs typeface="+mn-cs"/>
            </a:endParaRPr>
          </a:p>
          <a:p>
            <a:pPr marL="685800" lvl="1" indent="-228600">
              <a:buFont typeface="+mj-lt"/>
              <a:buAutoNum type="alphaLcPeriod"/>
            </a:pPr>
            <a:r>
              <a:rPr lang="en-US" kern="1200" dirty="0">
                <a:solidFill>
                  <a:schemeClr val="tx1"/>
                </a:solidFill>
                <a:effectLst/>
                <a:latin typeface="+mn-lt"/>
                <a:ea typeface="+mn-ea"/>
                <a:cs typeface="+mn-cs"/>
              </a:rPr>
              <a:t>Would it be possible for you do actually do those things?</a:t>
            </a:r>
            <a:endParaRPr lang="en-US" sz="1100" kern="1200" dirty="0">
              <a:solidFill>
                <a:schemeClr val="tx1"/>
              </a:solidFill>
              <a:effectLst/>
              <a:latin typeface="+mn-lt"/>
              <a:ea typeface="+mn-ea"/>
              <a:cs typeface="+mn-cs"/>
            </a:endParaRPr>
          </a:p>
          <a:p>
            <a:pPr marL="685800" lvl="1" indent="-228600">
              <a:buFont typeface="+mj-lt"/>
              <a:buAutoNum type="alphaLcPeriod"/>
            </a:pPr>
            <a:r>
              <a:rPr lang="en-US" kern="1200" dirty="0">
                <a:solidFill>
                  <a:schemeClr val="tx1"/>
                </a:solidFill>
                <a:effectLst/>
                <a:latin typeface="+mn-lt"/>
                <a:ea typeface="+mn-ea"/>
                <a:cs typeface="+mn-cs"/>
              </a:rPr>
              <a:t>Do you think the outcome may be better if you tried those things? </a:t>
            </a:r>
          </a:p>
          <a:p>
            <a:pPr lvl="1"/>
            <a:r>
              <a:rPr lang="en-US" dirty="0"/>
              <a:t>      </a:t>
            </a:r>
            <a:r>
              <a:rPr lang="en-US" kern="1200" dirty="0">
                <a:solidFill>
                  <a:schemeClr val="tx1"/>
                </a:solidFill>
                <a:effectLst/>
                <a:latin typeface="+mn-lt"/>
                <a:ea typeface="+mn-ea"/>
                <a:cs typeface="+mn-cs"/>
              </a:rPr>
              <a:t>Why?</a:t>
            </a:r>
            <a:endParaRPr lang="en-US" sz="11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BE4EB5-3D88-45B1-9879-5E90DF00CA74}" type="slidenum">
              <a:rPr lang="en-US" smtClean="0"/>
              <a:t>10</a:t>
            </a:fld>
            <a:endParaRPr lang="en-US"/>
          </a:p>
        </p:txBody>
      </p:sp>
    </p:spTree>
    <p:extLst>
      <p:ext uri="{BB962C8B-B14F-4D97-AF65-F5344CB8AC3E}">
        <p14:creationId xmlns:p14="http://schemas.microsoft.com/office/powerpoint/2010/main" val="73299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authors</a:t>
            </a:r>
            <a:r>
              <a:rPr lang="en-US" baseline="0" dirty="0"/>
              <a:t> explain that self-reflection is really the cornerstone of adult educational principles. This structured approach to reflection is a method they describe as environmental scanning.</a:t>
            </a:r>
          </a:p>
          <a:p>
            <a:r>
              <a:rPr lang="en-US" baseline="0" dirty="0"/>
              <a:t>Read definition of environmental scanning.</a:t>
            </a:r>
            <a:endParaRPr lang="en-US" dirty="0"/>
          </a:p>
        </p:txBody>
      </p:sp>
      <p:sp>
        <p:nvSpPr>
          <p:cNvPr id="4" name="Slide Number Placeholder 3"/>
          <p:cNvSpPr>
            <a:spLocks noGrp="1"/>
          </p:cNvSpPr>
          <p:nvPr>
            <p:ph type="sldNum" sz="quarter" idx="10"/>
          </p:nvPr>
        </p:nvSpPr>
        <p:spPr/>
        <p:txBody>
          <a:bodyPr/>
          <a:lstStyle/>
          <a:p>
            <a:fld id="{96BE4EB5-3D88-45B1-9879-5E90DF00CA74}" type="slidenum">
              <a:rPr lang="en-US" smtClean="0"/>
              <a:t>11</a:t>
            </a:fld>
            <a:endParaRPr lang="en-US"/>
          </a:p>
        </p:txBody>
      </p:sp>
    </p:spTree>
    <p:extLst>
      <p:ext uri="{BB962C8B-B14F-4D97-AF65-F5344CB8AC3E}">
        <p14:creationId xmlns:p14="http://schemas.microsoft.com/office/powerpoint/2010/main" val="63143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a:t>
            </a:r>
            <a:r>
              <a:rPr lang="en-US" baseline="0" dirty="0"/>
              <a:t> slide)</a:t>
            </a:r>
            <a:endParaRPr lang="en-US" dirty="0"/>
          </a:p>
          <a:p>
            <a:r>
              <a:rPr lang="en-US" dirty="0"/>
              <a:t>Read the factors that can affect how an individual reacts to a certain</a:t>
            </a:r>
            <a:r>
              <a:rPr lang="en-US" baseline="0" dirty="0"/>
              <a:t> situation.</a:t>
            </a:r>
          </a:p>
          <a:p>
            <a:r>
              <a:rPr lang="en-US" baseline="0" dirty="0"/>
              <a:t>Individual knowledge level – do I really know about this kind of a patient? Have I been trained to do this task?</a:t>
            </a:r>
          </a:p>
          <a:p>
            <a:r>
              <a:rPr lang="en-US" baseline="0" dirty="0"/>
              <a:t>Attitude towards task – do I really want to clean the room of a patient who has body odor?</a:t>
            </a:r>
          </a:p>
          <a:p>
            <a:r>
              <a:rPr lang="en-US" baseline="0" dirty="0"/>
              <a:t>Do they have the proper approach? – did I talk to the patient and their family appropriately?</a:t>
            </a:r>
          </a:p>
          <a:p>
            <a:r>
              <a:rPr lang="en-US" baseline="0" dirty="0"/>
              <a:t>Ask yourself these questions after an interaction with a patient or a family.</a:t>
            </a:r>
            <a:endParaRPr lang="en-US" dirty="0"/>
          </a:p>
        </p:txBody>
      </p:sp>
      <p:sp>
        <p:nvSpPr>
          <p:cNvPr id="4" name="Slide Number Placeholder 3"/>
          <p:cNvSpPr>
            <a:spLocks noGrp="1"/>
          </p:cNvSpPr>
          <p:nvPr>
            <p:ph type="sldNum" sz="quarter" idx="10"/>
          </p:nvPr>
        </p:nvSpPr>
        <p:spPr/>
        <p:txBody>
          <a:bodyPr/>
          <a:lstStyle/>
          <a:p>
            <a:fld id="{96BE4EB5-3D88-45B1-9879-5E90DF00CA74}" type="slidenum">
              <a:rPr lang="en-US" smtClean="0"/>
              <a:t>12</a:t>
            </a:fld>
            <a:endParaRPr lang="en-US"/>
          </a:p>
        </p:txBody>
      </p:sp>
    </p:spTree>
    <p:extLst>
      <p:ext uri="{BB962C8B-B14F-4D97-AF65-F5344CB8AC3E}">
        <p14:creationId xmlns:p14="http://schemas.microsoft.com/office/powerpoint/2010/main" val="221660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r>
              <a:rPr lang="en-US" dirty="0"/>
              <a:t>If your knowledge does not compare, learn from others. If your</a:t>
            </a:r>
            <a:r>
              <a:rPr lang="en-US" baseline="0" dirty="0"/>
              <a:t> knowledge is more than others, teach them!</a:t>
            </a:r>
          </a:p>
          <a:p>
            <a:r>
              <a:rPr lang="en-US" baseline="0" dirty="0"/>
              <a:t>Make sure you know your current policies within the facility.</a:t>
            </a:r>
          </a:p>
          <a:p>
            <a:r>
              <a:rPr lang="en-US" baseline="0" dirty="0"/>
              <a:t>Be familiar; if you aren’t, ask questions or do research.</a:t>
            </a:r>
            <a:endParaRPr lang="en-US" dirty="0"/>
          </a:p>
        </p:txBody>
      </p:sp>
      <p:sp>
        <p:nvSpPr>
          <p:cNvPr id="4" name="Slide Number Placeholder 3"/>
          <p:cNvSpPr>
            <a:spLocks noGrp="1"/>
          </p:cNvSpPr>
          <p:nvPr>
            <p:ph type="sldNum" sz="quarter" idx="10"/>
          </p:nvPr>
        </p:nvSpPr>
        <p:spPr/>
        <p:txBody>
          <a:bodyPr/>
          <a:lstStyle/>
          <a:p>
            <a:fld id="{96BE4EB5-3D88-45B1-9879-5E90DF00CA74}" type="slidenum">
              <a:rPr lang="en-US" smtClean="0"/>
              <a:t>13</a:t>
            </a:fld>
            <a:endParaRPr lang="en-US"/>
          </a:p>
        </p:txBody>
      </p:sp>
    </p:spTree>
    <p:extLst>
      <p:ext uri="{BB962C8B-B14F-4D97-AF65-F5344CB8AC3E}">
        <p14:creationId xmlns:p14="http://schemas.microsoft.com/office/powerpoint/2010/main" val="1995493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 – what occurred</a:t>
            </a:r>
            <a:r>
              <a:rPr lang="en-US" baseline="0" dirty="0"/>
              <a:t> that bothered you?  Or what do you wish had happened differently?</a:t>
            </a:r>
          </a:p>
          <a:p>
            <a:r>
              <a:rPr lang="en-US" baseline="0" dirty="0"/>
              <a:t>Awareness – what could have changed to improve the situation?</a:t>
            </a:r>
          </a:p>
          <a:p>
            <a:r>
              <a:rPr lang="en-US" baseline="0" dirty="0"/>
              <a:t>Analyze – what was problematic about the situation? Could preventative measures can be taken?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Action Plan – What strategies can be developed to prepare for a similar situation?</a:t>
            </a:r>
          </a:p>
          <a:p>
            <a:endParaRPr lang="en-US" dirty="0"/>
          </a:p>
        </p:txBody>
      </p:sp>
      <p:sp>
        <p:nvSpPr>
          <p:cNvPr id="4" name="Slide Number Placeholder 3"/>
          <p:cNvSpPr>
            <a:spLocks noGrp="1"/>
          </p:cNvSpPr>
          <p:nvPr>
            <p:ph type="sldNum" sz="quarter" idx="10"/>
          </p:nvPr>
        </p:nvSpPr>
        <p:spPr/>
        <p:txBody>
          <a:bodyPr/>
          <a:lstStyle/>
          <a:p>
            <a:fld id="{96BE4EB5-3D88-45B1-9879-5E90DF00CA74}" type="slidenum">
              <a:rPr lang="en-US" smtClean="0"/>
              <a:t>14</a:t>
            </a:fld>
            <a:endParaRPr lang="en-US"/>
          </a:p>
        </p:txBody>
      </p:sp>
    </p:spTree>
    <p:extLst>
      <p:ext uri="{BB962C8B-B14F-4D97-AF65-F5344CB8AC3E}">
        <p14:creationId xmlns:p14="http://schemas.microsoft.com/office/powerpoint/2010/main" val="9116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detailed procedures on page 7</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Trainer Manual that accompanies this PowerPoint.)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discover ways to manage barriers to achieving personal goals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8 1/2 X 11 inch piece of paper and a pen/pencil for each participant</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Hand a piece of paper and a pen/pencil out to each participant.</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At the top of the paper write down a major goal (either personal or professional) that you would like to achieve in the next five years.</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At the top of the page write "The biggest obstacle(s) I see right now in my life that prevents me from achieving my goal is(are)…" </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Have participants ask themselves the following questions:</a:t>
            </a:r>
            <a:endParaRPr lang="en-US" sz="1100" kern="1200" dirty="0">
              <a:solidFill>
                <a:schemeClr val="tx1"/>
              </a:solidFill>
              <a:effectLst/>
              <a:latin typeface="+mn-lt"/>
              <a:ea typeface="+mn-ea"/>
              <a:cs typeface="+mn-cs"/>
            </a:endParaRPr>
          </a:p>
          <a:p>
            <a:pPr marL="685800" lvl="1" indent="-228600">
              <a:buFont typeface="+mj-lt"/>
              <a:buAutoNum type="alphaLcPeriod"/>
            </a:pPr>
            <a:r>
              <a:rPr lang="en-US" kern="1200" dirty="0">
                <a:solidFill>
                  <a:schemeClr val="tx1"/>
                </a:solidFill>
                <a:effectLst/>
                <a:latin typeface="+mn-lt"/>
                <a:ea typeface="+mn-ea"/>
                <a:cs typeface="+mn-cs"/>
              </a:rPr>
              <a:t>Is the obstacle within my control? Yes? Go the next question. No? Redefine the biggest obstacle into something that can be controlled.</a:t>
            </a:r>
            <a:endParaRPr lang="en-US" sz="1100" dirty="0"/>
          </a:p>
          <a:p>
            <a:pPr marL="685800" lvl="1" indent="-228600">
              <a:buFont typeface="+mj-lt"/>
              <a:buAutoNum type="alphaLcPeriod"/>
            </a:pPr>
            <a:r>
              <a:rPr lang="en-US" kern="1200" dirty="0">
                <a:solidFill>
                  <a:schemeClr val="tx1"/>
                </a:solidFill>
                <a:effectLst/>
                <a:latin typeface="+mn-lt"/>
                <a:ea typeface="+mn-ea"/>
                <a:cs typeface="+mn-cs"/>
              </a:rPr>
              <a:t>What are concrete steps that could help decrease and/or manage this barrier:</a:t>
            </a:r>
            <a:endParaRPr lang="en-US" sz="1100" kern="1200" dirty="0">
              <a:solidFill>
                <a:schemeClr val="tx1"/>
              </a:solidFill>
              <a:effectLst/>
              <a:latin typeface="+mn-lt"/>
              <a:ea typeface="+mn-ea"/>
              <a:cs typeface="+mn-cs"/>
            </a:endParaRPr>
          </a:p>
          <a:p>
            <a:pPr marL="1200150" lvl="2" indent="-285750">
              <a:buFont typeface="+mj-lt"/>
              <a:buAutoNum type="romanLcPeriod"/>
            </a:pPr>
            <a:r>
              <a:rPr lang="en-US" kern="1200" dirty="0">
                <a:solidFill>
                  <a:schemeClr val="tx1"/>
                </a:solidFill>
                <a:effectLst/>
                <a:latin typeface="+mn-lt"/>
                <a:ea typeface="+mn-ea"/>
                <a:cs typeface="+mn-cs"/>
              </a:rPr>
              <a:t>in the next couple of weeks?</a:t>
            </a:r>
            <a:endParaRPr lang="en-US" sz="1100" kern="1200" dirty="0">
              <a:solidFill>
                <a:schemeClr val="tx1"/>
              </a:solidFill>
              <a:effectLst/>
              <a:latin typeface="+mn-lt"/>
              <a:ea typeface="+mn-ea"/>
              <a:cs typeface="+mn-cs"/>
            </a:endParaRPr>
          </a:p>
          <a:p>
            <a:pPr marL="1200150" lvl="2" indent="-285750">
              <a:buFont typeface="+mj-lt"/>
              <a:buAutoNum type="romanLcPeriod"/>
            </a:pPr>
            <a:r>
              <a:rPr lang="en-US" kern="1200" dirty="0">
                <a:solidFill>
                  <a:schemeClr val="tx1"/>
                </a:solidFill>
                <a:effectLst/>
                <a:latin typeface="+mn-lt"/>
                <a:ea typeface="+mn-ea"/>
                <a:cs typeface="+mn-cs"/>
              </a:rPr>
              <a:t>in the next couple of months?</a:t>
            </a:r>
            <a:endParaRPr lang="en-US" sz="1100" kern="1200" dirty="0">
              <a:solidFill>
                <a:schemeClr val="tx1"/>
              </a:solidFill>
              <a:effectLst/>
              <a:latin typeface="+mn-lt"/>
              <a:ea typeface="+mn-ea"/>
              <a:cs typeface="+mn-cs"/>
            </a:endParaRPr>
          </a:p>
          <a:p>
            <a:pPr marL="1200150" lvl="2" indent="-285750">
              <a:buFont typeface="+mj-lt"/>
              <a:buAutoNum type="romanLcPeriod"/>
            </a:pPr>
            <a:r>
              <a:rPr lang="en-US" kern="1200" dirty="0">
                <a:solidFill>
                  <a:schemeClr val="tx1"/>
                </a:solidFill>
                <a:effectLst/>
                <a:latin typeface="+mn-lt"/>
                <a:ea typeface="+mn-ea"/>
                <a:cs typeface="+mn-cs"/>
              </a:rPr>
              <a:t>in the next year or so?</a:t>
            </a:r>
            <a:endParaRPr lang="en-US" sz="1100" kern="1200" dirty="0">
              <a:solidFill>
                <a:schemeClr val="tx1"/>
              </a:solidFill>
              <a:effectLst/>
              <a:latin typeface="+mn-lt"/>
              <a:ea typeface="+mn-ea"/>
              <a:cs typeface="+mn-cs"/>
            </a:endParaRPr>
          </a:p>
          <a:p>
            <a:pPr marL="685800" lvl="1" indent="-228600">
              <a:buFont typeface="+mj-lt"/>
              <a:buAutoNum type="alphaLcPeriod"/>
            </a:pPr>
            <a:r>
              <a:rPr lang="en-US" kern="1200" dirty="0">
                <a:solidFill>
                  <a:schemeClr val="tx1"/>
                </a:solidFill>
                <a:effectLst/>
                <a:latin typeface="+mn-lt"/>
                <a:ea typeface="+mn-ea"/>
                <a:cs typeface="+mn-cs"/>
              </a:rPr>
              <a:t>Develop an action plan: What is a reasonable time line with specific strategies for overcoming this obstacle? </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Report out: After participants have completed this exercise, invite discussion about what they wrote down. Some may not want to share due to the personal nature of this exercise. Encourage the participants to take this paper home, read it frequently and re-evaluate if you are closer to reaching those goals.</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Pledge: conclude the activity by asking participants to publically make a pledge to do one specific thing within a specific time frame. </a:t>
            </a:r>
            <a:endParaRPr lang="en-US" sz="11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BE4EB5-3D88-45B1-9879-5E90DF00CA74}" type="slidenum">
              <a:rPr lang="en-US" smtClean="0"/>
              <a:t>15</a:t>
            </a:fld>
            <a:endParaRPr lang="en-US" dirty="0"/>
          </a:p>
        </p:txBody>
      </p:sp>
    </p:spTree>
    <p:extLst>
      <p:ext uri="{BB962C8B-B14F-4D97-AF65-F5344CB8AC3E}">
        <p14:creationId xmlns:p14="http://schemas.microsoft.com/office/powerpoint/2010/main" val="59939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96BE4EB5-3D88-45B1-9879-5E90DF00CA74}" type="slidenum">
              <a:rPr lang="en-US" smtClean="0"/>
              <a:t>16</a:t>
            </a:fld>
            <a:endParaRPr lang="en-US"/>
          </a:p>
        </p:txBody>
      </p:sp>
    </p:spTree>
    <p:extLst>
      <p:ext uri="{BB962C8B-B14F-4D97-AF65-F5344CB8AC3E}">
        <p14:creationId xmlns:p14="http://schemas.microsoft.com/office/powerpoint/2010/main" val="113570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employees need to be taught</a:t>
            </a:r>
            <a:r>
              <a:rPr lang="en-US" baseline="0" dirty="0"/>
              <a:t> how to use self-reflection to make targeted changes. These steps are an easy way for individuals to learn to understand what needs to change and then to make the changes happen.</a:t>
            </a:r>
            <a:endParaRPr lang="en-US" dirty="0"/>
          </a:p>
        </p:txBody>
      </p:sp>
      <p:sp>
        <p:nvSpPr>
          <p:cNvPr id="4" name="Slide Number Placeholder 3"/>
          <p:cNvSpPr>
            <a:spLocks noGrp="1"/>
          </p:cNvSpPr>
          <p:nvPr>
            <p:ph type="sldNum" sz="quarter" idx="10"/>
          </p:nvPr>
        </p:nvSpPr>
        <p:spPr/>
        <p:txBody>
          <a:bodyPr/>
          <a:lstStyle/>
          <a:p>
            <a:fld id="{96BE4EB5-3D88-45B1-9879-5E90DF00CA74}" type="slidenum">
              <a:rPr lang="en-US" smtClean="0"/>
              <a:t>17</a:t>
            </a:fld>
            <a:endParaRPr lang="en-US"/>
          </a:p>
        </p:txBody>
      </p:sp>
    </p:spTree>
    <p:extLst>
      <p:ext uri="{BB962C8B-B14F-4D97-AF65-F5344CB8AC3E}">
        <p14:creationId xmlns:p14="http://schemas.microsoft.com/office/powerpoint/2010/main" val="201145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See detailed procedures on page 8</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Trainer Manual that accompanies this PowerPoint.)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discover ways to manage barriers to achieving personal goals.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So What, Now What?” worksheet (on page 10 of the</a:t>
            </a:r>
            <a:r>
              <a:rPr lang="en-US" sz="1200" kern="1200" baseline="0" dirty="0">
                <a:solidFill>
                  <a:schemeClr val="tx1"/>
                </a:solidFill>
                <a:effectLst/>
                <a:latin typeface="+mn-lt"/>
                <a:ea typeface="+mn-ea"/>
                <a:cs typeface="+mn-cs"/>
              </a:rPr>
              <a:t> Trainer Manual)</a:t>
            </a:r>
            <a:r>
              <a:rPr lang="en-US" sz="1200" kern="1200" dirty="0">
                <a:solidFill>
                  <a:schemeClr val="tx1"/>
                </a:solidFill>
                <a:effectLst/>
                <a:latin typeface="+mn-lt"/>
                <a:ea typeface="+mn-ea"/>
                <a:cs typeface="+mn-cs"/>
              </a:rPr>
              <a:t> for each participant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pen/pencil for each participant</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Note to Trainer: if time is limited, this activity can simply be changed to an individual activity where each participant fills out his/her own worksheet then reports out as desired.)</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Distribute a copy of the “What, So What, Now What?” Worksheet and a pen or pencil to each participant.</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Have participants think of an incident that happened at work that they thought could have been handled in a better way. Have them complete the What? portion of the worksheet.</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Divide participants into small groups of two or three. </a:t>
            </a:r>
            <a:endParaRPr lang="en-US" sz="1100" kern="1200" dirty="0">
              <a:solidFill>
                <a:schemeClr val="tx1"/>
              </a:solidFill>
              <a:effectLst/>
              <a:latin typeface="+mn-lt"/>
              <a:ea typeface="+mn-ea"/>
              <a:cs typeface="+mn-cs"/>
            </a:endParaRPr>
          </a:p>
          <a:p>
            <a:pPr marL="228600" indent="-228600">
              <a:buFont typeface="+mj-lt"/>
              <a:buAutoNum type="arabicPeriod"/>
            </a:pPr>
            <a:r>
              <a:rPr lang="en-US" sz="1200" u="sng" kern="1200" dirty="0">
                <a:solidFill>
                  <a:schemeClr val="tx1"/>
                </a:solidFill>
                <a:effectLst/>
                <a:latin typeface="+mn-lt"/>
                <a:ea typeface="+mn-ea"/>
                <a:cs typeface="+mn-cs"/>
              </a:rPr>
              <a:t>Focus Groups: </a:t>
            </a:r>
            <a:r>
              <a:rPr lang="en-US" sz="1200" kern="1200" dirty="0">
                <a:solidFill>
                  <a:schemeClr val="tx1"/>
                </a:solidFill>
                <a:effectLst/>
                <a:latin typeface="+mn-lt"/>
                <a:ea typeface="+mn-ea"/>
                <a:cs typeface="+mn-cs"/>
              </a:rPr>
              <a:t>Explain that there will be three (or two depending</a:t>
            </a:r>
            <a:r>
              <a:rPr lang="en-US" sz="1200" kern="1200" baseline="0" dirty="0">
                <a:solidFill>
                  <a:schemeClr val="tx1"/>
                </a:solidFill>
                <a:effectLst/>
                <a:latin typeface="+mn-lt"/>
                <a:ea typeface="+mn-ea"/>
                <a:cs typeface="+mn-cs"/>
              </a:rPr>
              <a:t> on group size) </a:t>
            </a:r>
            <a:r>
              <a:rPr lang="en-US" sz="1200" kern="1200" dirty="0">
                <a:solidFill>
                  <a:schemeClr val="tx1"/>
                </a:solidFill>
                <a:effectLst/>
                <a:latin typeface="+mn-lt"/>
                <a:ea typeface="+mn-ea"/>
                <a:cs typeface="+mn-cs"/>
              </a:rPr>
              <a:t>rounds of this activity. For each round, one person will act as the presenter while the rest of the group helps guide the “What? So What? Now What?” process to help the presenter reflect on his/her experience. The presenter will use the worksheet to take notes during the brainstorm. Once the round is complete, a new presenter will go through the process.</a:t>
            </a: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So What? Now What? Process:</a:t>
            </a:r>
            <a:endParaRPr lang="en-US" sz="11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What? </a:t>
            </a:r>
            <a:r>
              <a:rPr lang="en-US" sz="1200" kern="1200" dirty="0">
                <a:solidFill>
                  <a:schemeClr val="tx1"/>
                </a:solidFill>
                <a:effectLst/>
                <a:latin typeface="+mn-lt"/>
                <a:ea typeface="+mn-ea"/>
                <a:cs typeface="+mn-cs"/>
              </a:rPr>
              <a:t>– the presenter will describe what happened, what s/he saw, what s/he felt, and the interactions s/he saw or had.</a:t>
            </a:r>
            <a:endParaRPr lang="en-US" sz="11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So What?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group will ask the presenter questions to encourage self-reflection. The group will also offer observations and suggestions to expand the presenter’s perspective on his/her own experience. Some questions include:</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Did you make a difference?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Why or why not?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impact did you have?</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 noticed that you said . . . </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if . . . . </a:t>
            </a:r>
            <a:endParaRPr lang="en-US" sz="11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Now What?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Again,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group should provide support and encouragement for self-reflection. At the same time, the group should try to expand the presenter’s perspective by offering other alternatives.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Questions include: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more needs to be done? What will you do now? Did this change how you will respond in the future?</a:t>
            </a:r>
          </a:p>
          <a:p>
            <a:endParaRPr lang="en-US" sz="1100" kern="1200" dirty="0">
              <a:solidFill>
                <a:schemeClr val="tx1"/>
              </a:solidFill>
              <a:effectLst/>
              <a:latin typeface="+mn-lt"/>
              <a:ea typeface="+mn-ea"/>
              <a:cs typeface="+mn-cs"/>
            </a:endParaRPr>
          </a:p>
          <a:p>
            <a:pPr marL="228600" indent="-228600">
              <a:buFont typeface="+mj-lt"/>
              <a:buAutoNum type="arabicPeriod" startAt="5"/>
            </a:pPr>
            <a:r>
              <a:rPr lang="en-US" sz="1200" u="sng" kern="1200" dirty="0">
                <a:solidFill>
                  <a:schemeClr val="tx1"/>
                </a:solidFill>
                <a:effectLst/>
                <a:latin typeface="+mn-lt"/>
                <a:ea typeface="+mn-ea"/>
                <a:cs typeface="+mn-cs"/>
              </a:rPr>
              <a:t>Focus Group Round 1: </a:t>
            </a:r>
            <a:r>
              <a:rPr lang="en-US" sz="1200" kern="1200" dirty="0">
                <a:solidFill>
                  <a:schemeClr val="tx1"/>
                </a:solidFill>
                <a:effectLst/>
                <a:latin typeface="+mn-lt"/>
                <a:ea typeface="+mn-ea"/>
                <a:cs typeface="+mn-cs"/>
              </a:rPr>
              <a:t>Announce that Round 1 is about to begin and that the group must decide who will be the first presenter. Give groups 5-7 minutes to complete the process. To make sure all three steps are completed, give time warnings at half way and when 1 minute is left.</a:t>
            </a:r>
            <a:endParaRPr lang="en-US" sz="1100" kern="1200" dirty="0">
              <a:solidFill>
                <a:schemeClr val="tx1"/>
              </a:solidFill>
              <a:effectLst/>
              <a:latin typeface="+mn-lt"/>
              <a:ea typeface="+mn-ea"/>
              <a:cs typeface="+mn-cs"/>
            </a:endParaRPr>
          </a:p>
          <a:p>
            <a:pPr marL="228600" lvl="0" indent="-228600">
              <a:buFont typeface="+mj-lt"/>
              <a:buAutoNum type="arabicPeriod" startAt="5"/>
            </a:pPr>
            <a:r>
              <a:rPr lang="en-US" sz="1200" u="sng" kern="1200" dirty="0">
                <a:solidFill>
                  <a:schemeClr val="tx1"/>
                </a:solidFill>
                <a:effectLst/>
                <a:latin typeface="+mn-lt"/>
                <a:ea typeface="+mn-ea"/>
                <a:cs typeface="+mn-cs"/>
              </a:rPr>
              <a:t>Focus Group Round 2: </a:t>
            </a:r>
            <a:r>
              <a:rPr lang="en-US" sz="1200" kern="1200" dirty="0">
                <a:solidFill>
                  <a:schemeClr val="tx1"/>
                </a:solidFill>
                <a:effectLst/>
                <a:latin typeface="+mn-lt"/>
                <a:ea typeface="+mn-ea"/>
                <a:cs typeface="+mn-cs"/>
              </a:rPr>
              <a:t>Repeat the process with a new presenter.</a:t>
            </a:r>
            <a:endParaRPr lang="en-US" sz="1100" kern="1200" dirty="0">
              <a:solidFill>
                <a:schemeClr val="tx1"/>
              </a:solidFill>
              <a:effectLst/>
              <a:latin typeface="+mn-lt"/>
              <a:ea typeface="+mn-ea"/>
              <a:cs typeface="+mn-cs"/>
            </a:endParaRPr>
          </a:p>
          <a:p>
            <a:pPr marL="228600" lvl="0" indent="-228600">
              <a:buFont typeface="+mj-lt"/>
              <a:buAutoNum type="arabicPeriod" startAt="5"/>
            </a:pPr>
            <a:r>
              <a:rPr lang="en-US" sz="1200" u="sng" kern="1200" dirty="0">
                <a:solidFill>
                  <a:schemeClr val="tx1"/>
                </a:solidFill>
                <a:effectLst/>
                <a:latin typeface="+mn-lt"/>
                <a:ea typeface="+mn-ea"/>
                <a:cs typeface="+mn-cs"/>
              </a:rPr>
              <a:t>Focus Group Round 3 (if needed): </a:t>
            </a:r>
            <a:r>
              <a:rPr lang="en-US" sz="1200" kern="1200" dirty="0">
                <a:solidFill>
                  <a:schemeClr val="tx1"/>
                </a:solidFill>
                <a:effectLst/>
                <a:latin typeface="+mn-lt"/>
                <a:ea typeface="+mn-ea"/>
                <a:cs typeface="+mn-cs"/>
              </a:rPr>
              <a:t>Conclude the process with the final presenter.</a:t>
            </a:r>
            <a:endParaRPr lang="en-US" sz="1100" kern="1200" dirty="0">
              <a:solidFill>
                <a:schemeClr val="tx1"/>
              </a:solidFill>
              <a:effectLst/>
              <a:latin typeface="+mn-lt"/>
              <a:ea typeface="+mn-ea"/>
              <a:cs typeface="+mn-cs"/>
            </a:endParaRPr>
          </a:p>
          <a:p>
            <a:pPr marL="228600" lvl="0" indent="-228600">
              <a:buFont typeface="+mj-lt"/>
              <a:buAutoNum type="arabicPeriod" startAt="5"/>
            </a:pPr>
            <a:r>
              <a:rPr lang="en-US" sz="1200" kern="1200" dirty="0">
                <a:solidFill>
                  <a:schemeClr val="tx1"/>
                </a:solidFill>
                <a:effectLst/>
                <a:latin typeface="+mn-lt"/>
                <a:ea typeface="+mn-ea"/>
                <a:cs typeface="+mn-cs"/>
              </a:rPr>
              <a:t>If needed, provide a few minutes for participants to complete their worksheet if the process group process felt rushed.</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BE4EB5-3D88-45B1-9879-5E90DF00CA74}" type="slidenum">
              <a:rPr lang="en-US" smtClean="0"/>
              <a:t>18</a:t>
            </a:fld>
            <a:endParaRPr lang="en-US"/>
          </a:p>
        </p:txBody>
      </p:sp>
    </p:spTree>
    <p:extLst>
      <p:ext uri="{BB962C8B-B14F-4D97-AF65-F5344CB8AC3E}">
        <p14:creationId xmlns:p14="http://schemas.microsoft.com/office/powerpoint/2010/main" val="3493438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19</a:t>
            </a:fld>
            <a:endParaRPr lang="en-US"/>
          </a:p>
        </p:txBody>
      </p:sp>
    </p:spTree>
    <p:extLst>
      <p:ext uri="{BB962C8B-B14F-4D97-AF65-F5344CB8AC3E}">
        <p14:creationId xmlns:p14="http://schemas.microsoft.com/office/powerpoint/2010/main" val="227480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6952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preview the session.</a:t>
            </a:r>
          </a:p>
        </p:txBody>
      </p:sp>
      <p:sp>
        <p:nvSpPr>
          <p:cNvPr id="4" name="Slide Number Placeholder 3"/>
          <p:cNvSpPr>
            <a:spLocks noGrp="1"/>
          </p:cNvSpPr>
          <p:nvPr>
            <p:ph type="sldNum" sz="quarter" idx="10"/>
          </p:nvPr>
        </p:nvSpPr>
        <p:spPr/>
        <p:txBody>
          <a:bodyPr/>
          <a:lstStyle/>
          <a:p>
            <a:fld id="{96BE4EB5-3D88-45B1-9879-5E90DF00CA74}" type="slidenum">
              <a:rPr lang="en-US" smtClean="0"/>
              <a:t>3</a:t>
            </a:fld>
            <a:endParaRPr lang="en-US"/>
          </a:p>
        </p:txBody>
      </p:sp>
    </p:spTree>
    <p:extLst>
      <p:ext uri="{BB962C8B-B14F-4D97-AF65-F5344CB8AC3E}">
        <p14:creationId xmlns:p14="http://schemas.microsoft.com/office/powerpoint/2010/main" val="134619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E4EB5-3D88-45B1-9879-5E90DF00CA74}" type="slidenum">
              <a:rPr lang="en-US" smtClean="0"/>
              <a:t>4</a:t>
            </a:fld>
            <a:endParaRPr lang="en-US"/>
          </a:p>
        </p:txBody>
      </p:sp>
    </p:spTree>
    <p:extLst>
      <p:ext uri="{BB962C8B-B14F-4D97-AF65-F5344CB8AC3E}">
        <p14:creationId xmlns:p14="http://schemas.microsoft.com/office/powerpoint/2010/main" val="37649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r>
              <a:rPr lang="en-US" dirty="0"/>
              <a:t>Read the definitions from various sources on self-reflection.</a:t>
            </a:r>
          </a:p>
          <a:p>
            <a:r>
              <a:rPr lang="en-US" dirty="0"/>
              <a:t>Discuss that reflection is really something that we do in hindsight.</a:t>
            </a:r>
            <a:r>
              <a:rPr lang="en-US" baseline="0" dirty="0"/>
              <a:t> We come across a situation that affects us, or makes us think twice about. We think about the situation, and how we could have handled it differently.</a:t>
            </a:r>
          </a:p>
          <a:p>
            <a:r>
              <a:rPr lang="en-US" baseline="0" dirty="0"/>
              <a:t>Self-reflection is something we “should do,” but we often don’t. </a:t>
            </a:r>
          </a:p>
          <a:p>
            <a:r>
              <a:rPr lang="en-US" baseline="0" dirty="0"/>
              <a:t>(Ask the participants why they think we often don’t take the time to self-reflect.) Some possible reasons might be “It might cause a conflict with another individual,” “I may not want to admit that I didn’t choose the best course of action in a specific situation,” or “It takes too much time to think about it.”</a:t>
            </a:r>
            <a:endParaRPr lang="en-US" dirty="0"/>
          </a:p>
        </p:txBody>
      </p:sp>
      <p:sp>
        <p:nvSpPr>
          <p:cNvPr id="4" name="Slide Number Placeholder 3"/>
          <p:cNvSpPr>
            <a:spLocks noGrp="1"/>
          </p:cNvSpPr>
          <p:nvPr>
            <p:ph type="sldNum" sz="quarter" idx="10"/>
          </p:nvPr>
        </p:nvSpPr>
        <p:spPr/>
        <p:txBody>
          <a:bodyPr/>
          <a:lstStyle/>
          <a:p>
            <a:fld id="{96BE4EB5-3D88-45B1-9879-5E90DF00CA74}" type="slidenum">
              <a:rPr lang="en-US" smtClean="0"/>
              <a:t>5</a:t>
            </a:fld>
            <a:endParaRPr lang="en-US"/>
          </a:p>
        </p:txBody>
      </p:sp>
    </p:spTree>
    <p:extLst>
      <p:ext uri="{BB962C8B-B14F-4D97-AF65-F5344CB8AC3E}">
        <p14:creationId xmlns:p14="http://schemas.microsoft.com/office/powerpoint/2010/main" val="99049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quote by Confucius. The ability to self-reflect is considered</a:t>
            </a:r>
            <a:r>
              <a:rPr lang="en-US" baseline="0" dirty="0"/>
              <a:t> a noble behavior, and only through reflection can we learn, grow, and progress in both our personal and professional lives.</a:t>
            </a:r>
            <a:endParaRPr lang="en-US" dirty="0"/>
          </a:p>
        </p:txBody>
      </p:sp>
      <p:sp>
        <p:nvSpPr>
          <p:cNvPr id="4" name="Slide Number Placeholder 3"/>
          <p:cNvSpPr>
            <a:spLocks noGrp="1"/>
          </p:cNvSpPr>
          <p:nvPr>
            <p:ph type="sldNum" sz="quarter" idx="10"/>
          </p:nvPr>
        </p:nvSpPr>
        <p:spPr/>
        <p:txBody>
          <a:bodyPr/>
          <a:lstStyle/>
          <a:p>
            <a:fld id="{96BE4EB5-3D88-45B1-9879-5E90DF00CA74}" type="slidenum">
              <a:rPr lang="en-US" smtClean="0"/>
              <a:t>6</a:t>
            </a:fld>
            <a:endParaRPr lang="en-US"/>
          </a:p>
        </p:txBody>
      </p:sp>
    </p:spTree>
    <p:extLst>
      <p:ext uri="{BB962C8B-B14F-4D97-AF65-F5344CB8AC3E}">
        <p14:creationId xmlns:p14="http://schemas.microsoft.com/office/powerpoint/2010/main" val="369509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definition.</a:t>
            </a:r>
          </a:p>
        </p:txBody>
      </p:sp>
      <p:sp>
        <p:nvSpPr>
          <p:cNvPr id="4" name="Slide Number Placeholder 3"/>
          <p:cNvSpPr>
            <a:spLocks noGrp="1"/>
          </p:cNvSpPr>
          <p:nvPr>
            <p:ph type="sldNum" sz="quarter" idx="10"/>
          </p:nvPr>
        </p:nvSpPr>
        <p:spPr/>
        <p:txBody>
          <a:bodyPr/>
          <a:lstStyle/>
          <a:p>
            <a:fld id="{96BE4EB5-3D88-45B1-9879-5E90DF00CA74}" type="slidenum">
              <a:rPr lang="en-US" smtClean="0"/>
              <a:t>7</a:t>
            </a:fld>
            <a:endParaRPr lang="en-US"/>
          </a:p>
        </p:txBody>
      </p:sp>
    </p:spTree>
    <p:extLst>
      <p:ext uri="{BB962C8B-B14F-4D97-AF65-F5344CB8AC3E}">
        <p14:creationId xmlns:p14="http://schemas.microsoft.com/office/powerpoint/2010/main" val="43810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following scenario:</a:t>
            </a:r>
            <a:r>
              <a:rPr lang="en-US" baseline="0" dirty="0"/>
              <a:t> You are a 33-year-old woman with three children, ages 6, 9, and 11. You begin emptying rooms in order to receive patients. As appropriate, you place paperwork and equipment in each room. You begin calling in extra staff who begin to arrive as patients are beginning to be brought in. When the children arrive by ambulance and private vehicles, you send them to the appropriate rooms, each with one nurse (or more if necessary based on the child’s injuries). You hold it together for about 10 minutes as more children continue to arrive, some in extremely critical condition. One child is brought in, and the paramedics are performing CPR. The child is 6 years old, the same age as your youngest.</a:t>
            </a:r>
          </a:p>
          <a:p>
            <a:r>
              <a:rPr lang="en-US" baseline="0" dirty="0"/>
              <a:t>You begin crying uncontrollably and rush to the child’s side. You are trying to help but you obstruct the gurney, and the paramedics cannot move the child into the Trauma Room. You cannot seem to help yourself--you cannot leave the child’s side.  The charge nurse (Tom) must intervene and gently pulls you away from the child’s side. Tom looks at you and says “You need to get control; we need you now.” You regain control and try to finish your job, which you do. </a:t>
            </a:r>
          </a:p>
          <a:p>
            <a:r>
              <a:rPr lang="en-US" baseline="0" dirty="0"/>
              <a:t>After the shift is over, the staff are called together for a debriefing. You just don’t feel like you can think about the day any longer and you choose to go home instead.</a:t>
            </a:r>
            <a:endParaRPr lang="en-US" dirty="0"/>
          </a:p>
        </p:txBody>
      </p:sp>
      <p:sp>
        <p:nvSpPr>
          <p:cNvPr id="4" name="Slide Number Placeholder 3"/>
          <p:cNvSpPr>
            <a:spLocks noGrp="1"/>
          </p:cNvSpPr>
          <p:nvPr>
            <p:ph type="sldNum" sz="quarter" idx="10"/>
          </p:nvPr>
        </p:nvSpPr>
        <p:spPr/>
        <p:txBody>
          <a:bodyPr/>
          <a:lstStyle/>
          <a:p>
            <a:fld id="{96BE4EB5-3D88-45B1-9879-5E90DF00CA74}" type="slidenum">
              <a:rPr lang="en-US" smtClean="0"/>
              <a:t>8</a:t>
            </a:fld>
            <a:endParaRPr lang="en-US"/>
          </a:p>
        </p:txBody>
      </p:sp>
    </p:spTree>
    <p:extLst>
      <p:ext uri="{BB962C8B-B14F-4D97-AF65-F5344CB8AC3E}">
        <p14:creationId xmlns:p14="http://schemas.microsoft.com/office/powerpoint/2010/main" val="153102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a:t>
            </a:r>
            <a:r>
              <a:rPr lang="en-US" baseline="0" dirty="0"/>
              <a:t> slide)</a:t>
            </a:r>
            <a:endParaRPr lang="en-US" dirty="0"/>
          </a:p>
          <a:p>
            <a:r>
              <a:rPr lang="en-US" dirty="0"/>
              <a:t>The story</a:t>
            </a:r>
            <a:r>
              <a:rPr lang="en-US" baseline="0" dirty="0"/>
              <a:t> seems a little extreme, but sometimes situations occur in healthcare that we are not prepared for. </a:t>
            </a:r>
          </a:p>
          <a:p>
            <a:r>
              <a:rPr lang="en-US" dirty="0"/>
              <a:t>Ask</a:t>
            </a:r>
            <a:r>
              <a:rPr lang="en-US" baseline="0" dirty="0"/>
              <a:t> the questions. Allow for open discussion about de-briefing and whether individuals feel it is beneficial or not. De-briefing is a form of self-reflection. How did I do? Could I have done better? What could I have done to make things better? How well did we work as a team? How could we improve our practice?</a:t>
            </a:r>
            <a:endParaRPr lang="en-US" dirty="0"/>
          </a:p>
        </p:txBody>
      </p:sp>
      <p:sp>
        <p:nvSpPr>
          <p:cNvPr id="4" name="Slide Number Placeholder 3"/>
          <p:cNvSpPr>
            <a:spLocks noGrp="1"/>
          </p:cNvSpPr>
          <p:nvPr>
            <p:ph type="sldNum" sz="quarter" idx="10"/>
          </p:nvPr>
        </p:nvSpPr>
        <p:spPr/>
        <p:txBody>
          <a:bodyPr/>
          <a:lstStyle/>
          <a:p>
            <a:fld id="{96BE4EB5-3D88-45B1-9879-5E90DF00CA74}" type="slidenum">
              <a:rPr lang="en-US" smtClean="0"/>
              <a:t>9</a:t>
            </a:fld>
            <a:endParaRPr lang="en-US"/>
          </a:p>
        </p:txBody>
      </p:sp>
    </p:spTree>
    <p:extLst>
      <p:ext uri="{BB962C8B-B14F-4D97-AF65-F5344CB8AC3E}">
        <p14:creationId xmlns:p14="http://schemas.microsoft.com/office/powerpoint/2010/main" val="123695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514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178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6911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 typeface="Arial" panose="020B0604020202020204" pitchFamily="34" charset="0"/>
              <a:buChar char="•"/>
              <a:defRPr/>
            </a:lvl2pPr>
            <a:lvl3pPr marL="1143000" indent="-228600">
              <a:buFont typeface="Century Schoolbook" panose="02040604050505020304" pitchFamily="18" charset="0"/>
              <a:buChar char="―"/>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6862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43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725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8238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749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62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871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t>2/17/2017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t>‹#›</a:t>
            </a:fld>
            <a:endParaRPr lang="en-US"/>
          </a:p>
        </p:txBody>
      </p:sp>
    </p:spTree>
    <p:extLst>
      <p:ext uri="{BB962C8B-B14F-4D97-AF65-F5344CB8AC3E}">
        <p14:creationId xmlns:p14="http://schemas.microsoft.com/office/powerpoint/2010/main" val="361103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5105400"/>
            <a:ext cx="6096000" cy="707886"/>
          </a:xfrm>
          <a:prstGeom prst="rect">
            <a:avLst/>
          </a:prstGeom>
          <a:noFill/>
        </p:spPr>
        <p:txBody>
          <a:bodyPr wrap="square" rtlCol="0">
            <a:spAutoFit/>
          </a:bodyPr>
          <a:lstStyle/>
          <a:p>
            <a:pPr algn="ctr"/>
            <a:r>
              <a:rPr lang="en-US" sz="4000" b="1" dirty="0">
                <a:solidFill>
                  <a:schemeClr val="accent1">
                    <a:lumMod val="75000"/>
                  </a:schemeClr>
                </a:solidFill>
              </a:rPr>
              <a:t>Hi-Touch Healthcare</a:t>
            </a:r>
            <a:endParaRPr lang="en-US" sz="4000" b="1" dirty="0"/>
          </a:p>
        </p:txBody>
      </p:sp>
    </p:spTree>
    <p:extLst>
      <p:ext uri="{BB962C8B-B14F-4D97-AF65-F5344CB8AC3E}">
        <p14:creationId xmlns:p14="http://schemas.microsoft.com/office/powerpoint/2010/main" val="33463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#1</a:t>
            </a:r>
            <a:br>
              <a:rPr lang="en-US" dirty="0"/>
            </a:br>
            <a:r>
              <a:rPr lang="en-US" dirty="0"/>
              <a:t>Personal Self-Reflection</a:t>
            </a:r>
          </a:p>
        </p:txBody>
      </p:sp>
      <p:pic>
        <p:nvPicPr>
          <p:cNvPr id="5124" name="Picture 4" descr="C:\Users\craigsu\AppData\Local\Microsoft\Windows\Temporary Internet Files\Content.IE5\JJVSMO74\Gcx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981200"/>
            <a:ext cx="6324600"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31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Environmental Scanning</a:t>
            </a:r>
            <a:br>
              <a:rPr lang="en-US" dirty="0"/>
            </a:br>
            <a:r>
              <a:rPr lang="en-US" sz="1600" dirty="0"/>
              <a:t>(Leung &amp; </a:t>
            </a:r>
            <a:r>
              <a:rPr lang="en-US" sz="1600" dirty="0" err="1"/>
              <a:t>Ratnapalan</a:t>
            </a:r>
            <a:r>
              <a:rPr lang="en-US" sz="1600" dirty="0"/>
              <a:t>, 2011)</a:t>
            </a:r>
          </a:p>
        </p:txBody>
      </p:sp>
      <p:sp>
        <p:nvSpPr>
          <p:cNvPr id="3" name="Content Placeholder 2"/>
          <p:cNvSpPr>
            <a:spLocks noGrp="1"/>
          </p:cNvSpPr>
          <p:nvPr>
            <p:ph idx="1"/>
          </p:nvPr>
        </p:nvSpPr>
        <p:spPr>
          <a:xfrm>
            <a:off x="457200" y="1981200"/>
            <a:ext cx="8229600" cy="4525963"/>
          </a:xfrm>
        </p:spPr>
        <p:txBody>
          <a:bodyPr>
            <a:normAutofit/>
          </a:bodyPr>
          <a:lstStyle/>
          <a:p>
            <a:pPr marL="0" indent="0">
              <a:buNone/>
            </a:pPr>
            <a:r>
              <a:rPr lang="en-US" sz="2800" dirty="0"/>
              <a:t>“A method by which an individual examines the context of their surrounding or situation, looking at both internal and external factors.”</a:t>
            </a:r>
          </a:p>
          <a:p>
            <a:endParaRPr lang="en-US" sz="2800" dirty="0"/>
          </a:p>
        </p:txBody>
      </p:sp>
      <p:pic>
        <p:nvPicPr>
          <p:cNvPr id="6151" name="Picture 7" descr="C:\Users\craigsu\AppData\Local\Microsoft\Windows\Temporary Internet Files\Content.IE5\O1KQTP1S\refl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2" y="4114800"/>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24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Factors</a:t>
            </a:r>
          </a:p>
        </p:txBody>
      </p:sp>
      <p:sp>
        <p:nvSpPr>
          <p:cNvPr id="3" name="Content Placeholder 2"/>
          <p:cNvSpPr>
            <a:spLocks noGrp="1"/>
          </p:cNvSpPr>
          <p:nvPr>
            <p:ph idx="1"/>
          </p:nvPr>
        </p:nvSpPr>
        <p:spPr>
          <a:xfrm>
            <a:off x="609600" y="1676400"/>
            <a:ext cx="7620000" cy="4525963"/>
          </a:xfrm>
        </p:spPr>
        <p:txBody>
          <a:bodyPr>
            <a:normAutofit/>
          </a:bodyPr>
          <a:lstStyle/>
          <a:p>
            <a:r>
              <a:rPr lang="en-US" sz="2800" dirty="0"/>
              <a:t>Individual knowledge and skill level about the situation</a:t>
            </a:r>
          </a:p>
          <a:p>
            <a:r>
              <a:rPr lang="en-US" sz="2800" dirty="0"/>
              <a:t>Attitude toward the task being performed</a:t>
            </a:r>
          </a:p>
          <a:p>
            <a:r>
              <a:rPr lang="en-US" sz="2800" dirty="0"/>
              <a:t>Does the individual feel s/he has the proper approach to certain situations?</a:t>
            </a:r>
          </a:p>
          <a:p>
            <a:r>
              <a:rPr lang="en-US" sz="2800" dirty="0"/>
              <a:t>Ask yourself “Was I being professional?” “Did I react the way I should have?”</a:t>
            </a:r>
          </a:p>
        </p:txBody>
      </p:sp>
    </p:spTree>
    <p:extLst>
      <p:ext uri="{BB962C8B-B14F-4D97-AF65-F5344CB8AC3E}">
        <p14:creationId xmlns:p14="http://schemas.microsoft.com/office/powerpoint/2010/main" val="408579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Factors</a:t>
            </a:r>
          </a:p>
        </p:txBody>
      </p:sp>
      <p:sp>
        <p:nvSpPr>
          <p:cNvPr id="3" name="Content Placeholder 2"/>
          <p:cNvSpPr>
            <a:spLocks noGrp="1"/>
          </p:cNvSpPr>
          <p:nvPr>
            <p:ph idx="1"/>
          </p:nvPr>
        </p:nvSpPr>
        <p:spPr>
          <a:xfrm>
            <a:off x="457200" y="1752600"/>
            <a:ext cx="8229600" cy="4525963"/>
          </a:xfrm>
        </p:spPr>
        <p:txBody>
          <a:bodyPr>
            <a:normAutofit/>
          </a:bodyPr>
          <a:lstStyle/>
          <a:p>
            <a:r>
              <a:rPr lang="en-US" sz="2800" dirty="0"/>
              <a:t>How does my knowledge compare to my colleagues?</a:t>
            </a:r>
          </a:p>
          <a:p>
            <a:r>
              <a:rPr lang="en-US" sz="2800" dirty="0"/>
              <a:t>Do I know the latest policy regarding specific situations?</a:t>
            </a:r>
          </a:p>
          <a:p>
            <a:r>
              <a:rPr lang="en-US" sz="2800" dirty="0"/>
              <a:t>Am I familiar with the department I am in?</a:t>
            </a:r>
          </a:p>
        </p:txBody>
      </p:sp>
    </p:spTree>
    <p:extLst>
      <p:ext uri="{BB962C8B-B14F-4D97-AF65-F5344CB8AC3E}">
        <p14:creationId xmlns:p14="http://schemas.microsoft.com/office/powerpoint/2010/main" val="36321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454" y="304800"/>
            <a:ext cx="5562600" cy="1143000"/>
          </a:xfrm>
        </p:spPr>
        <p:txBody>
          <a:bodyPr>
            <a:normAutofit fontScale="90000"/>
          </a:bodyPr>
          <a:lstStyle/>
          <a:p>
            <a:r>
              <a:rPr lang="en-US" dirty="0"/>
              <a:t>Reflect and Develop an Action Plan</a:t>
            </a:r>
            <a:br>
              <a:rPr lang="en-US" dirty="0"/>
            </a:br>
            <a:r>
              <a:rPr lang="en-US" sz="1400" dirty="0"/>
              <a:t>(Thorpe &amp; </a:t>
            </a:r>
            <a:r>
              <a:rPr lang="en-US" sz="1400" dirty="0" err="1"/>
              <a:t>Barsky</a:t>
            </a:r>
            <a:r>
              <a:rPr lang="en-US" sz="1400" dirty="0"/>
              <a:t>, 2001)</a:t>
            </a:r>
            <a:endParaRPr lang="en-US" dirty="0"/>
          </a:p>
        </p:txBody>
      </p:sp>
      <p:sp>
        <p:nvSpPr>
          <p:cNvPr id="3" name="Content Placeholder 2"/>
          <p:cNvSpPr>
            <a:spLocks noGrp="1"/>
          </p:cNvSpPr>
          <p:nvPr>
            <p:ph idx="1"/>
          </p:nvPr>
        </p:nvSpPr>
        <p:spPr/>
        <p:txBody>
          <a:bodyPr>
            <a:normAutofit/>
          </a:bodyPr>
          <a:lstStyle/>
          <a:p>
            <a:r>
              <a:rPr lang="en-US" sz="2800" dirty="0"/>
              <a:t>First, reflect on situations that you experience.</a:t>
            </a:r>
          </a:p>
          <a:p>
            <a:r>
              <a:rPr lang="en-US" sz="2800" dirty="0"/>
              <a:t>Second, develop an awareness of areas for growth.</a:t>
            </a:r>
          </a:p>
          <a:p>
            <a:r>
              <a:rPr lang="en-US" sz="2800" dirty="0"/>
              <a:t>Third, critically analyze the situation.</a:t>
            </a:r>
          </a:p>
          <a:p>
            <a:r>
              <a:rPr lang="en-US" sz="2800" dirty="0"/>
              <a:t>Fourth, develop an action plan.</a:t>
            </a:r>
          </a:p>
        </p:txBody>
      </p:sp>
      <p:pic>
        <p:nvPicPr>
          <p:cNvPr id="8195" name="Picture 3" descr="C:\Users\craigsu\AppData\Local\Microsoft\Windows\Temporary Internet Files\Content.IE5\F59V6LVZ\Synchronisation-plan-step-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746" y="4800600"/>
            <a:ext cx="5088308" cy="19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3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#2</a:t>
            </a:r>
            <a:br>
              <a:rPr lang="en-US" dirty="0"/>
            </a:br>
            <a:r>
              <a:rPr lang="en-US" dirty="0"/>
              <a:t>Self-Reflection Depth Perception</a:t>
            </a:r>
          </a:p>
        </p:txBody>
      </p:sp>
      <p:pic>
        <p:nvPicPr>
          <p:cNvPr id="7170" name="Picture 2" descr="C:\Users\craigsu\AppData\Local\Microsoft\Windows\Temporary Internet Files\Content.IE5\JJVSMO74\reflection[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0330" y="1676400"/>
            <a:ext cx="344334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48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dirty="0"/>
              <a:t>Emancipatory Practice Development</a:t>
            </a:r>
            <a:br>
              <a:rPr lang="en-US" sz="2800" dirty="0"/>
            </a:br>
            <a:r>
              <a:rPr lang="en-US" sz="2400" dirty="0"/>
              <a:t>(</a:t>
            </a:r>
            <a:r>
              <a:rPr lang="en-US" sz="2400" dirty="0" err="1"/>
              <a:t>Filmalter</a:t>
            </a:r>
            <a:r>
              <a:rPr lang="en-US" sz="2400" dirty="0"/>
              <a:t> &amp; </a:t>
            </a:r>
            <a:r>
              <a:rPr lang="en-US" sz="2400" dirty="0" err="1"/>
              <a:t>Heyns</a:t>
            </a:r>
            <a:r>
              <a:rPr lang="en-US" sz="2400" dirty="0"/>
              <a:t>, 2015)</a:t>
            </a:r>
            <a:endParaRPr lang="en-US" sz="2800" dirty="0"/>
          </a:p>
        </p:txBody>
      </p:sp>
      <p:sp>
        <p:nvSpPr>
          <p:cNvPr id="3" name="Content Placeholder 2"/>
          <p:cNvSpPr>
            <a:spLocks noGrp="1"/>
          </p:cNvSpPr>
          <p:nvPr>
            <p:ph idx="1"/>
          </p:nvPr>
        </p:nvSpPr>
        <p:spPr>
          <a:xfrm>
            <a:off x="457200" y="1828800"/>
            <a:ext cx="8229600" cy="4525963"/>
          </a:xfrm>
        </p:spPr>
        <p:txBody>
          <a:bodyPr>
            <a:normAutofit/>
          </a:bodyPr>
          <a:lstStyle/>
          <a:p>
            <a:r>
              <a:rPr lang="en-US" sz="2800" dirty="0"/>
              <a:t>In order to make sustainable change and positive outcomes, self-reflection involves the development of emancipatory practice.</a:t>
            </a:r>
          </a:p>
          <a:p>
            <a:endParaRPr lang="en-US" sz="2800" dirty="0"/>
          </a:p>
          <a:p>
            <a:r>
              <a:rPr lang="en-US" sz="2800" dirty="0"/>
              <a:t>This practice focuses on improving outcomes and self-understanding.</a:t>
            </a:r>
          </a:p>
        </p:txBody>
      </p:sp>
    </p:spTree>
    <p:extLst>
      <p:ext uri="{BB962C8B-B14F-4D97-AF65-F5344CB8AC3E}">
        <p14:creationId xmlns:p14="http://schemas.microsoft.com/office/powerpoint/2010/main" val="308936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1143000"/>
          </a:xfrm>
        </p:spPr>
        <p:txBody>
          <a:bodyPr>
            <a:normAutofit/>
          </a:bodyPr>
          <a:lstStyle/>
          <a:p>
            <a:r>
              <a:rPr lang="en-US" dirty="0"/>
              <a:t>Three Phases of Emancipatory Practice</a:t>
            </a:r>
          </a:p>
        </p:txBody>
      </p:sp>
      <p:sp>
        <p:nvSpPr>
          <p:cNvPr id="3" name="Content Placeholder 2"/>
          <p:cNvSpPr>
            <a:spLocks noGrp="1"/>
          </p:cNvSpPr>
          <p:nvPr>
            <p:ph idx="1"/>
          </p:nvPr>
        </p:nvSpPr>
        <p:spPr/>
        <p:txBody>
          <a:bodyPr>
            <a:noAutofit/>
          </a:bodyPr>
          <a:lstStyle/>
          <a:p>
            <a:r>
              <a:rPr lang="en-US" sz="2800" dirty="0"/>
              <a:t>Enlightenment – based on reflection, healthcare workers are made aware of changes that need to be made. </a:t>
            </a:r>
          </a:p>
          <a:p>
            <a:endParaRPr lang="en-US" sz="2800" dirty="0"/>
          </a:p>
          <a:p>
            <a:r>
              <a:rPr lang="en-US" sz="2800" dirty="0"/>
              <a:t>Empowerment – they gain information that enables them to act on the identified changes.</a:t>
            </a:r>
          </a:p>
          <a:p>
            <a:endParaRPr lang="en-US" sz="2800" dirty="0"/>
          </a:p>
          <a:p>
            <a:r>
              <a:rPr lang="en-US" sz="2800" dirty="0"/>
              <a:t>Emancipation – achieved when employees become empowered and enlightened to take action in order to change practice.</a:t>
            </a:r>
          </a:p>
        </p:txBody>
      </p:sp>
    </p:spTree>
    <p:extLst>
      <p:ext uri="{BB962C8B-B14F-4D97-AF65-F5344CB8AC3E}">
        <p14:creationId xmlns:p14="http://schemas.microsoft.com/office/powerpoint/2010/main" val="177482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#3</a:t>
            </a:r>
            <a:br>
              <a:rPr lang="en-US" dirty="0"/>
            </a:br>
            <a:r>
              <a:rPr lang="en-US" dirty="0"/>
              <a:t>What? So What? Now What?</a:t>
            </a:r>
          </a:p>
        </p:txBody>
      </p:sp>
      <p:pic>
        <p:nvPicPr>
          <p:cNvPr id="1026" name="Picture 2" descr="C:\Users\rhorclaptoplab\AppData\Local\Microsoft\Windows\Temporary Internet Files\Content.IE5\X7ILOI30\chang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3750" y="2057400"/>
            <a:ext cx="5016500" cy="4229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16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Thank you!</a:t>
            </a:r>
          </a:p>
        </p:txBody>
      </p:sp>
      <p:sp>
        <p:nvSpPr>
          <p:cNvPr id="3" name="Content Placeholder 2"/>
          <p:cNvSpPr>
            <a:spLocks noGrp="1"/>
          </p:cNvSpPr>
          <p:nvPr>
            <p:ph idx="1"/>
          </p:nvPr>
        </p:nvSpPr>
        <p:spPr>
          <a:xfrm>
            <a:off x="457200" y="2667000"/>
            <a:ext cx="8229600" cy="2438400"/>
          </a:xfrm>
        </p:spPr>
        <p:txBody>
          <a:bodyPr>
            <a:normAutofit/>
          </a:bodyPr>
          <a:lstStyle/>
          <a:p>
            <a:pPr marL="0" indent="0" algn="ctr">
              <a:buNone/>
            </a:pPr>
            <a:r>
              <a:rPr lang="en-US" sz="4800" dirty="0"/>
              <a:t>Questions?</a:t>
            </a:r>
          </a:p>
          <a:p>
            <a:pPr marL="0" indent="0" algn="ctr">
              <a:buNone/>
            </a:pPr>
            <a:r>
              <a:rPr lang="en-US" sz="4800" dirty="0"/>
              <a:t>Comments?</a:t>
            </a:r>
          </a:p>
        </p:txBody>
      </p:sp>
    </p:spTree>
    <p:extLst>
      <p:ext uri="{BB962C8B-B14F-4D97-AF65-F5344CB8AC3E}">
        <p14:creationId xmlns:p14="http://schemas.microsoft.com/office/powerpoint/2010/main" val="33145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371599"/>
            <a:ext cx="5443870" cy="5029200"/>
          </a:xfrm>
          <a:prstGeom prst="round2DiagRect">
            <a:avLst/>
          </a:prstGeom>
        </p:spPr>
      </p:pic>
      <p:sp>
        <p:nvSpPr>
          <p:cNvPr id="4" name="Title 3"/>
          <p:cNvSpPr>
            <a:spLocks noGrp="1"/>
          </p:cNvSpPr>
          <p:nvPr>
            <p:ph type="title"/>
          </p:nvPr>
        </p:nvSpPr>
        <p:spPr>
          <a:xfrm>
            <a:off x="533400" y="225174"/>
            <a:ext cx="8229600" cy="1143000"/>
          </a:xfrm>
        </p:spPr>
        <p:txBody>
          <a:bodyPr/>
          <a:lstStyle/>
          <a:p>
            <a:r>
              <a:rPr lang="en-US" dirty="0"/>
              <a:t>Self-reflection</a:t>
            </a:r>
          </a:p>
        </p:txBody>
      </p:sp>
    </p:spTree>
    <p:extLst>
      <p:ext uri="{BB962C8B-B14F-4D97-AF65-F5344CB8AC3E}">
        <p14:creationId xmlns:p14="http://schemas.microsoft.com/office/powerpoint/2010/main" val="40113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 IN THIS </a:t>
            </a:r>
            <a:br>
              <a:rPr lang="en-US" dirty="0"/>
            </a:br>
            <a:r>
              <a:rPr lang="en-US" dirty="0"/>
              <a:t>PRESENTATION</a:t>
            </a:r>
          </a:p>
        </p:txBody>
      </p:sp>
      <p:sp>
        <p:nvSpPr>
          <p:cNvPr id="3" name="Content Placeholder 2"/>
          <p:cNvSpPr>
            <a:spLocks noGrp="1"/>
          </p:cNvSpPr>
          <p:nvPr>
            <p:ph idx="1"/>
          </p:nvPr>
        </p:nvSpPr>
        <p:spPr>
          <a:xfrm>
            <a:off x="457200" y="1676400"/>
            <a:ext cx="8382000" cy="4525963"/>
          </a:xfrm>
        </p:spPr>
        <p:txBody>
          <a:bodyPr>
            <a:normAutofit/>
          </a:bodyPr>
          <a:lstStyle/>
          <a:p>
            <a:r>
              <a:rPr lang="en-US" dirty="0"/>
              <a:t>Overview of Self-Reflection</a:t>
            </a:r>
          </a:p>
          <a:p>
            <a:r>
              <a:rPr lang="en-US" dirty="0"/>
              <a:t>Importance of Self-Reflection</a:t>
            </a:r>
          </a:p>
          <a:p>
            <a:r>
              <a:rPr lang="en-US" dirty="0"/>
              <a:t>Personal Self-Reflection in Healthcare</a:t>
            </a:r>
          </a:p>
          <a:p>
            <a:r>
              <a:rPr lang="en-US" dirty="0"/>
              <a:t>Internal and External Factors</a:t>
            </a:r>
          </a:p>
          <a:p>
            <a:r>
              <a:rPr lang="en-US" dirty="0"/>
              <a:t>Self-Reflection Depth Perception Activity</a:t>
            </a:r>
          </a:p>
          <a:p>
            <a:r>
              <a:rPr lang="en-US" dirty="0"/>
              <a:t>What, So What, Now What? Activity</a:t>
            </a:r>
            <a:br>
              <a:rPr lang="en-US" dirty="0"/>
            </a:br>
            <a:endParaRPr lang="en-US" sz="1600" dirty="0"/>
          </a:p>
        </p:txBody>
      </p:sp>
    </p:spTree>
    <p:extLst>
      <p:ext uri="{BB962C8B-B14F-4D97-AF65-F5344CB8AC3E}">
        <p14:creationId xmlns:p14="http://schemas.microsoft.com/office/powerpoint/2010/main" val="346477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Reflection</a:t>
            </a:r>
          </a:p>
        </p:txBody>
      </p:sp>
      <p:sp>
        <p:nvSpPr>
          <p:cNvPr id="3" name="Content Placeholder 2"/>
          <p:cNvSpPr>
            <a:spLocks noGrp="1"/>
          </p:cNvSpPr>
          <p:nvPr>
            <p:ph idx="1"/>
          </p:nvPr>
        </p:nvSpPr>
        <p:spPr>
          <a:xfrm>
            <a:off x="457200" y="1600200"/>
            <a:ext cx="8382000" cy="4525963"/>
          </a:xfrm>
        </p:spPr>
        <p:txBody>
          <a:bodyPr>
            <a:normAutofit lnSpcReduction="10000"/>
          </a:bodyPr>
          <a:lstStyle/>
          <a:p>
            <a:pPr marL="0" indent="0">
              <a:buNone/>
            </a:pPr>
            <a:r>
              <a:rPr lang="en-US" sz="2800" dirty="0"/>
              <a:t>“The real man smiles in trouble, gathers strength from distress, and grows brave by reflection.”</a:t>
            </a:r>
          </a:p>
          <a:p>
            <a:pPr marL="0" indent="0" algn="r">
              <a:buNone/>
            </a:pPr>
            <a:r>
              <a:rPr lang="en-US" dirty="0"/>
              <a:t>                                       </a:t>
            </a:r>
            <a:r>
              <a:rPr lang="en-US" sz="2400" i="1" dirty="0"/>
              <a:t>-Thomas Paine</a:t>
            </a:r>
            <a:endParaRPr lang="en-US" i="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br>
              <a:rPr lang="en-US" dirty="0"/>
            </a:br>
            <a:r>
              <a:rPr lang="en-US" sz="1600" dirty="0"/>
              <a:t>http://www.brainyquote.com/quotes/quotes/t/thomaspain386293.html?src=t_reflection</a:t>
            </a:r>
          </a:p>
        </p:txBody>
      </p:sp>
      <p:pic>
        <p:nvPicPr>
          <p:cNvPr id="1027" name="Picture 3" descr="C:\Users\craigsu\AppData\Local\Microsoft\Windows\Temporary Internet Files\Content.IE5\JJVSMO74\self-reflec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429000"/>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1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Self-Reflection</a:t>
            </a:r>
          </a:p>
        </p:txBody>
      </p:sp>
      <p:sp>
        <p:nvSpPr>
          <p:cNvPr id="3" name="Content Placeholder 2"/>
          <p:cNvSpPr>
            <a:spLocks noGrp="1"/>
          </p:cNvSpPr>
          <p:nvPr>
            <p:ph idx="1"/>
          </p:nvPr>
        </p:nvSpPr>
        <p:spPr/>
        <p:txBody>
          <a:bodyPr>
            <a:normAutofit lnSpcReduction="10000"/>
          </a:bodyPr>
          <a:lstStyle/>
          <a:p>
            <a:r>
              <a:rPr lang="en-US" dirty="0"/>
              <a:t>“An intentional, active progression of learning” </a:t>
            </a:r>
            <a:r>
              <a:rPr lang="en-US" sz="1400" dirty="0"/>
              <a:t>(John Dewey, Philosopher of Education)</a:t>
            </a:r>
          </a:p>
          <a:p>
            <a:endParaRPr lang="en-US" dirty="0"/>
          </a:p>
          <a:p>
            <a:r>
              <a:rPr lang="en-US" dirty="0"/>
              <a:t>“Careful thought, especially the process of reconsidering previous actions, events, or decisions” </a:t>
            </a:r>
            <a:r>
              <a:rPr lang="en-US" sz="1400" dirty="0"/>
              <a:t>(Encarta English Dictionary, 2016)</a:t>
            </a:r>
          </a:p>
          <a:p>
            <a:endParaRPr lang="en-US" dirty="0"/>
          </a:p>
          <a:p>
            <a:r>
              <a:rPr lang="en-US" dirty="0"/>
              <a:t>“Careful thought about your own behavior and beliefs” </a:t>
            </a:r>
            <a:r>
              <a:rPr lang="en-US" sz="1400" dirty="0"/>
              <a:t>(Miriam-Webster Dictionary, 2016)</a:t>
            </a:r>
          </a:p>
        </p:txBody>
      </p:sp>
    </p:spTree>
    <p:extLst>
      <p:ext uri="{BB962C8B-B14F-4D97-AF65-F5344CB8AC3E}">
        <p14:creationId xmlns:p14="http://schemas.microsoft.com/office/powerpoint/2010/main" val="372122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Confucius Said…</a:t>
            </a:r>
          </a:p>
        </p:txBody>
      </p:sp>
      <p:sp>
        <p:nvSpPr>
          <p:cNvPr id="3" name="Content Placeholder 2"/>
          <p:cNvSpPr>
            <a:spLocks noGrp="1"/>
          </p:cNvSpPr>
          <p:nvPr>
            <p:ph idx="1"/>
          </p:nvPr>
        </p:nvSpPr>
        <p:spPr/>
        <p:txBody>
          <a:bodyPr/>
          <a:lstStyle/>
          <a:p>
            <a:pPr marL="0" indent="0">
              <a:buNone/>
            </a:pPr>
            <a:r>
              <a:rPr lang="en-US" dirty="0"/>
              <a:t>“By three methods may we learn wisdom: first by reflection, which is the noblest; second by imitation, which is the easiest; and third, by experience, which is the most bitter.”</a:t>
            </a:r>
          </a:p>
        </p:txBody>
      </p:sp>
      <p:pic>
        <p:nvPicPr>
          <p:cNvPr id="2059" name="Picture 11" descr="C:\Users\craigsu\AppData\Local\Microsoft\Windows\Temporary Internet Files\Content.IE5\JJVSMO74\img_42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810000"/>
            <a:ext cx="2373826" cy="243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1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Self-Reflection in Healthcare</a:t>
            </a:r>
          </a:p>
        </p:txBody>
      </p:sp>
      <p:sp>
        <p:nvSpPr>
          <p:cNvPr id="3" name="Content Placeholder 2"/>
          <p:cNvSpPr>
            <a:spLocks noGrp="1"/>
          </p:cNvSpPr>
          <p:nvPr>
            <p:ph idx="1"/>
          </p:nvPr>
        </p:nvSpPr>
        <p:spPr/>
        <p:txBody>
          <a:bodyPr/>
          <a:lstStyle/>
          <a:p>
            <a:pPr marL="0" indent="0">
              <a:buNone/>
            </a:pPr>
            <a:r>
              <a:rPr lang="en-US" dirty="0"/>
              <a:t>“Reflection is a way by which one takes personal responsibility for one’s actions and then develops strategies for sustainable change.”</a:t>
            </a:r>
          </a:p>
          <a:p>
            <a:pPr marL="0" indent="0">
              <a:buNone/>
            </a:pPr>
            <a:r>
              <a:rPr lang="en-US" dirty="0"/>
              <a:t>                                                             --</a:t>
            </a:r>
            <a:r>
              <a:rPr lang="en-US" sz="1400" dirty="0"/>
              <a:t>(Boomer &amp; McCormick, 2010)</a:t>
            </a:r>
            <a:endParaRPr lang="en-US" dirty="0"/>
          </a:p>
        </p:txBody>
      </p:sp>
      <p:pic>
        <p:nvPicPr>
          <p:cNvPr id="3076" name="Picture 4" descr="C:\Users\craigsu\AppData\Local\Microsoft\Windows\Temporary Internet Files\Content.IE5\O1KQTP1S\blue-stick-man-reflect-hi[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114800"/>
            <a:ext cx="1745173" cy="171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69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Day in the Life of a Healthcare Worker</a:t>
            </a:r>
          </a:p>
        </p:txBody>
      </p:sp>
      <p:sp>
        <p:nvSpPr>
          <p:cNvPr id="3" name="Content Placeholder 2"/>
          <p:cNvSpPr>
            <a:spLocks noGrp="1"/>
          </p:cNvSpPr>
          <p:nvPr>
            <p:ph idx="1"/>
          </p:nvPr>
        </p:nvSpPr>
        <p:spPr/>
        <p:txBody>
          <a:bodyPr>
            <a:normAutofit lnSpcReduction="10000"/>
          </a:bodyPr>
          <a:lstStyle/>
          <a:p>
            <a:endParaRPr lang="en-US" dirty="0"/>
          </a:p>
          <a:p>
            <a:endParaRPr lang="en-US" dirty="0"/>
          </a:p>
          <a:p>
            <a:pPr marL="0" indent="0">
              <a:buNone/>
            </a:pPr>
            <a:r>
              <a:rPr lang="en-US" dirty="0"/>
              <a:t>You work as a unit secretary in a large mid-city Trauma Center.  A school bus has crashed and 21 children, aged 6-12, have been injured in the accident. 14 of them will be arriving in your department in approximately 20 minutes. This is what you see:</a:t>
            </a:r>
          </a:p>
          <a:p>
            <a:endParaRPr lang="en-US" dirty="0"/>
          </a:p>
        </p:txBody>
      </p:sp>
      <p:pic>
        <p:nvPicPr>
          <p:cNvPr id="4110" name="Picture 14" descr="C:\Users\craigsu\AppData\Local\Microsoft\Windows\Temporary Internet Files\Content.IE5\O1KQTP1S\School_B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2057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1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Wrong?</a:t>
            </a:r>
          </a:p>
        </p:txBody>
      </p:sp>
      <p:sp>
        <p:nvSpPr>
          <p:cNvPr id="3" name="Content Placeholder 2"/>
          <p:cNvSpPr>
            <a:spLocks noGrp="1"/>
          </p:cNvSpPr>
          <p:nvPr>
            <p:ph idx="1"/>
          </p:nvPr>
        </p:nvSpPr>
        <p:spPr/>
        <p:txBody>
          <a:bodyPr/>
          <a:lstStyle/>
          <a:p>
            <a:r>
              <a:rPr lang="en-US" dirty="0"/>
              <a:t>What could the unit secretary have done to better prepare herself for the situation?</a:t>
            </a:r>
          </a:p>
          <a:p>
            <a:r>
              <a:rPr lang="en-US" dirty="0"/>
              <a:t>What should she have done in the situation instead of what she did?</a:t>
            </a:r>
          </a:p>
          <a:p>
            <a:r>
              <a:rPr lang="en-US" dirty="0"/>
              <a:t>Do you think debriefing is important after a situation like this? Why/not?</a:t>
            </a:r>
          </a:p>
          <a:p>
            <a:r>
              <a:rPr lang="en-US" dirty="0"/>
              <a:t>Would self-reflection help? Why/not?</a:t>
            </a:r>
          </a:p>
        </p:txBody>
      </p:sp>
    </p:spTree>
    <p:extLst>
      <p:ext uri="{BB962C8B-B14F-4D97-AF65-F5344CB8AC3E}">
        <p14:creationId xmlns:p14="http://schemas.microsoft.com/office/powerpoint/2010/main" val="33217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12981</TotalTime>
  <Words>2086</Words>
  <Application>Microsoft Office PowerPoint</Application>
  <PresentationFormat>On-screen Show (4:3)</PresentationFormat>
  <Paragraphs>188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Schoolbook</vt:lpstr>
      <vt:lpstr>Trebuchet MS</vt:lpstr>
      <vt:lpstr>Office Theme</vt:lpstr>
      <vt:lpstr>PowerPoint Presentation</vt:lpstr>
      <vt:lpstr>Self-reflection</vt:lpstr>
      <vt:lpstr>WHAT TO EXPECT IN THIS  PRESENTATION</vt:lpstr>
      <vt:lpstr>Self Reflection</vt:lpstr>
      <vt:lpstr>Definitions of Self-Reflection</vt:lpstr>
      <vt:lpstr>Confucius Said…</vt:lpstr>
      <vt:lpstr>Self-Reflection in Healthcare</vt:lpstr>
      <vt:lpstr>The Day in the Life of a Healthcare Worker</vt:lpstr>
      <vt:lpstr>What Went Wrong?</vt:lpstr>
      <vt:lpstr>Activity #1 Personal Self-Reflection</vt:lpstr>
      <vt:lpstr>Environmental Scanning (Leung &amp; Ratnapalan, 2011)</vt:lpstr>
      <vt:lpstr>Internal Factors</vt:lpstr>
      <vt:lpstr>External Factors</vt:lpstr>
      <vt:lpstr>Reflect and Develop an Action Plan (Thorpe &amp; Barsky, 2001)</vt:lpstr>
      <vt:lpstr>Activity #2 Self-Reflection Depth Perception</vt:lpstr>
      <vt:lpstr>Emancipatory Practice Development (Filmalter &amp; Heyns, 2015)</vt:lpstr>
      <vt:lpstr>Three Phases of Emancipatory Practice</vt:lpstr>
      <vt:lpstr>Activity #3 What? So What? Now What?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collaboration, and delegation are frequently thought to be 'soft skills'—despite that the majority of unintended medical errors involve a breakdown in communication among caregivers" (Joel &amp; Overman, 2014, p. 64).</dc:title>
  <dc:creator>Bartlett, Stacey</dc:creator>
  <cp:lastModifiedBy>Jason Roberson</cp:lastModifiedBy>
  <cp:revision>402</cp:revision>
  <cp:lastPrinted>2016-01-15T04:11:14Z</cp:lastPrinted>
  <dcterms:created xsi:type="dcterms:W3CDTF">2015-05-10T22:13:31Z</dcterms:created>
  <dcterms:modified xsi:type="dcterms:W3CDTF">2017-02-17T15:28:51Z</dcterms:modified>
</cp:coreProperties>
</file>