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5"/>
  </p:notesMasterIdLst>
  <p:handoutMasterIdLst>
    <p:handoutMasterId r:id="rId26"/>
  </p:handoutMasterIdLst>
  <p:sldIdLst>
    <p:sldId id="336" r:id="rId2"/>
    <p:sldId id="337" r:id="rId3"/>
    <p:sldId id="359" r:id="rId4"/>
    <p:sldId id="382" r:id="rId5"/>
    <p:sldId id="411" r:id="rId6"/>
    <p:sldId id="394" r:id="rId7"/>
    <p:sldId id="383" r:id="rId8"/>
    <p:sldId id="396" r:id="rId9"/>
    <p:sldId id="395" r:id="rId10"/>
    <p:sldId id="384" r:id="rId11"/>
    <p:sldId id="392" r:id="rId12"/>
    <p:sldId id="313" r:id="rId13"/>
    <p:sldId id="407" r:id="rId14"/>
    <p:sldId id="393" r:id="rId15"/>
    <p:sldId id="385" r:id="rId16"/>
    <p:sldId id="397" r:id="rId17"/>
    <p:sldId id="408" r:id="rId18"/>
    <p:sldId id="391" r:id="rId19"/>
    <p:sldId id="403" r:id="rId20"/>
    <p:sldId id="410" r:id="rId21"/>
    <p:sldId id="398" r:id="rId22"/>
    <p:sldId id="409" r:id="rId23"/>
    <p:sldId id="299" r:id="rId24"/>
  </p:sldIdLst>
  <p:sldSz cx="9144000" cy="6858000" type="screen4x3"/>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p15:clr>
            <a:srgbClr val="A4A3A4"/>
          </p15:clr>
        </p15:guide>
      </p15:sldGuideLst>
    </p:ext>
    <p:ext uri="{2D200454-40CA-4A62-9FC3-DE9A4176ACB9}">
      <p15:notesGuideLst xmlns:p15="http://schemas.microsoft.com/office/powerpoint/2012/main">
        <p15:guide id="1" orient="horz" pos="2957" userDrawn="1">
          <p15:clr>
            <a:srgbClr val="A4A3A4"/>
          </p15:clr>
        </p15:guide>
        <p15:guide id="2" pos="2237"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720B"/>
    <a:srgbClr val="95B850"/>
    <a:srgbClr val="7093D2"/>
    <a:srgbClr val="B5CD85"/>
    <a:srgbClr val="93B64E"/>
    <a:srgbClr val="77943C"/>
    <a:srgbClr val="647D33"/>
    <a:srgbClr val="678034"/>
    <a:srgbClr val="AD5207"/>
    <a:srgbClr val="F5842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3567" autoAdjust="0"/>
    <p:restoredTop sz="78247" autoAdjust="0"/>
  </p:normalViewPr>
  <p:slideViewPr>
    <p:cSldViewPr>
      <p:cViewPr varScale="1">
        <p:scale>
          <a:sx n="58" d="100"/>
          <a:sy n="58" d="100"/>
        </p:scale>
        <p:origin x="1416" y="72"/>
      </p:cViewPr>
      <p:guideLst>
        <p:guide orient="horz" pos="2208"/>
        <p:guide pos="2880"/>
      </p:guideLst>
    </p:cSldViewPr>
  </p:slideViewPr>
  <p:outlineViewPr>
    <p:cViewPr>
      <p:scale>
        <a:sx n="33" d="100"/>
        <a:sy n="33" d="100"/>
      </p:scale>
      <p:origin x="0" y="-55714"/>
    </p:cViewPr>
  </p:outlineViewPr>
  <p:notesTextViewPr>
    <p:cViewPr>
      <p:scale>
        <a:sx n="1" d="1"/>
        <a:sy n="1" d="1"/>
      </p:scale>
      <p:origin x="0" y="0"/>
    </p:cViewPr>
  </p:notesTextViewPr>
  <p:sorterViewPr>
    <p:cViewPr>
      <p:scale>
        <a:sx n="100" d="100"/>
        <a:sy n="100" d="100"/>
      </p:scale>
      <p:origin x="0" y="-19675"/>
    </p:cViewPr>
  </p:sorterViewPr>
  <p:notesViewPr>
    <p:cSldViewPr>
      <p:cViewPr>
        <p:scale>
          <a:sx n="100" d="100"/>
          <a:sy n="100" d="100"/>
        </p:scale>
        <p:origin x="1578" y="72"/>
      </p:cViewPr>
      <p:guideLst>
        <p:guide orient="horz" pos="2957"/>
        <p:guide pos="2237"/>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8163" cy="4699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022725" y="0"/>
            <a:ext cx="3078163" cy="469900"/>
          </a:xfrm>
          <a:prstGeom prst="rect">
            <a:avLst/>
          </a:prstGeom>
        </p:spPr>
        <p:txBody>
          <a:bodyPr vert="horz" lIns="91440" tIns="45720" rIns="91440" bIns="45720" rtlCol="0"/>
          <a:lstStyle>
            <a:lvl1pPr algn="r">
              <a:defRPr sz="1200"/>
            </a:lvl1pPr>
          </a:lstStyle>
          <a:p>
            <a:fld id="{7857A787-2278-4B8A-9734-3B6E8847E014}" type="datetimeFigureOut">
              <a:rPr lang="en-US" smtClean="0"/>
              <a:t>2/11/2017</a:t>
            </a:fld>
            <a:endParaRPr lang="en-US"/>
          </a:p>
        </p:txBody>
      </p:sp>
      <p:sp>
        <p:nvSpPr>
          <p:cNvPr id="4" name="Footer Placeholder 3"/>
          <p:cNvSpPr>
            <a:spLocks noGrp="1"/>
          </p:cNvSpPr>
          <p:nvPr>
            <p:ph type="ftr" sz="quarter" idx="2"/>
          </p:nvPr>
        </p:nvSpPr>
        <p:spPr>
          <a:xfrm>
            <a:off x="0" y="8918575"/>
            <a:ext cx="3078163" cy="4699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022725" y="8918575"/>
            <a:ext cx="3078163" cy="469900"/>
          </a:xfrm>
          <a:prstGeom prst="rect">
            <a:avLst/>
          </a:prstGeom>
        </p:spPr>
        <p:txBody>
          <a:bodyPr vert="horz" lIns="91440" tIns="45720" rIns="91440" bIns="45720" rtlCol="0" anchor="b"/>
          <a:lstStyle>
            <a:lvl1pPr algn="r">
              <a:defRPr sz="1200"/>
            </a:lvl1pPr>
          </a:lstStyle>
          <a:p>
            <a:fld id="{9A4C0338-6A30-40E8-9829-FED809AE1984}" type="slidenum">
              <a:rPr lang="en-US" smtClean="0"/>
              <a:t>‹#›</a:t>
            </a:fld>
            <a:endParaRPr lang="en-US"/>
          </a:p>
        </p:txBody>
      </p:sp>
    </p:spTree>
    <p:extLst>
      <p:ext uri="{BB962C8B-B14F-4D97-AF65-F5344CB8AC3E}">
        <p14:creationId xmlns:p14="http://schemas.microsoft.com/office/powerpoint/2010/main" val="15928122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FF320A22-2902-4C52-A241-44FE3DE6ABE5}" type="datetimeFigureOut">
              <a:rPr lang="en-US" smtClean="0"/>
              <a:t>2/11/2017</a:t>
            </a:fld>
            <a:endParaRPr lang="en-US"/>
          </a:p>
        </p:txBody>
      </p:sp>
      <p:sp>
        <p:nvSpPr>
          <p:cNvPr id="4" name="Slide Image Placeholder 3"/>
          <p:cNvSpPr>
            <a:spLocks noGrp="1" noRot="1" noChangeAspect="1"/>
          </p:cNvSpPr>
          <p:nvPr>
            <p:ph type="sldImg" idx="2"/>
          </p:nvPr>
        </p:nvSpPr>
        <p:spPr>
          <a:xfrm>
            <a:off x="1438275" y="1173163"/>
            <a:ext cx="4225925"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1420495" y="4518204"/>
            <a:ext cx="4261485" cy="3696712"/>
          </a:xfrm>
          <a:prstGeom prst="rect">
            <a:avLst/>
          </a:prstGeom>
        </p:spPr>
        <p:txBody>
          <a:bodyPr vert="horz" lIns="94229" tIns="47114" rIns="94229" bIns="47114"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5050265C-EA89-49EE-B665-36001A0176DF}" type="slidenum">
              <a:rPr lang="en-US" smtClean="0"/>
              <a:t>‹#›</a:t>
            </a:fld>
            <a:endParaRPr lang="en-US"/>
          </a:p>
        </p:txBody>
      </p:sp>
    </p:spTree>
    <p:extLst>
      <p:ext uri="{BB962C8B-B14F-4D97-AF65-F5344CB8AC3E}">
        <p14:creationId xmlns:p14="http://schemas.microsoft.com/office/powerpoint/2010/main" val="6303750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dirty="0"/>
              <a:t>Display as participants enter and explain that this training was developed and created based on industry and educator input in conjunction with the Health Workforce Initiative Statewide Advisory Committee, California Community Colleges Chancellor’s Office, and Workforce and Economic Development Program. This is just one soft skills module of the comprehensive training package: “Hi-Touch Healthcare: The Critical 6 Soft Skills.”</a:t>
            </a:r>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a:t>
            </a:fld>
            <a:endParaRPr lang="en-US"/>
          </a:p>
        </p:txBody>
      </p:sp>
    </p:spTree>
    <p:extLst>
      <p:ext uri="{BB962C8B-B14F-4D97-AF65-F5344CB8AC3E}">
        <p14:creationId xmlns:p14="http://schemas.microsoft.com/office/powerpoint/2010/main" val="41532754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41579" y="4518204"/>
            <a:ext cx="5050649" cy="3696712"/>
          </a:xfrm>
        </p:spPr>
        <p:txBody>
          <a:bodyPr/>
          <a:lstStyle/>
          <a:p>
            <a:r>
              <a:rPr lang="en-US" dirty="0"/>
              <a:t>Explain</a:t>
            </a:r>
            <a:r>
              <a:rPr lang="en-US" baseline="0" dirty="0"/>
              <a:t> that the more complex the job, the more emotional intelligence matters. Two main areas related to ourselves are self-awareness and self-management. Two areas related to those around us are social awareness and relationship management.  Simply stated, emotional intelligence is a balance between emotions and reason which allows us to maximize long term effectiveness and happiness.  </a:t>
            </a:r>
          </a:p>
          <a:p>
            <a:endParaRPr lang="en-US" b="1" baseline="0" dirty="0"/>
          </a:p>
          <a:p>
            <a:r>
              <a:rPr lang="en-US" baseline="0" dirty="0"/>
              <a:t>Explain that social skills are the skills that each of us needs in order to have effective interactions with others.  People with good social skills are good leaders and effective in their work, no matter what their career is.  There are 4 main social skills that will be addressed today – inspirational leadership, communication, conflict management and teamwork. Inspirational leadership means building a sense of belonging among a group. </a:t>
            </a:r>
            <a:r>
              <a:rPr lang="en-US" dirty="0"/>
              <a:t>Communication is the ability to send clear and convincing messages in an open and effective way. Conflict management is the ability to handle difficult people or tense situations with discretion,</a:t>
            </a:r>
            <a:r>
              <a:rPr lang="en-US" baseline="0" dirty="0"/>
              <a:t> </a:t>
            </a:r>
            <a:r>
              <a:rPr lang="en-US" b="0" baseline="0" dirty="0"/>
              <a:t>and relationship management is the ability to manage the social skills necessary to develop effective relationships.</a:t>
            </a:r>
          </a:p>
          <a:p>
            <a:endParaRPr lang="en-US" b="0" baseline="0" dirty="0"/>
          </a:p>
          <a:p>
            <a:endParaRPr lang="en-US" b="0" baseline="0" dirty="0"/>
          </a:p>
          <a:p>
            <a:r>
              <a:rPr lang="en-US" b="0" baseline="0" dirty="0"/>
              <a:t>Self-awareness is knowing yourself and watching how you react and feel.</a:t>
            </a:r>
          </a:p>
          <a:p>
            <a:endParaRPr lang="en-US" b="0" baseline="0" dirty="0"/>
          </a:p>
          <a:p>
            <a:r>
              <a:rPr lang="en-US" b="0" baseline="0" dirty="0"/>
              <a:t>Self-management refers to how you react and what makes you tick.</a:t>
            </a:r>
          </a:p>
          <a:p>
            <a:endParaRPr lang="en-US" b="0" baseline="0" dirty="0"/>
          </a:p>
          <a:p>
            <a:r>
              <a:rPr lang="en-US" b="0" baseline="0" dirty="0"/>
              <a:t>Social awareness is knowing how what you say or do affects those you interact with.</a:t>
            </a:r>
          </a:p>
          <a:p>
            <a:endParaRPr lang="en-US" b="0" baseline="0" dirty="0"/>
          </a:p>
          <a:p>
            <a:r>
              <a:rPr lang="en-US" b="0" baseline="0" dirty="0"/>
              <a:t>Relationship management is knowing how to relate with those around you in difficult situations and knowing how to help everyone to be content.</a:t>
            </a:r>
          </a:p>
        </p:txBody>
      </p:sp>
      <p:sp>
        <p:nvSpPr>
          <p:cNvPr id="4" name="Slide Number Placeholder 3"/>
          <p:cNvSpPr>
            <a:spLocks noGrp="1"/>
          </p:cNvSpPr>
          <p:nvPr>
            <p:ph type="sldNum" sz="quarter" idx="10"/>
          </p:nvPr>
        </p:nvSpPr>
        <p:spPr/>
        <p:txBody>
          <a:bodyPr/>
          <a:lstStyle/>
          <a:p>
            <a:fld id="{5050265C-EA89-49EE-B665-36001A0176DF}" type="slidenum">
              <a:rPr lang="en-US" smtClean="0"/>
              <a:t>10</a:t>
            </a:fld>
            <a:endParaRPr lang="en-US"/>
          </a:p>
        </p:txBody>
      </p:sp>
    </p:spTree>
    <p:extLst>
      <p:ext uri="{BB962C8B-B14F-4D97-AF65-F5344CB8AC3E}">
        <p14:creationId xmlns:p14="http://schemas.microsoft.com/office/powerpoint/2010/main" val="2610168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that increasing </a:t>
            </a:r>
            <a:r>
              <a:rPr lang="en-US" b="0" baseline="0" dirty="0"/>
              <a:t>our self-awareness requires serious </a:t>
            </a:r>
            <a:r>
              <a:rPr lang="en-US" baseline="0" dirty="0"/>
              <a:t>thought and effort.  It requires us to be objective about ourselves and to examine our inner feelings and explore our reactions to the people and events around us.</a:t>
            </a:r>
          </a:p>
          <a:p>
            <a:endParaRPr lang="en-US" b="0" baseline="0" dirty="0"/>
          </a:p>
          <a:p>
            <a:r>
              <a:rPr lang="en-US" b="0" baseline="0" dirty="0"/>
              <a:t>Read the question and have the participants write down their answer.  </a:t>
            </a:r>
          </a:p>
          <a:p>
            <a:endParaRPr lang="en-US" b="0" baseline="0" dirty="0"/>
          </a:p>
          <a:p>
            <a:pPr marL="228600" indent="-228600">
              <a:buAutoNum type="alphaUcPeriod"/>
            </a:pPr>
            <a:r>
              <a:rPr lang="en-US" b="0" baseline="0" dirty="0"/>
              <a:t>Demonstrates awareness of how you are feeling</a:t>
            </a:r>
          </a:p>
          <a:p>
            <a:pPr marL="228600" indent="-228600">
              <a:buAutoNum type="alphaUcPeriod"/>
            </a:pPr>
            <a:r>
              <a:rPr lang="en-US" b="0" baseline="0" dirty="0"/>
              <a:t>Also demonstrates awareness of how you are feeling</a:t>
            </a:r>
          </a:p>
          <a:p>
            <a:pPr marL="228600" indent="-228600">
              <a:buAutoNum type="alphaUcPeriod"/>
            </a:pPr>
            <a:r>
              <a:rPr lang="en-US" b="0" baseline="0" dirty="0"/>
              <a:t>Both demonstrate how you are feeling, but are completely opposite of one another ultimately indicating uncertainty about what to do</a:t>
            </a:r>
          </a:p>
          <a:p>
            <a:pPr marL="228600" indent="-228600">
              <a:buAutoNum type="alphaUcPeriod"/>
            </a:pPr>
            <a:r>
              <a:rPr lang="en-US" b="0" baseline="0" dirty="0"/>
              <a:t>Shows no self-awareness </a:t>
            </a:r>
          </a:p>
        </p:txBody>
      </p:sp>
      <p:sp>
        <p:nvSpPr>
          <p:cNvPr id="4" name="Slide Number Placeholder 3"/>
          <p:cNvSpPr>
            <a:spLocks noGrp="1"/>
          </p:cNvSpPr>
          <p:nvPr>
            <p:ph type="sldNum" sz="quarter" idx="10"/>
          </p:nvPr>
        </p:nvSpPr>
        <p:spPr/>
        <p:txBody>
          <a:bodyPr/>
          <a:lstStyle/>
          <a:p>
            <a:fld id="{5050265C-EA89-49EE-B665-36001A0176DF}" type="slidenum">
              <a:rPr lang="en-US" smtClean="0"/>
              <a:t>11</a:t>
            </a:fld>
            <a:endParaRPr lang="en-US"/>
          </a:p>
        </p:txBody>
      </p:sp>
    </p:spTree>
    <p:extLst>
      <p:ext uri="{BB962C8B-B14F-4D97-AF65-F5344CB8AC3E}">
        <p14:creationId xmlns:p14="http://schemas.microsoft.com/office/powerpoint/2010/main" val="13631234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that increasing our self-awareness will require serious thought and effort.  It requires us to be objective about </a:t>
            </a:r>
            <a:r>
              <a:rPr lang="en-US" b="0" baseline="0" dirty="0"/>
              <a:t>ourselves, to examine our inner feelings, and to explore our reactions to the people and events around us.</a:t>
            </a:r>
            <a:endParaRPr lang="en-US" b="0" dirty="0"/>
          </a:p>
        </p:txBody>
      </p:sp>
      <p:sp>
        <p:nvSpPr>
          <p:cNvPr id="4" name="Slide Number Placeholder 3"/>
          <p:cNvSpPr>
            <a:spLocks noGrp="1"/>
          </p:cNvSpPr>
          <p:nvPr>
            <p:ph type="sldNum" sz="quarter" idx="10"/>
          </p:nvPr>
        </p:nvSpPr>
        <p:spPr/>
        <p:txBody>
          <a:bodyPr/>
          <a:lstStyle/>
          <a:p>
            <a:fld id="{5050265C-EA89-49EE-B665-36001A0176DF}" type="slidenum">
              <a:rPr lang="en-US" smtClean="0"/>
              <a:t>12</a:t>
            </a:fld>
            <a:endParaRPr lang="en-US"/>
          </a:p>
        </p:txBody>
      </p:sp>
    </p:spTree>
    <p:extLst>
      <p:ext uri="{BB962C8B-B14F-4D97-AF65-F5344CB8AC3E}">
        <p14:creationId xmlns:p14="http://schemas.microsoft.com/office/powerpoint/2010/main" val="26267543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Read the questi</a:t>
            </a:r>
            <a:r>
              <a:rPr lang="en-US" b="0" baseline="0" dirty="0"/>
              <a:t>on and have the participants write down their answer.  </a:t>
            </a:r>
          </a:p>
          <a:p>
            <a:endParaRPr lang="en-US" b="0" baseline="0" dirty="0"/>
          </a:p>
          <a:p>
            <a:pPr marL="228600" indent="-228600">
              <a:buAutoNum type="alphaUcPeriod"/>
            </a:pPr>
            <a:r>
              <a:rPr lang="en-US" b="0" baseline="0" dirty="0"/>
              <a:t>Publicly confronting your colleague ignores how your colleague would feel.  </a:t>
            </a:r>
          </a:p>
          <a:p>
            <a:pPr marL="228600" indent="-228600">
              <a:buAutoNum type="alphaUcPeriod"/>
            </a:pPr>
            <a:r>
              <a:rPr lang="en-US" b="0" baseline="0" dirty="0"/>
              <a:t>Does address both of your feelings, but doesn’t correct the misconception to your boss and peers about who did the work. </a:t>
            </a:r>
          </a:p>
          <a:p>
            <a:pPr marL="228600" indent="-228600">
              <a:buAutoNum type="alphaUcPeriod"/>
            </a:pPr>
            <a:r>
              <a:rPr lang="en-US" b="0" baseline="0" dirty="0"/>
              <a:t>Doing nothing is ignoring how you feel.  </a:t>
            </a:r>
          </a:p>
          <a:p>
            <a:pPr marL="228600" indent="-228600">
              <a:buAutoNum type="alphaUcPeriod"/>
            </a:pPr>
            <a:r>
              <a:rPr lang="en-US" b="0" baseline="0" dirty="0"/>
              <a:t>This is the best response because it doesn’t embarrass your colleague and it doesn’t ignore your feelings while allowing you to speak directly to the work you have completed without escalating the situation into a conflict.</a:t>
            </a:r>
            <a:endParaRPr lang="en-US" b="0" dirty="0"/>
          </a:p>
        </p:txBody>
      </p:sp>
      <p:sp>
        <p:nvSpPr>
          <p:cNvPr id="4" name="Slide Number Placeholder 3"/>
          <p:cNvSpPr>
            <a:spLocks noGrp="1"/>
          </p:cNvSpPr>
          <p:nvPr>
            <p:ph type="sldNum" sz="quarter" idx="10"/>
          </p:nvPr>
        </p:nvSpPr>
        <p:spPr/>
        <p:txBody>
          <a:bodyPr/>
          <a:lstStyle/>
          <a:p>
            <a:fld id="{5050265C-EA89-49EE-B665-36001A0176DF}" type="slidenum">
              <a:rPr lang="en-US" smtClean="0"/>
              <a:t>13</a:t>
            </a:fld>
            <a:endParaRPr lang="en-US"/>
          </a:p>
        </p:txBody>
      </p:sp>
    </p:spTree>
    <p:extLst>
      <p:ext uri="{BB962C8B-B14F-4D97-AF65-F5344CB8AC3E}">
        <p14:creationId xmlns:p14="http://schemas.microsoft.com/office/powerpoint/2010/main" val="18022557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(See page 8 of the Trainer Manual for detailed procedures on how to conduct the “Line of Comfort” activity.)</a:t>
            </a:r>
          </a:p>
          <a:p>
            <a:endParaRPr lang="en-US" dirty="0"/>
          </a:p>
          <a:p>
            <a:r>
              <a:rPr lang="en-US" sz="1200" b="1" u="none" kern="1200" dirty="0">
                <a:solidFill>
                  <a:schemeClr val="tx1"/>
                </a:solidFill>
                <a:effectLst/>
                <a:latin typeface="+mn-lt"/>
                <a:ea typeface="+mn-ea"/>
                <a:cs typeface="+mn-cs"/>
              </a:rPr>
              <a:t>Goal:</a:t>
            </a:r>
            <a:r>
              <a:rPr lang="en-US" sz="1200" b="0" u="none" kern="1200" dirty="0">
                <a:solidFill>
                  <a:schemeClr val="tx1"/>
                </a:solidFill>
                <a:effectLst/>
                <a:latin typeface="+mn-lt"/>
                <a:ea typeface="+mn-ea"/>
                <a:cs typeface="+mn-cs"/>
              </a:rPr>
              <a:t> To help participants examine and gain a better understanding of their comfort level and management of emotions.</a:t>
            </a:r>
            <a:endParaRPr lang="en-US" sz="1200" b="1" u="none" kern="1200" dirty="0">
              <a:solidFill>
                <a:schemeClr val="tx1"/>
              </a:solidFill>
              <a:effectLst/>
              <a:latin typeface="+mn-lt"/>
              <a:ea typeface="+mn-ea"/>
              <a:cs typeface="+mn-cs"/>
            </a:endParaRPr>
          </a:p>
          <a:p>
            <a:r>
              <a:rPr lang="en-US" sz="1200" b="1" u="none" kern="1200" dirty="0">
                <a:solidFill>
                  <a:schemeClr val="tx1"/>
                </a:solidFill>
                <a:effectLst/>
                <a:latin typeface="+mn-lt"/>
                <a:ea typeface="+mn-ea"/>
                <a:cs typeface="+mn-cs"/>
              </a:rPr>
              <a:t>Materials Needed:</a:t>
            </a:r>
          </a:p>
          <a:p>
            <a:pPr marL="171450" lvl="0" indent="-171450">
              <a:buFont typeface="Arial" panose="020B0604020202020204" pitchFamily="34" charset="0"/>
              <a:buChar char="•"/>
            </a:pPr>
            <a:r>
              <a:rPr lang="en-US" sz="1200" u="none" kern="1200" dirty="0">
                <a:solidFill>
                  <a:schemeClr val="tx1"/>
                </a:solidFill>
                <a:effectLst/>
                <a:latin typeface="+mn-lt"/>
                <a:ea typeface="+mn-ea"/>
                <a:cs typeface="+mn-cs"/>
              </a:rPr>
              <a:t>Large room with a wall participants can stand up against with room to step forward</a:t>
            </a:r>
          </a:p>
          <a:p>
            <a:r>
              <a:rPr lang="en-US" sz="1200" b="1" u="none" kern="1200" dirty="0">
                <a:solidFill>
                  <a:schemeClr val="tx1"/>
                </a:solidFill>
                <a:effectLst/>
                <a:latin typeface="+mn-lt"/>
                <a:ea typeface="+mn-ea"/>
                <a:cs typeface="+mn-cs"/>
              </a:rPr>
              <a:t>Procedures:</a:t>
            </a:r>
          </a:p>
          <a:p>
            <a:pPr marL="228600" lvl="0" indent="-228600">
              <a:buFont typeface="+mj-lt"/>
              <a:buAutoNum type="arabicPeriod"/>
            </a:pPr>
            <a:r>
              <a:rPr lang="en-US" sz="1200" b="0" u="none" kern="1200" dirty="0">
                <a:solidFill>
                  <a:schemeClr val="tx1"/>
                </a:solidFill>
                <a:effectLst/>
                <a:latin typeface="+mn-lt"/>
                <a:ea typeface="+mn-ea"/>
                <a:cs typeface="+mn-cs"/>
              </a:rPr>
              <a:t>Have participants line up in a straight line (line up against a wall if possible).</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For each situation that is read, depending on how comfortable the participant is in their ability to manage the situation, they are to take steps forward:</a:t>
            </a:r>
            <a:endParaRPr lang="en-US" sz="1200" b="1" u="none" kern="1200" dirty="0">
              <a:solidFill>
                <a:schemeClr val="tx1"/>
              </a:solidFill>
              <a:effectLst/>
              <a:latin typeface="+mn-lt"/>
              <a:ea typeface="+mn-ea"/>
              <a:cs typeface="+mn-cs"/>
            </a:endParaRPr>
          </a:p>
          <a:p>
            <a:pPr lvl="1"/>
            <a:r>
              <a:rPr lang="en-US" sz="1200" b="0" u="none" kern="1200" dirty="0">
                <a:solidFill>
                  <a:schemeClr val="tx1"/>
                </a:solidFill>
                <a:effectLst/>
                <a:latin typeface="+mn-lt"/>
                <a:ea typeface="+mn-ea"/>
                <a:cs typeface="+mn-cs"/>
              </a:rPr>
              <a:t>0 steps: I am not confident in my ability to manage this situation.</a:t>
            </a:r>
            <a:endParaRPr lang="en-US" sz="1200" b="1" u="none" kern="1200" dirty="0">
              <a:solidFill>
                <a:schemeClr val="tx1"/>
              </a:solidFill>
              <a:effectLst/>
              <a:latin typeface="+mn-lt"/>
              <a:ea typeface="+mn-ea"/>
              <a:cs typeface="+mn-cs"/>
            </a:endParaRPr>
          </a:p>
          <a:p>
            <a:pPr lvl="1"/>
            <a:r>
              <a:rPr lang="en-US" sz="1200" b="0" u="none" kern="1200" dirty="0">
                <a:solidFill>
                  <a:schemeClr val="tx1"/>
                </a:solidFill>
                <a:effectLst/>
                <a:latin typeface="+mn-lt"/>
                <a:ea typeface="+mn-ea"/>
                <a:cs typeface="+mn-cs"/>
              </a:rPr>
              <a:t>1 step:  I am minimally confident in my ability to manage this situation.</a:t>
            </a:r>
            <a:endParaRPr lang="en-US" sz="1200" b="1" u="none" kern="1200" dirty="0">
              <a:solidFill>
                <a:schemeClr val="tx1"/>
              </a:solidFill>
              <a:effectLst/>
              <a:latin typeface="+mn-lt"/>
              <a:ea typeface="+mn-ea"/>
              <a:cs typeface="+mn-cs"/>
            </a:endParaRPr>
          </a:p>
          <a:p>
            <a:pPr lvl="1"/>
            <a:r>
              <a:rPr lang="en-US" sz="1200" b="0" u="none" kern="1200" dirty="0">
                <a:solidFill>
                  <a:schemeClr val="tx1"/>
                </a:solidFill>
                <a:effectLst/>
                <a:latin typeface="+mn-lt"/>
                <a:ea typeface="+mn-ea"/>
                <a:cs typeface="+mn-cs"/>
              </a:rPr>
              <a:t>2 steps: I am moderately confident in my ability to manage this situation.</a:t>
            </a:r>
            <a:endParaRPr lang="en-US" sz="1200" b="1" u="none" kern="1200" dirty="0">
              <a:solidFill>
                <a:schemeClr val="tx1"/>
              </a:solidFill>
              <a:effectLst/>
              <a:latin typeface="+mn-lt"/>
              <a:ea typeface="+mn-ea"/>
              <a:cs typeface="+mn-cs"/>
            </a:endParaRPr>
          </a:p>
          <a:p>
            <a:pPr lvl="1"/>
            <a:r>
              <a:rPr lang="en-US" sz="1200" b="0" u="none" kern="1200" dirty="0">
                <a:solidFill>
                  <a:schemeClr val="tx1"/>
                </a:solidFill>
                <a:effectLst/>
                <a:latin typeface="+mn-lt"/>
                <a:ea typeface="+mn-ea"/>
                <a:cs typeface="+mn-cs"/>
              </a:rPr>
              <a:t>3 steps: I am completely confident in my ability to manage this situation.</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Read each situation below and ask participants to take the number of steps that represents the level of confidence they have in their ability to manage the situation.</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sz="1200" b="0" u="none" kern="1200" dirty="0">
                <a:solidFill>
                  <a:schemeClr val="tx1"/>
                </a:solidFill>
                <a:effectLst/>
                <a:latin typeface="+mn-lt"/>
                <a:ea typeface="+mn-ea"/>
                <a:cs typeface="+mn-cs"/>
              </a:rPr>
              <a:t>The charge nurse asks to borrow your brand new expensive stethoscope.  </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sz="1200" b="0" u="none" kern="1200" dirty="0">
                <a:solidFill>
                  <a:schemeClr val="tx1"/>
                </a:solidFill>
                <a:effectLst/>
                <a:latin typeface="+mn-lt"/>
                <a:ea typeface="+mn-ea"/>
                <a:cs typeface="+mn-cs"/>
              </a:rPr>
              <a:t>You are comfortable sitting alone at lunch in the cafeteria.</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sz="1200" b="0" u="none" kern="1200" dirty="0">
                <a:solidFill>
                  <a:schemeClr val="tx1"/>
                </a:solidFill>
                <a:effectLst/>
                <a:latin typeface="+mn-lt"/>
                <a:ea typeface="+mn-ea"/>
                <a:cs typeface="+mn-cs"/>
              </a:rPr>
              <a:t>Your best friend wants to blindfold you and take you someplace.</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sz="1200" b="0" u="none" kern="1200" dirty="0">
                <a:solidFill>
                  <a:schemeClr val="tx1"/>
                </a:solidFill>
                <a:effectLst/>
                <a:latin typeface="+mn-lt"/>
                <a:ea typeface="+mn-ea"/>
                <a:cs typeface="+mn-cs"/>
              </a:rPr>
              <a:t>You confront a coworker about stealing a ring from a patient.</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Have the participants reflect on how many steps they took in each situation and why.</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sz="1200" b="0" u="none" kern="1200" dirty="0">
                <a:solidFill>
                  <a:schemeClr val="tx1"/>
                </a:solidFill>
                <a:effectLst/>
                <a:latin typeface="+mn-lt"/>
                <a:ea typeface="+mn-ea"/>
                <a:cs typeface="+mn-cs"/>
              </a:rPr>
              <a:t>When did you lack confidence in your ability to manage a situation and why?</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sz="1200" b="0" u="none" kern="1200" dirty="0">
                <a:solidFill>
                  <a:schemeClr val="tx1"/>
                </a:solidFill>
                <a:effectLst/>
                <a:latin typeface="+mn-lt"/>
                <a:ea typeface="+mn-ea"/>
                <a:cs typeface="+mn-cs"/>
              </a:rPr>
              <a:t>When did you feel completely confident in your ability to manage a situation and why?</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sz="1200" b="0" u="none" kern="1200" dirty="0">
                <a:solidFill>
                  <a:schemeClr val="tx1"/>
                </a:solidFill>
                <a:effectLst/>
                <a:latin typeface="+mn-lt"/>
                <a:ea typeface="+mn-ea"/>
                <a:cs typeface="+mn-cs"/>
              </a:rPr>
              <a:t>What can you do to enhance your ability to manage these types of situations?</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Do a quick debrief about how managing your own reactions directly correlates to emotional intelligence</a:t>
            </a:r>
            <a:endParaRPr lang="en-US" sz="1200" b="1" u="none" kern="1200" dirty="0">
              <a:solidFill>
                <a:schemeClr val="tx1"/>
              </a:solidFill>
              <a:effectLst/>
              <a:latin typeface="+mn-lt"/>
              <a:ea typeface="+mn-ea"/>
              <a:cs typeface="+mn-cs"/>
            </a:endParaRPr>
          </a:p>
          <a:p>
            <a:r>
              <a:rPr lang="en-US" sz="1200" u="sng" kern="1200" dirty="0">
                <a:solidFill>
                  <a:schemeClr val="tx1"/>
                </a:solidFill>
                <a:effectLst/>
              </a:rPr>
              <a:t/>
            </a:r>
            <a:br>
              <a:rPr lang="en-US" sz="1200" u="sng" kern="1200" dirty="0">
                <a:solidFill>
                  <a:schemeClr val="tx1"/>
                </a:solidFill>
                <a:effectLst/>
              </a:rPr>
            </a:b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14</a:t>
            </a:fld>
            <a:endParaRPr lang="en-US"/>
          </a:p>
        </p:txBody>
      </p:sp>
    </p:spTree>
    <p:extLst>
      <p:ext uri="{BB962C8B-B14F-4D97-AF65-F5344CB8AC3E}">
        <p14:creationId xmlns:p14="http://schemas.microsoft.com/office/powerpoint/2010/main" val="7107224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Explain</a:t>
            </a:r>
            <a:r>
              <a:rPr lang="en-US" baseline="0" dirty="0"/>
              <a:t> that self-management is the ability to understand our emotions, our feelings to </a:t>
            </a:r>
            <a:r>
              <a:rPr lang="en-US" b="0" baseline="0" dirty="0"/>
              <a:t>reason well, and our ability to act </a:t>
            </a:r>
            <a:r>
              <a:rPr lang="en-US" baseline="0" dirty="0"/>
              <a:t>intentionally.  This type of understanding is important because when we are able to better manage our emotions, we do better in life.  People who are good managers of their emotions are open to change, are consistent in stressful situations and are productive. </a:t>
            </a:r>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
            </a:r>
            <a:br>
              <a:rPr lang="en-US" baseline="0" dirty="0"/>
            </a:br>
            <a:r>
              <a:rPr lang="en-US" baseline="0" dirty="0"/>
              <a:t>Emotional self control is the ability to keep impulsive feelings and emotions under control.  This ability allows us to restrain negative actions when provoked, when faced with opposition or hostility from other people, or when working under pressure. To help develop </a:t>
            </a:r>
            <a:r>
              <a:rPr lang="en-US" b="0" baseline="0" dirty="0"/>
              <a:t>emotional self-control, we must learn to identify things that trigger us to lose control and to develop a strategy to manage those triggers.  Another method for developing self-control is to use relaxation.  When we feel like we are losing control, we can step away, take a deep breath, and count to 10 before reacting – acting.  </a:t>
            </a:r>
          </a:p>
          <a:p>
            <a:endParaRPr lang="en-US" baseline="0" dirty="0"/>
          </a:p>
          <a:p>
            <a:r>
              <a:rPr lang="en-US" baseline="0" dirty="0"/>
              <a:t>Trustworthiness is maintaining standards of honesty and integrity.  This includes communicating intentions and feeling openly, and welcoming openness and honesty in others.  Being trustworthy means that the individual acts ethically and is above criticism.  Some ways to develop trustworthiness is to examine our values and ask ourselves</a:t>
            </a:r>
            <a:r>
              <a:rPr lang="en-US" b="0" baseline="0" dirty="0"/>
              <a:t>– do our behaviors consistently match our values?</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Conscientiousness is about taking responsibility for personal performance.  The</a:t>
            </a:r>
            <a:r>
              <a:rPr lang="en-US" b="0" baseline="0" dirty="0"/>
              <a:t> ability to assume this type of responsibility </a:t>
            </a:r>
            <a:r>
              <a:rPr lang="en-US" b="0" dirty="0"/>
              <a:t>reflects an underlying</a:t>
            </a:r>
            <a:r>
              <a:rPr lang="en-US" b="0" baseline="0" dirty="0"/>
              <a:t> drive for being reliable and delivering quality work. A conscientious person follows through with commitments and keeps promises. Conscientious people hold themselves accountable for meeting their objectives.  They don</a:t>
            </a:r>
            <a:r>
              <a:rPr lang="uk-UA" b="0" baseline="0" dirty="0"/>
              <a:t>’</a:t>
            </a:r>
            <a:r>
              <a:rPr lang="en-US" b="0" baseline="0" dirty="0"/>
              <a:t>t need someone else to call them on the carpet. They are organized and careful in their work.  They don’t allow themselves to live in chaos. They pay attention to details and keep all the pieces of their life in place.   </a:t>
            </a:r>
          </a:p>
          <a:p>
            <a:endParaRPr lang="en-US" b="0"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0" dirty="0"/>
              <a:t>Optimism is about seeing the world as a glass “half</a:t>
            </a:r>
            <a:r>
              <a:rPr lang="en-US" b="0" baseline="0" dirty="0"/>
              <a:t> full” rather than a glass “half empty.”  This perspective reflects the ability to see the good in other people and situations.  Threats are viewed as an opportunity to achieve desired outcomes.  Having optimism is being able to see the best in others rather than focusing on flaws.  Initiative is the ability to identify a problem and act upon it.  </a:t>
            </a:r>
            <a:endParaRPr lang="en-US" b="0" dirty="0"/>
          </a:p>
          <a:p>
            <a:endParaRPr lang="en-US" baseline="0" dirty="0"/>
          </a:p>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15</a:t>
            </a:fld>
            <a:endParaRPr lang="en-US"/>
          </a:p>
        </p:txBody>
      </p:sp>
    </p:spTree>
    <p:extLst>
      <p:ext uri="{BB962C8B-B14F-4D97-AF65-F5344CB8AC3E}">
        <p14:creationId xmlns:p14="http://schemas.microsoft.com/office/powerpoint/2010/main" val="3822304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Read the question and have participants write down their answer. </a:t>
            </a:r>
          </a:p>
          <a:p>
            <a:endParaRPr lang="en-US" baseline="0" dirty="0"/>
          </a:p>
          <a:p>
            <a:pPr marL="228600" indent="-228600">
              <a:buAutoNum type="alphaUcPeriod"/>
            </a:pPr>
            <a:r>
              <a:rPr lang="en-US" baseline="0" dirty="0"/>
              <a:t>There is no consideration for the coworker’s feelings with this response.</a:t>
            </a:r>
          </a:p>
          <a:p>
            <a:pPr marL="228600" indent="-228600">
              <a:buAutoNum type="alphaUcPeriod"/>
            </a:pPr>
            <a:r>
              <a:rPr lang="en-US" baseline="0" dirty="0"/>
              <a:t>This answer does not even allow any discussion of the coworker’s feelings.</a:t>
            </a:r>
          </a:p>
          <a:p>
            <a:pPr marL="228600" indent="-228600">
              <a:buAutoNum type="alphaUcPeriod"/>
            </a:pPr>
            <a:r>
              <a:rPr lang="en-US" baseline="0" dirty="0"/>
              <a:t>While this answer validates the coworker’s feelings, it is not constructive.</a:t>
            </a:r>
          </a:p>
          <a:p>
            <a:pPr marL="228600" indent="-228600">
              <a:buAutoNum type="alphaUcPeriod"/>
            </a:pPr>
            <a:r>
              <a:rPr lang="en-US" b="0" baseline="0" dirty="0"/>
              <a:t>This is the best response because telling your colleague about a time something similar happened to you shows social awareness.  However, be careful not to discount the colleague’s experience by indicating that because it happened to you, s/he should just get over it.  In other words, show empathy.</a:t>
            </a:r>
          </a:p>
          <a:p>
            <a:pPr marL="228600" indent="-228600">
              <a:buAutoNum type="alphaUcPeriod"/>
            </a:pPr>
            <a:endParaRPr lang="en-US" baseline="0" dirty="0"/>
          </a:p>
          <a:p>
            <a:pPr marL="228600" indent="-228600">
              <a:buAutoNum type="alphaUcPeriod"/>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050265C-EA89-49EE-B665-36001A0176DF}" type="slidenum">
              <a:rPr lang="en-US" smtClean="0"/>
              <a:t>16</a:t>
            </a:fld>
            <a:endParaRPr lang="en-US"/>
          </a:p>
        </p:txBody>
      </p:sp>
    </p:spTree>
    <p:extLst>
      <p:ext uri="{BB962C8B-B14F-4D97-AF65-F5344CB8AC3E}">
        <p14:creationId xmlns:p14="http://schemas.microsoft.com/office/powerpoint/2010/main" val="20928586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(See page 9 of the Trainer Manual for detailed procedures on how to conduct the “This is How I Feel” activity.)</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sz="1200" b="1" u="none" kern="1200" dirty="0">
                <a:solidFill>
                  <a:schemeClr val="tx1"/>
                </a:solidFill>
                <a:effectLst/>
                <a:latin typeface="+mn-lt"/>
                <a:ea typeface="+mn-ea"/>
                <a:cs typeface="+mn-cs"/>
              </a:rPr>
              <a:t>Goal</a:t>
            </a:r>
            <a:r>
              <a:rPr lang="en-US" sz="1200" u="none" kern="1200" dirty="0">
                <a:solidFill>
                  <a:schemeClr val="tx1"/>
                </a:solidFill>
                <a:effectLst/>
                <a:latin typeface="+mn-lt"/>
                <a:ea typeface="+mn-ea"/>
                <a:cs typeface="+mn-cs"/>
              </a:rPr>
              <a:t>:</a:t>
            </a:r>
            <a:r>
              <a:rPr lang="en-US" sz="1200" b="1" u="none" kern="1200" dirty="0">
                <a:solidFill>
                  <a:schemeClr val="tx1"/>
                </a:solidFill>
                <a:effectLst/>
                <a:latin typeface="+mn-lt"/>
                <a:ea typeface="+mn-ea"/>
                <a:cs typeface="+mn-cs"/>
              </a:rPr>
              <a:t> </a:t>
            </a:r>
            <a:r>
              <a:rPr lang="en-US" sz="1200" u="none" kern="1200" dirty="0">
                <a:solidFill>
                  <a:schemeClr val="tx1"/>
                </a:solidFill>
                <a:effectLst/>
                <a:latin typeface="+mn-lt"/>
                <a:ea typeface="+mn-ea"/>
                <a:cs typeface="+mn-cs"/>
              </a:rPr>
              <a:t>To demonstrate how using emotional intelligence can enhance our ability to listen effectively.</a:t>
            </a:r>
            <a:endParaRPr lang="en-US" sz="1100" u="none" kern="1200" dirty="0">
              <a:solidFill>
                <a:schemeClr val="tx1"/>
              </a:solidFill>
              <a:effectLst/>
              <a:latin typeface="+mn-lt"/>
              <a:ea typeface="+mn-ea"/>
              <a:cs typeface="+mn-cs"/>
            </a:endParaRPr>
          </a:p>
          <a:p>
            <a:r>
              <a:rPr lang="en-US" sz="1200" b="1" u="none" kern="1200" dirty="0" smtClean="0">
                <a:solidFill>
                  <a:schemeClr val="tx1"/>
                </a:solidFill>
                <a:effectLst/>
                <a:latin typeface="+mn-lt"/>
                <a:ea typeface="+mn-ea"/>
                <a:cs typeface="+mn-cs"/>
              </a:rPr>
              <a:t>Procedures</a:t>
            </a:r>
            <a:r>
              <a:rPr lang="en-US" sz="1200" b="1" u="none" kern="1200" dirty="0">
                <a:solidFill>
                  <a:schemeClr val="tx1"/>
                </a:solidFill>
                <a:effectLst/>
                <a:latin typeface="+mn-lt"/>
                <a:ea typeface="+mn-ea"/>
                <a:cs typeface="+mn-cs"/>
              </a:rPr>
              <a:t>:</a:t>
            </a:r>
            <a:endParaRPr lang="en-US" sz="1100" u="none" kern="1200" dirty="0">
              <a:solidFill>
                <a:schemeClr val="tx1"/>
              </a:solidFill>
              <a:effectLst/>
              <a:latin typeface="+mn-lt"/>
              <a:ea typeface="+mn-ea"/>
              <a:cs typeface="+mn-cs"/>
            </a:endParaRPr>
          </a:p>
          <a:p>
            <a:pPr marL="228600" lvl="0" indent="-228600">
              <a:buFont typeface="+mj-lt"/>
              <a:buAutoNum type="arabicPeriod"/>
            </a:pPr>
            <a:r>
              <a:rPr lang="en-US" sz="1200" u="none" kern="1200" dirty="0">
                <a:solidFill>
                  <a:schemeClr val="tx1"/>
                </a:solidFill>
                <a:effectLst/>
                <a:latin typeface="+mn-lt"/>
                <a:ea typeface="+mn-ea"/>
                <a:cs typeface="+mn-cs"/>
              </a:rPr>
              <a:t>Announce that this is a role playing activity and then provide the following directions: </a:t>
            </a:r>
          </a:p>
          <a:p>
            <a:pPr marL="685800" lvl="1" indent="-228600">
              <a:buFont typeface="+mj-lt"/>
              <a:buAutoNum type="alphaLcPeriod"/>
            </a:pPr>
            <a:r>
              <a:rPr lang="en-US" sz="1200" u="none" kern="1200" dirty="0">
                <a:solidFill>
                  <a:schemeClr val="tx1"/>
                </a:solidFill>
                <a:effectLst/>
                <a:latin typeface="+mn-lt"/>
                <a:ea typeface="+mn-ea"/>
                <a:cs typeface="+mn-cs"/>
              </a:rPr>
              <a:t>Pair off. </a:t>
            </a:r>
          </a:p>
          <a:p>
            <a:pPr marL="685800" lvl="1" indent="-228600">
              <a:buFont typeface="+mj-lt"/>
              <a:buAutoNum type="alphaLcPeriod"/>
            </a:pPr>
            <a:r>
              <a:rPr lang="en-US" sz="1200" u="none" kern="1200" dirty="0">
                <a:solidFill>
                  <a:schemeClr val="tx1"/>
                </a:solidFill>
                <a:effectLst/>
                <a:latin typeface="+mn-lt"/>
                <a:ea typeface="+mn-ea"/>
                <a:cs typeface="+mn-cs"/>
              </a:rPr>
              <a:t>Explain that Partner 1 will begin the conversation by explaining how s/he feels about a workplace issue such as floating, scheduling, work flow issues, etc.</a:t>
            </a:r>
          </a:p>
          <a:p>
            <a:pPr marL="685800" lvl="1" indent="-228600">
              <a:buFont typeface="+mj-lt"/>
              <a:buAutoNum type="alphaLcPeriod"/>
            </a:pPr>
            <a:r>
              <a:rPr lang="en-US" sz="1200" u="none" kern="1200" dirty="0">
                <a:solidFill>
                  <a:schemeClr val="tx1"/>
                </a:solidFill>
                <a:effectLst/>
                <a:latin typeface="+mn-lt"/>
                <a:ea typeface="+mn-ea"/>
                <a:cs typeface="+mn-cs"/>
              </a:rPr>
              <a:t>Partner 2 will be the listener and will listen without interrupting.  S/he will listen intently, reflecting what was heard to ensure accuracy. </a:t>
            </a:r>
          </a:p>
          <a:p>
            <a:pPr marL="685800" lvl="1" indent="-228600">
              <a:buFont typeface="+mj-lt"/>
              <a:buAutoNum type="alphaLcPeriod"/>
            </a:pPr>
            <a:r>
              <a:rPr lang="en-US" sz="1200" u="none" kern="1200" dirty="0">
                <a:solidFill>
                  <a:schemeClr val="tx1"/>
                </a:solidFill>
                <a:effectLst/>
                <a:latin typeface="+mn-lt"/>
                <a:ea typeface="+mn-ea"/>
                <a:cs typeface="+mn-cs"/>
              </a:rPr>
              <a:t>After 2 - 3 minutes, ask the participants to switch roles.</a:t>
            </a:r>
          </a:p>
          <a:p>
            <a:pPr marL="228600" lvl="0" indent="-228600">
              <a:buFont typeface="+mj-lt"/>
              <a:buAutoNum type="arabicPeriod"/>
            </a:pPr>
            <a:r>
              <a:rPr lang="en-US" sz="1200" u="none" kern="1200" dirty="0">
                <a:solidFill>
                  <a:schemeClr val="tx1"/>
                </a:solidFill>
                <a:effectLst/>
                <a:latin typeface="+mn-lt"/>
                <a:ea typeface="+mn-ea"/>
                <a:cs typeface="+mn-cs"/>
              </a:rPr>
              <a:t>After the participants have shared their experiences of the activity with one another, bring the group together and ask questions such as:</a:t>
            </a:r>
          </a:p>
          <a:p>
            <a:pPr marL="685800" lvl="1" indent="-228600">
              <a:buFont typeface="+mj-lt"/>
              <a:buAutoNum type="alphaLcPeriod"/>
            </a:pPr>
            <a:r>
              <a:rPr lang="en-US" b="0" u="none" kern="1200" dirty="0">
                <a:solidFill>
                  <a:schemeClr val="tx1"/>
                </a:solidFill>
                <a:effectLst/>
                <a:latin typeface="+mn-lt"/>
                <a:ea typeface="+mn-ea"/>
                <a:cs typeface="+mn-cs"/>
              </a:rPr>
              <a:t>As the listener, were you tempted to make comments or tell your own story? Why or why not</a:t>
            </a:r>
            <a:r>
              <a:rPr lang="en-US" b="0" u="none" kern="1200" dirty="0">
                <a:solidFill>
                  <a:schemeClr val="tx1"/>
                </a:solidFill>
                <a:effectLst/>
              </a:rPr>
              <a:t>?</a:t>
            </a:r>
            <a:endParaRPr lang="en-US" b="1" dirty="0"/>
          </a:p>
          <a:p>
            <a:pPr marL="685800" lvl="1" indent="-228600">
              <a:buFont typeface="+mj-lt"/>
              <a:buAutoNum type="alphaLcPeriod"/>
            </a:pPr>
            <a:r>
              <a:rPr lang="en-US" sz="1200" b="0" u="none" kern="1200" dirty="0">
                <a:solidFill>
                  <a:schemeClr val="tx1"/>
                </a:solidFill>
                <a:effectLst/>
                <a:latin typeface="+mn-lt"/>
                <a:ea typeface="+mn-ea"/>
                <a:cs typeface="+mn-cs"/>
              </a:rPr>
              <a:t>What was difficult about this activity</a:t>
            </a:r>
            <a:r>
              <a:rPr lang="en-US" sz="1200" b="0" u="none" kern="1200" dirty="0">
                <a:solidFill>
                  <a:schemeClr val="tx1"/>
                </a:solidFill>
                <a:effectLst/>
              </a:rPr>
              <a:t>?</a:t>
            </a:r>
            <a:endParaRPr lang="en-US" b="1" dirty="0"/>
          </a:p>
          <a:p>
            <a:pPr marL="685800" lvl="1" indent="-228600">
              <a:buFont typeface="+mj-lt"/>
              <a:buAutoNum type="alphaLcPeriod"/>
            </a:pPr>
            <a:r>
              <a:rPr lang="en-US" sz="1200" b="0" u="none" kern="1200" dirty="0">
                <a:solidFill>
                  <a:schemeClr val="tx1"/>
                </a:solidFill>
                <a:effectLst/>
                <a:latin typeface="+mn-lt"/>
                <a:ea typeface="+mn-ea"/>
                <a:cs typeface="+mn-cs"/>
              </a:rPr>
              <a:t>What did you learn about your listening skills</a:t>
            </a:r>
            <a:r>
              <a:rPr lang="en-US" sz="1200" b="0" u="none" kern="1200" dirty="0">
                <a:solidFill>
                  <a:schemeClr val="tx1"/>
                </a:solidFill>
                <a:effectLst/>
              </a:rPr>
              <a:t>?</a:t>
            </a:r>
            <a:endParaRPr lang="en-US" b="1" dirty="0"/>
          </a:p>
          <a:p>
            <a:pPr marL="685800" lvl="1" indent="-228600">
              <a:buFont typeface="+mj-lt"/>
              <a:buAutoNum type="alphaLcPeriod"/>
            </a:pPr>
            <a:r>
              <a:rPr lang="en-US" sz="1200" b="0" u="none" kern="1200" dirty="0">
                <a:solidFill>
                  <a:schemeClr val="tx1"/>
                </a:solidFill>
                <a:effectLst/>
                <a:latin typeface="+mn-lt"/>
                <a:ea typeface="+mn-ea"/>
                <a:cs typeface="+mn-cs"/>
              </a:rPr>
              <a:t>What can you do to improve your listening skills</a:t>
            </a:r>
            <a:r>
              <a:rPr lang="en-US" sz="1200" b="0" u="none" kern="1200" dirty="0">
                <a:solidFill>
                  <a:schemeClr val="tx1"/>
                </a:solidFill>
                <a:effectLst/>
              </a:rPr>
              <a:t>?</a:t>
            </a:r>
            <a:endParaRPr lang="en-US" b="1" dirty="0"/>
          </a:p>
          <a:p>
            <a:pPr marL="685800" lvl="1" indent="-228600">
              <a:buFont typeface="+mj-lt"/>
              <a:buAutoNum type="alphaLcPeriod"/>
            </a:pPr>
            <a:r>
              <a:rPr lang="en-US" sz="1200" b="0" u="none" kern="1200" dirty="0">
                <a:solidFill>
                  <a:schemeClr val="tx1"/>
                </a:solidFill>
                <a:effectLst/>
                <a:latin typeface="+mn-lt"/>
                <a:ea typeface="+mn-ea"/>
                <a:cs typeface="+mn-cs"/>
              </a:rPr>
              <a:t>Besides content, what can you listen for</a:t>
            </a:r>
            <a:r>
              <a:rPr lang="en-US" sz="1200" b="0" u="none" kern="1200" dirty="0">
                <a:solidFill>
                  <a:schemeClr val="tx1"/>
                </a:solidFill>
                <a:effectLst/>
              </a:rPr>
              <a:t>?</a:t>
            </a:r>
            <a:endParaRPr lang="en-US" b="1" dirty="0"/>
          </a:p>
          <a:p>
            <a:pPr marL="685800" lvl="1" indent="-228600">
              <a:buFont typeface="+mj-lt"/>
              <a:buAutoNum type="alphaLcPeriod"/>
            </a:pPr>
            <a:r>
              <a:rPr lang="en-US" sz="1200" b="0" u="none" kern="1200" dirty="0">
                <a:solidFill>
                  <a:schemeClr val="tx1"/>
                </a:solidFill>
                <a:effectLst/>
                <a:latin typeface="+mn-lt"/>
                <a:ea typeface="+mn-ea"/>
                <a:cs typeface="+mn-cs"/>
              </a:rPr>
              <a:t>What specific strategies would enhance your ability to more effectively manage emotional responses to workplace issues? </a:t>
            </a:r>
            <a:endParaRPr lang="en-US" sz="1200" b="1" u="none" kern="1200" dirty="0">
              <a:solidFill>
                <a:schemeClr val="tx1"/>
              </a:solidFill>
              <a:effectLst/>
              <a:latin typeface="+mn-lt"/>
              <a:ea typeface="+mn-ea"/>
              <a:cs typeface="+mn-cs"/>
            </a:endParaRPr>
          </a:p>
          <a:p>
            <a:r>
              <a:rPr lang="en-US" sz="1200" kern="1200" dirty="0">
                <a:solidFill>
                  <a:schemeClr val="tx1"/>
                </a:solidFill>
                <a:effectLst/>
              </a:rPr>
              <a:t/>
            </a:r>
            <a:br>
              <a:rPr lang="en-US" sz="1200" kern="1200" dirty="0">
                <a:solidFill>
                  <a:schemeClr val="tx1"/>
                </a:solidFill>
                <a:effectLst/>
              </a:rPr>
            </a:br>
            <a:endParaRPr lang="en-US" baseline="0" dirty="0"/>
          </a:p>
        </p:txBody>
      </p:sp>
      <p:sp>
        <p:nvSpPr>
          <p:cNvPr id="4" name="Slide Number Placeholder 3"/>
          <p:cNvSpPr>
            <a:spLocks noGrp="1"/>
          </p:cNvSpPr>
          <p:nvPr>
            <p:ph type="sldNum" sz="quarter" idx="10"/>
          </p:nvPr>
        </p:nvSpPr>
        <p:spPr/>
        <p:txBody>
          <a:bodyPr/>
          <a:lstStyle/>
          <a:p>
            <a:fld id="{5050265C-EA89-49EE-B665-36001A0176DF}" type="slidenum">
              <a:rPr lang="en-US" smtClean="0"/>
              <a:t>17</a:t>
            </a:fld>
            <a:endParaRPr lang="en-US"/>
          </a:p>
        </p:txBody>
      </p:sp>
    </p:spTree>
    <p:extLst>
      <p:ext uri="{BB962C8B-B14F-4D97-AF65-F5344CB8AC3E}">
        <p14:creationId xmlns:p14="http://schemas.microsoft.com/office/powerpoint/2010/main" val="10320963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Explain</a:t>
            </a:r>
            <a:r>
              <a:rPr lang="en-US" baseline="0" dirty="0"/>
              <a:t> that s</a:t>
            </a:r>
            <a:r>
              <a:rPr lang="en-US" dirty="0"/>
              <a:t>ocial awareness refers to how people handle relationships and awareness of others’ feelings, needs, and concerns.  This ability helps</a:t>
            </a:r>
            <a:r>
              <a:rPr lang="en-US" baseline="0" dirty="0"/>
              <a:t> you</a:t>
            </a:r>
            <a:r>
              <a:rPr lang="en-US" dirty="0"/>
              <a:t> recognize and appropriately respond to the emotions and feelings</a:t>
            </a:r>
            <a:r>
              <a:rPr lang="en-US" baseline="0" dirty="0"/>
              <a:t> of others. Social awareness is very important for creating and maintaining good working relationships with other people. Individuals with social awareness can feel what other people are feeling and put themselves in their shoes.  </a:t>
            </a:r>
            <a:endParaRPr lang="en-US" dirty="0"/>
          </a:p>
          <a:p>
            <a:endParaRPr lang="en-US" dirty="0"/>
          </a:p>
          <a:p>
            <a:r>
              <a:rPr lang="en-US" dirty="0"/>
              <a:t>Strategies for developing</a:t>
            </a:r>
            <a:r>
              <a:rPr lang="en-US" baseline="0" dirty="0"/>
              <a:t> social awareness:</a:t>
            </a:r>
          </a:p>
          <a:p>
            <a:pPr marL="171450" indent="-171450">
              <a:buFontTx/>
              <a:buChar char="-"/>
            </a:pPr>
            <a:r>
              <a:rPr lang="en-US" baseline="0" dirty="0"/>
              <a:t>Consider the feelings of those you interact with.  Everyone needs to feel heard, valued, respected, and acknowledged.  Develop sensitivity to the needs of others.</a:t>
            </a:r>
          </a:p>
          <a:p>
            <a:pPr marL="171450" indent="-171450">
              <a:buFontTx/>
              <a:buChar char="-"/>
            </a:pPr>
            <a:r>
              <a:rPr lang="en-US" baseline="0" dirty="0"/>
              <a:t>Practice compassion by consciously imagining yourself in the position of who ever you are interacting with.  </a:t>
            </a:r>
          </a:p>
        </p:txBody>
      </p:sp>
      <p:sp>
        <p:nvSpPr>
          <p:cNvPr id="4" name="Slide Number Placeholder 3"/>
          <p:cNvSpPr>
            <a:spLocks noGrp="1"/>
          </p:cNvSpPr>
          <p:nvPr>
            <p:ph type="sldNum" sz="quarter" idx="10"/>
          </p:nvPr>
        </p:nvSpPr>
        <p:spPr/>
        <p:txBody>
          <a:bodyPr/>
          <a:lstStyle/>
          <a:p>
            <a:fld id="{5050265C-EA89-49EE-B665-36001A0176DF}" type="slidenum">
              <a:rPr lang="en-US" smtClean="0"/>
              <a:t>18</a:t>
            </a:fld>
            <a:endParaRPr lang="en-US"/>
          </a:p>
        </p:txBody>
      </p:sp>
    </p:spTree>
    <p:extLst>
      <p:ext uri="{BB962C8B-B14F-4D97-AF65-F5344CB8AC3E}">
        <p14:creationId xmlns:p14="http://schemas.microsoft.com/office/powerpoint/2010/main" val="252065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Read the question and have participants write down their answer. </a:t>
            </a:r>
          </a:p>
          <a:p>
            <a:endParaRPr lang="en-US" b="0" baseline="0" dirty="0"/>
          </a:p>
          <a:p>
            <a:pPr marL="228600" indent="-228600">
              <a:buAutoNum type="alphaUcPeriod"/>
            </a:pPr>
            <a:r>
              <a:rPr lang="en-US" b="0" baseline="0" dirty="0"/>
              <a:t>This is the best response because the goal of conflict is to maintain an open dialogue and to hear what the other person is saying when you are in a position to not listen defensively.</a:t>
            </a:r>
          </a:p>
          <a:p>
            <a:pPr marL="228600" indent="-228600">
              <a:buAutoNum type="alphaUcPeriod"/>
            </a:pPr>
            <a:r>
              <a:rPr lang="en-US" baseline="0" dirty="0"/>
              <a:t>This answer does not facilitate a win-win conclusion.</a:t>
            </a:r>
          </a:p>
          <a:p>
            <a:pPr marL="228600" indent="-228600">
              <a:buAutoNum type="alphaUcPeriod"/>
            </a:pPr>
            <a:r>
              <a:rPr lang="en-US" baseline="0" dirty="0"/>
              <a:t>This option ignores the entire issue.</a:t>
            </a:r>
          </a:p>
          <a:p>
            <a:pPr marL="228600" indent="-228600">
              <a:buAutoNum type="alphaUcPeriod"/>
            </a:pPr>
            <a:r>
              <a:rPr lang="en-US" baseline="0" dirty="0"/>
              <a:t>This answer does not acknowledge what your coworker is saying.  </a:t>
            </a:r>
          </a:p>
          <a:p>
            <a:pPr marL="228600" indent="-228600">
              <a:buAutoNum type="alphaUcPeriod"/>
            </a:pPr>
            <a:endParaRPr lang="en-US" baseline="0" dirty="0"/>
          </a:p>
          <a:p>
            <a:pPr marL="228600" indent="-228600">
              <a:buAutoNum type="alphaUcPeriod"/>
            </a:pPr>
            <a:endParaRPr lang="en-US" baseline="0" dirty="0"/>
          </a:p>
          <a:p>
            <a:endParaRPr lang="en-US" baseline="0" dirty="0"/>
          </a:p>
        </p:txBody>
      </p:sp>
      <p:sp>
        <p:nvSpPr>
          <p:cNvPr id="4" name="Slide Number Placeholder 3"/>
          <p:cNvSpPr>
            <a:spLocks noGrp="1"/>
          </p:cNvSpPr>
          <p:nvPr>
            <p:ph type="sldNum" sz="quarter" idx="10"/>
          </p:nvPr>
        </p:nvSpPr>
        <p:spPr/>
        <p:txBody>
          <a:bodyPr/>
          <a:lstStyle/>
          <a:p>
            <a:fld id="{5050265C-EA89-49EE-B665-36001A0176DF}" type="slidenum">
              <a:rPr lang="en-US" smtClean="0"/>
              <a:t>19</a:t>
            </a:fld>
            <a:endParaRPr lang="en-US"/>
          </a:p>
        </p:txBody>
      </p:sp>
    </p:spTree>
    <p:extLst>
      <p:ext uri="{BB962C8B-B14F-4D97-AF65-F5344CB8AC3E}">
        <p14:creationId xmlns:p14="http://schemas.microsoft.com/office/powerpoint/2010/main" val="20253134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solidFill>
                <a:srgbClr val="FFFF00"/>
              </a:solidFill>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2</a:t>
            </a:fld>
            <a:endParaRPr lang="en-US"/>
          </a:p>
        </p:txBody>
      </p:sp>
    </p:spTree>
    <p:extLst>
      <p:ext uri="{BB962C8B-B14F-4D97-AF65-F5344CB8AC3E}">
        <p14:creationId xmlns:p14="http://schemas.microsoft.com/office/powerpoint/2010/main" val="269524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420495" y="4518204"/>
            <a:ext cx="4261485" cy="369671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a:t>(Trainer: see page 10 of the Trainer Manual for detailed procedures on how to conduct the Win-Win activity.)</a:t>
            </a:r>
            <a:endParaRPr lang="en-US" sz="1200" dirty="0"/>
          </a:p>
          <a:p>
            <a:endParaRPr lang="en-US" sz="1200" dirty="0"/>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demonstrate how to use emotional intelligence to reach a win-win solution.  </a:t>
            </a:r>
            <a:endParaRPr lang="en-US" sz="11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Materials Needed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copy of the “Win-Win” role playing </a:t>
            </a:r>
            <a:r>
              <a:rPr lang="en-US" sz="1200" kern="1200" dirty="0" smtClean="0">
                <a:solidFill>
                  <a:schemeClr val="tx1"/>
                </a:solidFill>
                <a:effectLst/>
                <a:latin typeface="+mn-lt"/>
                <a:ea typeface="+mn-ea"/>
                <a:cs typeface="+mn-cs"/>
              </a:rPr>
              <a:t>instructions</a:t>
            </a:r>
            <a:r>
              <a:rPr lang="en-US" sz="1200" kern="1200" dirty="0">
                <a:solidFill>
                  <a:schemeClr val="tx1"/>
                </a:solidFill>
                <a:effectLst/>
                <a:latin typeface="+mn-lt"/>
                <a:ea typeface="+mn-ea"/>
                <a:cs typeface="+mn-cs"/>
              </a:rPr>
              <a:t> </a:t>
            </a:r>
          </a:p>
          <a:p>
            <a:r>
              <a:rPr lang="en-US" sz="1200" i="1" kern="1200" dirty="0">
                <a:solidFill>
                  <a:schemeClr val="tx1"/>
                </a:solidFill>
                <a:effectLst/>
                <a:latin typeface="+mn-lt"/>
                <a:ea typeface="+mn-ea"/>
                <a:cs typeface="+mn-cs"/>
              </a:rPr>
              <a:t>Planning Note:</a:t>
            </a:r>
            <a:endParaRPr lang="en-US" sz="1100" kern="1200" dirty="0">
              <a:solidFill>
                <a:schemeClr val="tx1"/>
              </a:solidFill>
              <a:effectLst/>
              <a:latin typeface="+mn-lt"/>
              <a:ea typeface="+mn-ea"/>
              <a:cs typeface="+mn-cs"/>
            </a:endParaRPr>
          </a:p>
          <a:p>
            <a:pPr lvl="0"/>
            <a:r>
              <a:rPr lang="en-US" sz="1200" i="1" kern="1200" dirty="0">
                <a:solidFill>
                  <a:schemeClr val="tx1"/>
                </a:solidFill>
                <a:effectLst/>
                <a:latin typeface="+mn-lt"/>
                <a:ea typeface="+mn-ea"/>
                <a:cs typeface="+mn-cs"/>
              </a:rPr>
              <a:t>Print the “Win-Win” role playing instructions on page 11 in the Training Manual.  Print one page for every two people and cut each page in half, making two sets of instructions.  Separate the pages into two sets (Partner 1 and Partner 2)</a:t>
            </a:r>
            <a:endParaRPr lang="en-US" sz="1200" kern="1200" dirty="0">
              <a:solidFill>
                <a:schemeClr val="tx1"/>
              </a:solidFill>
              <a:effectLst/>
              <a:latin typeface="+mn-lt"/>
              <a:ea typeface="+mn-ea"/>
              <a:cs typeface="+mn-cs"/>
            </a:endParaRPr>
          </a:p>
          <a:p>
            <a:r>
              <a:rPr lang="en-US" sz="1200" b="1" kern="1200" dirty="0">
                <a:solidFill>
                  <a:schemeClr val="tx1"/>
                </a:solidFill>
                <a:effectLst/>
                <a:latin typeface="+mn-lt"/>
                <a:ea typeface="+mn-ea"/>
                <a:cs typeface="+mn-cs"/>
              </a:rPr>
              <a:t>Procedures:</a:t>
            </a:r>
          </a:p>
          <a:p>
            <a:pPr marL="228600" lvl="0" indent="-228600">
              <a:buFont typeface="+mj-lt"/>
              <a:buAutoNum type="arabicPeriod"/>
            </a:pPr>
            <a:r>
              <a:rPr lang="en-US" sz="1200" kern="1200" dirty="0">
                <a:solidFill>
                  <a:schemeClr val="tx1"/>
                </a:solidFill>
                <a:effectLst/>
                <a:latin typeface="+mn-lt"/>
                <a:ea typeface="+mn-ea"/>
                <a:cs typeface="+mn-cs"/>
              </a:rPr>
              <a:t>Announce that this is a role playing activity and then provide the following directions: </a:t>
            </a:r>
          </a:p>
          <a:p>
            <a:pPr marL="685800" lvl="1" indent="-228600">
              <a:buFont typeface="+mj-lt"/>
              <a:buAutoNum type="alphaLcPeriod"/>
            </a:pPr>
            <a:r>
              <a:rPr lang="en-US" sz="1200" kern="1200" dirty="0">
                <a:solidFill>
                  <a:schemeClr val="tx1"/>
                </a:solidFill>
                <a:effectLst/>
                <a:latin typeface="+mn-lt"/>
                <a:ea typeface="+mn-ea"/>
                <a:cs typeface="+mn-cs"/>
              </a:rPr>
              <a:t>Pair off. Explain that each person will be provided with instructions describing his or her role (slide 20). </a:t>
            </a:r>
          </a:p>
          <a:p>
            <a:pPr marL="685800" lvl="1" indent="-228600">
              <a:buFont typeface="+mj-lt"/>
              <a:buAutoNum type="alphaLcPeriod"/>
            </a:pPr>
            <a:r>
              <a:rPr lang="en-US" sz="1200" kern="1200" dirty="0">
                <a:solidFill>
                  <a:schemeClr val="tx1"/>
                </a:solidFill>
                <a:effectLst/>
                <a:latin typeface="+mn-lt"/>
                <a:ea typeface="+mn-ea"/>
                <a:cs typeface="+mn-cs"/>
              </a:rPr>
              <a:t>Distribute the printed instructions to the participants, making sure that one person has instructions for Partner 1 and the other person has instructions for Partner 2.  Participants should </a:t>
            </a:r>
            <a:r>
              <a:rPr lang="en-US" sz="1200" b="1" kern="1200" dirty="0">
                <a:solidFill>
                  <a:schemeClr val="tx1"/>
                </a:solidFill>
                <a:effectLst/>
                <a:latin typeface="+mn-lt"/>
                <a:ea typeface="+mn-ea"/>
                <a:cs typeface="+mn-cs"/>
              </a:rPr>
              <a:t>not</a:t>
            </a:r>
            <a:r>
              <a:rPr lang="en-US" sz="1200" kern="1200" dirty="0">
                <a:solidFill>
                  <a:schemeClr val="tx1"/>
                </a:solidFill>
                <a:effectLst/>
                <a:latin typeface="+mn-lt"/>
                <a:ea typeface="+mn-ea"/>
                <a:cs typeface="+mn-cs"/>
              </a:rPr>
              <a:t> show their instructions to their partners. </a:t>
            </a:r>
          </a:p>
          <a:p>
            <a:pPr marL="685800" lvl="1" indent="-228600">
              <a:buFont typeface="+mj-lt"/>
              <a:buAutoNum type="alphaLcPeriod"/>
            </a:pPr>
            <a:r>
              <a:rPr lang="en-US" sz="1200" kern="1200" dirty="0">
                <a:solidFill>
                  <a:schemeClr val="tx1"/>
                </a:solidFill>
                <a:effectLst/>
                <a:latin typeface="+mn-lt"/>
                <a:ea typeface="+mn-ea"/>
                <a:cs typeface="+mn-cs"/>
              </a:rPr>
              <a:t>Pairs will have three minutes to complete their instructions.</a:t>
            </a:r>
          </a:p>
          <a:p>
            <a:pPr marL="685800" lvl="1" indent="-228600">
              <a:buFont typeface="+mj-lt"/>
              <a:buAutoNum type="alphaLcPeriod"/>
            </a:pPr>
            <a:r>
              <a:rPr lang="en-US" sz="1200" kern="1200" dirty="0">
                <a:solidFill>
                  <a:schemeClr val="tx1"/>
                </a:solidFill>
                <a:effectLst/>
                <a:latin typeface="+mn-lt"/>
                <a:ea typeface="+mn-ea"/>
                <a:cs typeface="+mn-cs"/>
              </a:rPr>
              <a:t>Ask the pairs to begin.</a:t>
            </a:r>
          </a:p>
          <a:p>
            <a:pPr marL="685800" lvl="1" indent="-228600">
              <a:buFont typeface="+mj-lt"/>
              <a:buAutoNum type="alphaLcPeriod"/>
            </a:pPr>
            <a:r>
              <a:rPr lang="en-US" sz="1200" kern="1200" dirty="0">
                <a:solidFill>
                  <a:schemeClr val="tx1"/>
                </a:solidFill>
                <a:effectLst/>
                <a:latin typeface="+mn-lt"/>
                <a:ea typeface="+mn-ea"/>
                <a:cs typeface="+mn-cs"/>
              </a:rPr>
              <a:t>Reflect: After three minutes, ask the partners to share with one another their observations and experience of the role playing activity.</a:t>
            </a:r>
          </a:p>
          <a:p>
            <a:pPr marL="1200150" lvl="2" indent="-285750">
              <a:buFont typeface="+mj-lt"/>
              <a:buAutoNum type="romanLcPeriod"/>
            </a:pPr>
            <a:r>
              <a:rPr lang="en-US" sz="1200" kern="1200" dirty="0">
                <a:solidFill>
                  <a:schemeClr val="tx1"/>
                </a:solidFill>
                <a:effectLst/>
                <a:latin typeface="+mn-lt"/>
                <a:ea typeface="+mn-ea"/>
                <a:cs typeface="+mn-cs"/>
              </a:rPr>
              <a:t>How did each participant feel?  </a:t>
            </a:r>
          </a:p>
          <a:p>
            <a:pPr marL="1200150" lvl="2" indent="-285750">
              <a:buFont typeface="+mj-lt"/>
              <a:buAutoNum type="romanLcPeriod"/>
            </a:pPr>
            <a:r>
              <a:rPr lang="en-US" sz="1200" kern="1200" dirty="0">
                <a:solidFill>
                  <a:schemeClr val="tx1"/>
                </a:solidFill>
                <a:effectLst/>
                <a:latin typeface="+mn-lt"/>
                <a:ea typeface="+mn-ea"/>
                <a:cs typeface="+mn-cs"/>
              </a:rPr>
              <a:t>Did either/both find resolution?</a:t>
            </a:r>
          </a:p>
          <a:p>
            <a:pPr marL="685800" lvl="1" indent="-228600">
              <a:buFont typeface="+mj-lt"/>
              <a:buAutoNum type="alphaLcPeriod"/>
            </a:pPr>
            <a:r>
              <a:rPr lang="en-US" sz="1200" kern="1200" dirty="0">
                <a:solidFill>
                  <a:schemeClr val="tx1"/>
                </a:solidFill>
                <a:effectLst/>
                <a:latin typeface="+mn-lt"/>
                <a:ea typeface="+mn-ea"/>
                <a:cs typeface="+mn-cs"/>
              </a:rPr>
              <a:t>Now have them repeat the instructions, this time using the following strategies: </a:t>
            </a:r>
          </a:p>
          <a:p>
            <a:pPr marL="1200150" lvl="2" indent="-285750">
              <a:buFont typeface="+mj-lt"/>
              <a:buAutoNum type="romanLcPeriod"/>
            </a:pPr>
            <a:r>
              <a:rPr lang="en-US" sz="1200" kern="1200" dirty="0">
                <a:solidFill>
                  <a:schemeClr val="tx1"/>
                </a:solidFill>
                <a:effectLst/>
                <a:latin typeface="+mn-lt"/>
                <a:ea typeface="+mn-ea"/>
                <a:cs typeface="+mn-cs"/>
              </a:rPr>
              <a:t>Don’t allow the issue to become personal.</a:t>
            </a:r>
          </a:p>
          <a:p>
            <a:pPr marL="1200150" lvl="2" indent="-285750">
              <a:buFont typeface="+mj-lt"/>
              <a:buAutoNum type="romanLcPeriod"/>
            </a:pPr>
            <a:r>
              <a:rPr lang="en-US" sz="1200" kern="1200" dirty="0">
                <a:solidFill>
                  <a:schemeClr val="tx1"/>
                </a:solidFill>
                <a:effectLst/>
                <a:latin typeface="+mn-lt"/>
                <a:ea typeface="+mn-ea"/>
                <a:cs typeface="+mn-cs"/>
              </a:rPr>
              <a:t>Focus on the roles and responsibilities of each person’s job.</a:t>
            </a:r>
          </a:p>
          <a:p>
            <a:pPr marL="1200150" lvl="2" indent="-285750">
              <a:buFont typeface="+mj-lt"/>
              <a:buAutoNum type="romanLcPeriod"/>
            </a:pPr>
            <a:r>
              <a:rPr lang="en-US" sz="1200" kern="1200" dirty="0">
                <a:solidFill>
                  <a:schemeClr val="tx1"/>
                </a:solidFill>
                <a:effectLst/>
                <a:latin typeface="+mn-lt"/>
                <a:ea typeface="+mn-ea"/>
                <a:cs typeface="+mn-cs"/>
              </a:rPr>
              <a:t>Identify the desired outcome of each person.  </a:t>
            </a:r>
          </a:p>
          <a:p>
            <a:pPr marL="1200150" lvl="2" indent="-285750">
              <a:buFont typeface="+mj-lt"/>
              <a:buAutoNum type="romanLcPeriod"/>
            </a:pPr>
            <a:r>
              <a:rPr lang="en-US" sz="1200" kern="1200" dirty="0">
                <a:solidFill>
                  <a:schemeClr val="tx1"/>
                </a:solidFill>
                <a:effectLst/>
                <a:latin typeface="+mn-lt"/>
                <a:ea typeface="+mn-ea"/>
                <a:cs typeface="+mn-cs"/>
              </a:rPr>
              <a:t>Try to find a solution that meets the needs of both participants.</a:t>
            </a:r>
          </a:p>
          <a:p>
            <a:pPr marL="228600" indent="-228600">
              <a:buFont typeface="+mj-lt"/>
              <a:buAutoNum type="arabicPeriod"/>
            </a:pPr>
            <a:r>
              <a:rPr lang="en-US" sz="1200" kern="1200" dirty="0">
                <a:solidFill>
                  <a:schemeClr val="tx1"/>
                </a:solidFill>
                <a:effectLst/>
                <a:latin typeface="+mn-lt"/>
                <a:ea typeface="+mn-ea"/>
                <a:cs typeface="+mn-cs"/>
              </a:rPr>
              <a:t> After the participants have shared their experiences of the activity with one another, bring the group together and ask questions such as: </a:t>
            </a:r>
          </a:p>
          <a:p>
            <a:pPr marL="685800" lvl="1" indent="-228600">
              <a:buFont typeface="+mj-lt"/>
              <a:buAutoNum type="alphaLcPeriod"/>
            </a:pPr>
            <a:r>
              <a:rPr lang="en-US" sz="1200" kern="1200" dirty="0">
                <a:solidFill>
                  <a:schemeClr val="tx1"/>
                </a:solidFill>
                <a:effectLst/>
                <a:latin typeface="+mn-lt"/>
                <a:ea typeface="+mn-ea"/>
                <a:cs typeface="+mn-cs"/>
              </a:rPr>
              <a:t>How was the situation diffused?</a:t>
            </a:r>
          </a:p>
          <a:p>
            <a:pPr marL="685800" lvl="1" indent="-228600">
              <a:buFont typeface="+mj-lt"/>
              <a:buAutoNum type="alphaLcPeriod"/>
            </a:pPr>
            <a:r>
              <a:rPr lang="en-US" sz="1200" kern="1200" dirty="0">
                <a:solidFill>
                  <a:schemeClr val="tx1"/>
                </a:solidFill>
                <a:effectLst/>
                <a:latin typeface="+mn-lt"/>
                <a:ea typeface="+mn-ea"/>
                <a:cs typeface="+mn-cs"/>
              </a:rPr>
              <a:t>Was there a win-win conclusion?</a:t>
            </a:r>
          </a:p>
          <a:p>
            <a:pPr marL="685800" lvl="1" indent="-228600">
              <a:buFont typeface="+mj-lt"/>
              <a:buAutoNum type="alphaLcPeriod"/>
            </a:pPr>
            <a:r>
              <a:rPr lang="en-US" sz="1200" kern="1200" dirty="0">
                <a:solidFill>
                  <a:schemeClr val="tx1"/>
                </a:solidFill>
                <a:effectLst/>
                <a:latin typeface="+mn-lt"/>
                <a:ea typeface="+mn-ea"/>
                <a:cs typeface="+mn-cs"/>
              </a:rPr>
              <a:t>Did you feel heard?</a:t>
            </a:r>
          </a:p>
          <a:p>
            <a:endParaRPr lang="en-US" baseline="0" dirty="0"/>
          </a:p>
        </p:txBody>
      </p:sp>
      <p:sp>
        <p:nvSpPr>
          <p:cNvPr id="4" name="Slide Number Placeholder 3"/>
          <p:cNvSpPr>
            <a:spLocks noGrp="1"/>
          </p:cNvSpPr>
          <p:nvPr>
            <p:ph type="sldNum" sz="quarter" idx="10"/>
          </p:nvPr>
        </p:nvSpPr>
        <p:spPr/>
        <p:txBody>
          <a:bodyPr/>
          <a:lstStyle/>
          <a:p>
            <a:fld id="{5050265C-EA89-49EE-B665-36001A0176DF}" type="slidenum">
              <a:rPr lang="en-US" smtClean="0"/>
              <a:t>20</a:t>
            </a:fld>
            <a:endParaRPr lang="en-US"/>
          </a:p>
        </p:txBody>
      </p:sp>
    </p:spTree>
    <p:extLst>
      <p:ext uri="{BB962C8B-B14F-4D97-AF65-F5344CB8AC3E}">
        <p14:creationId xmlns:p14="http://schemas.microsoft.com/office/powerpoint/2010/main" val="62121152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baseline="0" dirty="0"/>
              <a:t>Explain that relationship management is the ability to manage the social skills necessary to develop effective relationships.</a:t>
            </a:r>
          </a:p>
          <a:p>
            <a:endParaRPr lang="en-US" b="1" baseline="0" dirty="0">
              <a:solidFill>
                <a:srgbClr val="EF720B"/>
              </a:solidFill>
            </a:endParaRPr>
          </a:p>
        </p:txBody>
      </p:sp>
      <p:sp>
        <p:nvSpPr>
          <p:cNvPr id="4" name="Slide Number Placeholder 3"/>
          <p:cNvSpPr>
            <a:spLocks noGrp="1"/>
          </p:cNvSpPr>
          <p:nvPr>
            <p:ph type="sldNum" sz="quarter" idx="10"/>
          </p:nvPr>
        </p:nvSpPr>
        <p:spPr/>
        <p:txBody>
          <a:bodyPr/>
          <a:lstStyle/>
          <a:p>
            <a:fld id="{5050265C-EA89-49EE-B665-36001A0176DF}" type="slidenum">
              <a:rPr lang="en-US" smtClean="0"/>
              <a:t>21</a:t>
            </a:fld>
            <a:endParaRPr lang="en-US"/>
          </a:p>
        </p:txBody>
      </p:sp>
    </p:spTree>
    <p:extLst>
      <p:ext uri="{BB962C8B-B14F-4D97-AF65-F5344CB8AC3E}">
        <p14:creationId xmlns:p14="http://schemas.microsoft.com/office/powerpoint/2010/main" val="7235412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Concluding remarks about emotional intelligence.</a:t>
            </a:r>
          </a:p>
        </p:txBody>
      </p:sp>
      <p:sp>
        <p:nvSpPr>
          <p:cNvPr id="4" name="Slide Number Placeholder 3"/>
          <p:cNvSpPr>
            <a:spLocks noGrp="1"/>
          </p:cNvSpPr>
          <p:nvPr>
            <p:ph type="sldNum" sz="quarter" idx="10"/>
          </p:nvPr>
        </p:nvSpPr>
        <p:spPr/>
        <p:txBody>
          <a:bodyPr/>
          <a:lstStyle/>
          <a:p>
            <a:fld id="{5050265C-EA89-49EE-B665-36001A0176DF}" type="slidenum">
              <a:rPr lang="en-US" smtClean="0"/>
              <a:t>22</a:t>
            </a:fld>
            <a:endParaRPr lang="en-US"/>
          </a:p>
        </p:txBody>
      </p:sp>
    </p:spTree>
    <p:extLst>
      <p:ext uri="{BB962C8B-B14F-4D97-AF65-F5344CB8AC3E}">
        <p14:creationId xmlns:p14="http://schemas.microsoft.com/office/powerpoint/2010/main" val="17298964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23</a:t>
            </a:fld>
            <a:endParaRPr lang="en-US"/>
          </a:p>
        </p:txBody>
      </p:sp>
    </p:spTree>
    <p:extLst>
      <p:ext uri="{BB962C8B-B14F-4D97-AF65-F5344CB8AC3E}">
        <p14:creationId xmlns:p14="http://schemas.microsoft.com/office/powerpoint/2010/main" val="22748060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Quickly preview the session.</a:t>
            </a:r>
          </a:p>
        </p:txBody>
      </p:sp>
      <p:sp>
        <p:nvSpPr>
          <p:cNvPr id="4" name="Slide Number Placeholder 3"/>
          <p:cNvSpPr>
            <a:spLocks noGrp="1"/>
          </p:cNvSpPr>
          <p:nvPr>
            <p:ph type="sldNum" sz="quarter" idx="10"/>
          </p:nvPr>
        </p:nvSpPr>
        <p:spPr/>
        <p:txBody>
          <a:bodyPr/>
          <a:lstStyle/>
          <a:p>
            <a:fld id="{5050265C-EA89-49EE-B665-36001A0176DF}" type="slidenum">
              <a:rPr lang="en-US" smtClean="0"/>
              <a:t>3</a:t>
            </a:fld>
            <a:endParaRPr lang="en-US"/>
          </a:p>
        </p:txBody>
      </p:sp>
    </p:spTree>
    <p:extLst>
      <p:ext uri="{BB962C8B-B14F-4D97-AF65-F5344CB8AC3E}">
        <p14:creationId xmlns:p14="http://schemas.microsoft.com/office/powerpoint/2010/main" val="14737126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04766" y="4541837"/>
            <a:ext cx="4492942" cy="3696712"/>
          </a:xfrm>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Explain that dismissing the value of learning about how to be a more competent communicator is not peculiar to the healthcare field, but a result of the </a:t>
            </a:r>
            <a:r>
              <a:rPr lang="en-US" sz="1200" b="1" kern="1200" dirty="0">
                <a:solidFill>
                  <a:schemeClr val="tx1"/>
                </a:solidFill>
                <a:effectLst/>
                <a:latin typeface="+mn-lt"/>
                <a:ea typeface="+mn-ea"/>
                <a:cs typeface="+mn-cs"/>
              </a:rPr>
              <a:t>“hindsight bias” </a:t>
            </a:r>
            <a:r>
              <a:rPr lang="en-US" sz="1200" kern="1200" dirty="0">
                <a:solidFill>
                  <a:schemeClr val="tx1"/>
                </a:solidFill>
                <a:effectLst/>
                <a:latin typeface="+mn-lt"/>
                <a:ea typeface="+mn-ea"/>
                <a:cs typeface="+mn-cs"/>
              </a:rPr>
              <a:t>or the “I already knew that” phenomenon.  The hindsight bias is a phenomenon in which people overestimate their prior knowledge. To demonstrate the concept ask the participants if they have watched TV shows such as </a:t>
            </a:r>
            <a:r>
              <a:rPr lang="en-US" sz="1200" i="1" kern="1200" dirty="0">
                <a:solidFill>
                  <a:schemeClr val="tx1"/>
                </a:solidFill>
                <a:effectLst/>
                <a:latin typeface="+mn-lt"/>
                <a:ea typeface="+mn-ea"/>
                <a:cs typeface="+mn-cs"/>
              </a:rPr>
              <a:t>Jeopardy</a:t>
            </a:r>
            <a:r>
              <a:rPr lang="en-US" sz="1200" kern="1200" dirty="0">
                <a:solidFill>
                  <a:schemeClr val="tx1"/>
                </a:solidFill>
                <a:effectLst/>
                <a:latin typeface="+mn-lt"/>
                <a:ea typeface="+mn-ea"/>
                <a:cs typeface="+mn-cs"/>
              </a:rPr>
              <a:t>, </a:t>
            </a:r>
            <a:r>
              <a:rPr lang="en-US" sz="1200" i="1" kern="1200" dirty="0">
                <a:solidFill>
                  <a:schemeClr val="tx1"/>
                </a:solidFill>
                <a:effectLst/>
                <a:latin typeface="+mn-lt"/>
                <a:ea typeface="+mn-ea"/>
                <a:cs typeface="+mn-cs"/>
              </a:rPr>
              <a:t>Are You Smarter Than a 5</a:t>
            </a:r>
            <a:r>
              <a:rPr lang="en-US" sz="1200" i="1" kern="1200" baseline="30000" dirty="0">
                <a:solidFill>
                  <a:schemeClr val="tx1"/>
                </a:solidFill>
                <a:effectLst/>
                <a:latin typeface="+mn-lt"/>
                <a:ea typeface="+mn-ea"/>
                <a:cs typeface="+mn-cs"/>
              </a:rPr>
              <a:t>th</a:t>
            </a:r>
            <a:r>
              <a:rPr lang="en-US" sz="1200" i="1" kern="1200" dirty="0">
                <a:solidFill>
                  <a:schemeClr val="tx1"/>
                </a:solidFill>
                <a:effectLst/>
                <a:latin typeface="+mn-lt"/>
                <a:ea typeface="+mn-ea"/>
                <a:cs typeface="+mn-cs"/>
              </a:rPr>
              <a:t> Grader and/</a:t>
            </a:r>
            <a:r>
              <a:rPr lang="en-US" sz="1200" kern="1200" dirty="0">
                <a:solidFill>
                  <a:schemeClr val="tx1"/>
                </a:solidFill>
                <a:effectLst/>
                <a:latin typeface="+mn-lt"/>
                <a:ea typeface="+mn-ea"/>
                <a:cs typeface="+mn-cs"/>
              </a:rPr>
              <a:t>or </a:t>
            </a:r>
            <a:r>
              <a:rPr lang="en-US" sz="1200" i="1" kern="1200" dirty="0">
                <a:solidFill>
                  <a:schemeClr val="tx1"/>
                </a:solidFill>
                <a:effectLst/>
                <a:latin typeface="+mn-lt"/>
                <a:ea typeface="+mn-ea"/>
                <a:cs typeface="+mn-cs"/>
              </a:rPr>
              <a:t>Who Wants to Be a Millionaire. </a:t>
            </a:r>
            <a:r>
              <a:rPr lang="en-US" sz="1200" kern="1200" dirty="0">
                <a:solidFill>
                  <a:schemeClr val="tx1"/>
                </a:solidFill>
                <a:effectLst/>
                <a:latin typeface="+mn-lt"/>
                <a:ea typeface="+mn-ea"/>
                <a:cs typeface="+mn-cs"/>
              </a:rPr>
              <a:t>Remind them of the context in which music is playing while the question or answer is displayed WITHOUT the answer to the question, but when the answer is provided everyone comments, “I knew that.”  The reality is that they did not know the answer, but seeing the answer rang true to their personal experience which resulted in an overestimation of their prior knowledge.  Because we have been communicating our whole lives and we have communication competencies, it is easy for us to hear information about effective communication and think “I already know that,” but it is important not to fall prey to the hindsight bias or to discount the value of enhancing one’s communication competencies.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i="1" u="none" baseline="0" dirty="0"/>
          </a:p>
        </p:txBody>
      </p:sp>
      <p:sp>
        <p:nvSpPr>
          <p:cNvPr id="4" name="Slide Number Placeholder 3"/>
          <p:cNvSpPr>
            <a:spLocks noGrp="1"/>
          </p:cNvSpPr>
          <p:nvPr>
            <p:ph type="sldNum" sz="quarter" idx="10"/>
          </p:nvPr>
        </p:nvSpPr>
        <p:spPr/>
        <p:txBody>
          <a:bodyPr/>
          <a:lstStyle/>
          <a:p>
            <a:fld id="{73495A6F-A7A9-405F-9581-F468F1CABC82}" type="slidenum">
              <a:rPr lang="en-US" smtClean="0"/>
              <a:t>4</a:t>
            </a:fld>
            <a:endParaRPr lang="en-US"/>
          </a:p>
        </p:txBody>
      </p:sp>
    </p:spTree>
    <p:extLst>
      <p:ext uri="{BB962C8B-B14F-4D97-AF65-F5344CB8AC3E}">
        <p14:creationId xmlns:p14="http://schemas.microsoft.com/office/powerpoint/2010/main" val="38466560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41579" y="4518204"/>
            <a:ext cx="5050649" cy="3696712"/>
          </a:xfrm>
        </p:spPr>
        <p:txBody>
          <a:bodyPr/>
          <a:lstStyle/>
          <a:p>
            <a:r>
              <a:rPr lang="en-US" dirty="0"/>
              <a:t>(Note to the Trainer: Having the participants complete the Emotional Intelligence Assessment first will enable them to reflect on and enhance their emotional intelligence as they work through the activities in this module.)</a:t>
            </a:r>
          </a:p>
          <a:p>
            <a:endParaRPr lang="en-US" dirty="0"/>
          </a:p>
          <a:p>
            <a:r>
              <a:rPr lang="en-US" dirty="0"/>
              <a:t>Make</a:t>
            </a:r>
            <a:r>
              <a:rPr lang="en-US" baseline="0" dirty="0"/>
              <a:t> copies and pass out the Emotional Intelligence Assessment and scoring found on pages 5 – 6 in the Trainer Manual</a:t>
            </a:r>
            <a:r>
              <a:rPr lang="en-US" baseline="0" dirty="0">
                <a:solidFill>
                  <a:srgbClr val="92D050"/>
                </a:solidFill>
              </a:rPr>
              <a:t>.  </a:t>
            </a:r>
          </a:p>
        </p:txBody>
      </p:sp>
      <p:sp>
        <p:nvSpPr>
          <p:cNvPr id="4" name="Slide Number Placeholder 3"/>
          <p:cNvSpPr>
            <a:spLocks noGrp="1"/>
          </p:cNvSpPr>
          <p:nvPr>
            <p:ph type="sldNum" sz="quarter" idx="10"/>
          </p:nvPr>
        </p:nvSpPr>
        <p:spPr/>
        <p:txBody>
          <a:bodyPr/>
          <a:lstStyle/>
          <a:p>
            <a:fld id="{5050265C-EA89-49EE-B665-36001A0176DF}" type="slidenum">
              <a:rPr lang="en-US" smtClean="0"/>
              <a:t>5</a:t>
            </a:fld>
            <a:endParaRPr lang="en-US"/>
          </a:p>
        </p:txBody>
      </p:sp>
    </p:spTree>
    <p:extLst>
      <p:ext uri="{BB962C8B-B14F-4D97-AF65-F5344CB8AC3E}">
        <p14:creationId xmlns:p14="http://schemas.microsoft.com/office/powerpoint/2010/main" val="6230349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0" u="none" baseline="0" dirty="0"/>
              <a:t>Explain that intelligence was once all that was considered necessary for success.  Research now shows that IQ helps an individual be successful in 20% of their life.  The rest of an individual’s success is dependent on EQ – emotional intelligence.   </a:t>
            </a:r>
            <a:r>
              <a:rPr lang="en-US" b="0" i="0" u="none" baseline="0" dirty="0"/>
              <a:t>Emotions play a critical role in the quality of our personal and professional lives.  Nothing is more important than our ability to learn, manage, and master our emotions and the emotions of those around us.</a:t>
            </a:r>
          </a:p>
        </p:txBody>
      </p:sp>
      <p:sp>
        <p:nvSpPr>
          <p:cNvPr id="4" name="Slide Number Placeholder 3"/>
          <p:cNvSpPr>
            <a:spLocks noGrp="1"/>
          </p:cNvSpPr>
          <p:nvPr>
            <p:ph type="sldNum" sz="quarter" idx="10"/>
          </p:nvPr>
        </p:nvSpPr>
        <p:spPr/>
        <p:txBody>
          <a:bodyPr/>
          <a:lstStyle/>
          <a:p>
            <a:fld id="{73495A6F-A7A9-405F-9581-F468F1CABC82}" type="slidenum">
              <a:rPr lang="en-US" smtClean="0"/>
              <a:t>6</a:t>
            </a:fld>
            <a:endParaRPr lang="en-US"/>
          </a:p>
        </p:txBody>
      </p:sp>
    </p:spTree>
    <p:extLst>
      <p:ext uri="{BB962C8B-B14F-4D97-AF65-F5344CB8AC3E}">
        <p14:creationId xmlns:p14="http://schemas.microsoft.com/office/powerpoint/2010/main" val="6748189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b="0" i="0" u="none" baseline="0" dirty="0"/>
              <a:t>Explain that hospitals are stressful places to work and that developing emotional intelligence can help to mitigate the effects of stress and that EQ is one of the key factors in managing the “dance” of competing pressures. </a:t>
            </a:r>
            <a:endParaRPr lang="en-US" b="1" i="0" u="none" baseline="0" dirty="0">
              <a:solidFill>
                <a:srgbClr val="FFFF00"/>
              </a:solidFill>
            </a:endParaRPr>
          </a:p>
        </p:txBody>
      </p:sp>
      <p:sp>
        <p:nvSpPr>
          <p:cNvPr id="4" name="Slide Number Placeholder 3"/>
          <p:cNvSpPr>
            <a:spLocks noGrp="1"/>
          </p:cNvSpPr>
          <p:nvPr>
            <p:ph type="sldNum" sz="quarter" idx="10"/>
          </p:nvPr>
        </p:nvSpPr>
        <p:spPr/>
        <p:txBody>
          <a:bodyPr/>
          <a:lstStyle/>
          <a:p>
            <a:fld id="{73495A6F-A7A9-405F-9581-F468F1CABC82}" type="slidenum">
              <a:rPr lang="en-US" smtClean="0"/>
              <a:t>7</a:t>
            </a:fld>
            <a:endParaRPr lang="en-US"/>
          </a:p>
        </p:txBody>
      </p:sp>
    </p:spTree>
    <p:extLst>
      <p:ext uri="{BB962C8B-B14F-4D97-AF65-F5344CB8AC3E}">
        <p14:creationId xmlns:p14="http://schemas.microsoft.com/office/powerpoint/2010/main" val="14699343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41579" y="4518204"/>
            <a:ext cx="5050649" cy="3696712"/>
          </a:xfrm>
        </p:spPr>
        <p:txBody>
          <a:bodyPr/>
          <a:lstStyle/>
          <a:p>
            <a:r>
              <a:rPr lang="en-US" baseline="0" dirty="0"/>
              <a:t>(See detailed procedures on page 7 of the Trainer Manual for the “Which Minion?” activity.)</a:t>
            </a:r>
          </a:p>
          <a:p>
            <a:endParaRPr lang="en-US" baseline="0" dirty="0"/>
          </a:p>
          <a:p>
            <a:r>
              <a:rPr lang="en-US" sz="1200" b="1" kern="1200" dirty="0">
                <a:solidFill>
                  <a:schemeClr val="tx1"/>
                </a:solidFill>
                <a:effectLst/>
                <a:latin typeface="+mn-lt"/>
                <a:ea typeface="+mn-ea"/>
                <a:cs typeface="+mn-cs"/>
              </a:rPr>
              <a:t>Goal</a:t>
            </a:r>
            <a:r>
              <a:rPr lang="en-US" sz="1200" kern="1200" dirty="0">
                <a:solidFill>
                  <a:schemeClr val="tx1"/>
                </a:solidFill>
                <a:effectLst/>
                <a:latin typeface="+mn-lt"/>
                <a:ea typeface="+mn-ea"/>
                <a:cs typeface="+mn-cs"/>
              </a:rPr>
              <a:t>:</a:t>
            </a:r>
            <a:r>
              <a:rPr lang="en-US" sz="1200" b="1" kern="120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To have participants become aware of how they approach situations and challenges on the job</a:t>
            </a:r>
            <a:r>
              <a:rPr lang="en-US" sz="1200" kern="1200" dirty="0" smtClean="0">
                <a:solidFill>
                  <a:schemeClr val="tx1"/>
                </a:solidFill>
                <a:effectLst/>
                <a:latin typeface="+mn-lt"/>
                <a:ea typeface="+mn-ea"/>
                <a:cs typeface="+mn-cs"/>
              </a:rPr>
              <a:t>.</a:t>
            </a:r>
            <a:endParaRPr lang="en-US" sz="1200" b="1" u="none" kern="1200" dirty="0">
              <a:solidFill>
                <a:schemeClr val="tx1"/>
              </a:solidFill>
              <a:effectLst/>
              <a:latin typeface="+mn-lt"/>
              <a:ea typeface="+mn-ea"/>
              <a:cs typeface="+mn-cs"/>
            </a:endParaRPr>
          </a:p>
          <a:p>
            <a:r>
              <a:rPr lang="en-US" sz="1200" b="1" u="none" kern="1200" dirty="0" smtClean="0">
                <a:solidFill>
                  <a:schemeClr val="tx1"/>
                </a:solidFill>
                <a:effectLst/>
                <a:latin typeface="+mn-lt"/>
                <a:ea typeface="+mn-ea"/>
                <a:cs typeface="+mn-cs"/>
              </a:rPr>
              <a:t>Procedures</a:t>
            </a:r>
            <a:r>
              <a:rPr lang="en-US" sz="1200" b="1" u="none" kern="1200" dirty="0">
                <a:solidFill>
                  <a:schemeClr val="tx1"/>
                </a:solidFill>
                <a:effectLst/>
                <a:latin typeface="+mn-lt"/>
                <a:ea typeface="+mn-ea"/>
                <a:cs typeface="+mn-cs"/>
              </a:rPr>
              <a:t>:</a:t>
            </a:r>
          </a:p>
          <a:p>
            <a:pPr marL="228600" lvl="0" indent="-228600">
              <a:buFont typeface="+mj-lt"/>
              <a:buAutoNum type="arabicPeriod"/>
            </a:pPr>
            <a:r>
              <a:rPr lang="en-US" sz="1200" b="0" u="none" kern="1200" dirty="0">
                <a:solidFill>
                  <a:schemeClr val="tx1"/>
                </a:solidFill>
                <a:effectLst/>
                <a:latin typeface="+mn-lt"/>
                <a:ea typeface="+mn-ea"/>
                <a:cs typeface="+mn-cs"/>
              </a:rPr>
              <a:t>Have participants find a partner.</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Display the picture of “Minions Replacing a Lightbulb.”</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Ask the partners to explain to one another their observations:  </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sz="1200" b="0" u="none" kern="1200" dirty="0">
                <a:solidFill>
                  <a:schemeClr val="tx1"/>
                </a:solidFill>
                <a:effectLst/>
                <a:latin typeface="+mn-lt"/>
                <a:ea typeface="+mn-ea"/>
                <a:cs typeface="+mn-cs"/>
              </a:rPr>
              <a:t>What did they notice first: The facial expressions?  The progress of the minions?  The position of the minions? </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sz="1200" b="0" u="none" kern="1200" dirty="0">
                <a:solidFill>
                  <a:schemeClr val="tx1"/>
                </a:solidFill>
                <a:effectLst/>
                <a:latin typeface="+mn-lt"/>
                <a:ea typeface="+mn-ea"/>
                <a:cs typeface="+mn-cs"/>
              </a:rPr>
              <a:t>Ask the partners to share with one another their reflections about their observations: What might explain their initial observations?  What do they tend to focus on and why?  What do those observations say about what we find to be important? </a:t>
            </a:r>
            <a:endParaRPr lang="en-US" sz="1200" b="1" u="none" kern="1200" dirty="0">
              <a:solidFill>
                <a:schemeClr val="tx1"/>
              </a:solidFill>
              <a:effectLst/>
              <a:latin typeface="+mn-lt"/>
              <a:ea typeface="+mn-ea"/>
              <a:cs typeface="+mn-cs"/>
            </a:endParaRPr>
          </a:p>
          <a:p>
            <a:pPr marL="228600" lvl="0" indent="-228600">
              <a:buFont typeface="+mj-lt"/>
              <a:buAutoNum type="arabicPeriod"/>
            </a:pPr>
            <a:r>
              <a:rPr lang="en-US" sz="1200" b="0" u="none" kern="1200" dirty="0">
                <a:solidFill>
                  <a:schemeClr val="tx1"/>
                </a:solidFill>
                <a:effectLst/>
                <a:latin typeface="+mn-lt"/>
                <a:ea typeface="+mn-ea"/>
                <a:cs typeface="+mn-cs"/>
              </a:rPr>
              <a:t>Lead a brief discussion about the correlation between what we find to be important and how our expectations and observations influence how we interact with others.</a:t>
            </a:r>
            <a:endParaRPr lang="en-US" sz="1200" b="1" u="none" kern="1200" dirty="0">
              <a:solidFill>
                <a:schemeClr val="tx1"/>
              </a:solidFill>
              <a:effectLst/>
              <a:latin typeface="+mn-lt"/>
              <a:ea typeface="+mn-ea"/>
              <a:cs typeface="+mn-cs"/>
            </a:endParaRPr>
          </a:p>
          <a:p>
            <a:pPr marL="685800" lvl="1" indent="-228600">
              <a:buFont typeface="+mj-lt"/>
              <a:buAutoNum type="alphaLcPeriod"/>
            </a:pPr>
            <a:r>
              <a:rPr lang="en-US" b="0" u="none" kern="1200" dirty="0">
                <a:solidFill>
                  <a:schemeClr val="tx1"/>
                </a:solidFill>
                <a:effectLst/>
                <a:latin typeface="+mn-lt"/>
                <a:ea typeface="+mn-ea"/>
                <a:cs typeface="+mn-cs"/>
              </a:rPr>
              <a:t>What we notice can be an indication of what matters most to each of us.  However, what matters most to you may not match what others find to be important and that difference can be upsetting.</a:t>
            </a:r>
            <a:endParaRPr lang="en-US" b="1" u="none" kern="1200" dirty="0">
              <a:solidFill>
                <a:schemeClr val="tx1"/>
              </a:solidFill>
              <a:effectLst/>
              <a:latin typeface="+mn-lt"/>
              <a:ea typeface="+mn-ea"/>
              <a:cs typeface="+mn-cs"/>
            </a:endParaRPr>
          </a:p>
          <a:p>
            <a:pPr marL="685800" lvl="1" indent="-228600">
              <a:buFont typeface="+mj-lt"/>
              <a:buAutoNum type="alphaLcPeriod"/>
            </a:pPr>
            <a:r>
              <a:rPr lang="en-US" b="0" u="none" kern="1200" dirty="0">
                <a:solidFill>
                  <a:schemeClr val="tx1"/>
                </a:solidFill>
                <a:effectLst/>
                <a:latin typeface="+mn-lt"/>
                <a:ea typeface="+mn-ea"/>
                <a:cs typeface="+mn-cs"/>
              </a:rPr>
              <a:t>Learn to recognize that people “do work” differently and you can’t expect others to change based on your needs. However, you </a:t>
            </a:r>
            <a:r>
              <a:rPr lang="en-US" b="0" i="1" u="none" kern="1200" dirty="0">
                <a:solidFill>
                  <a:schemeClr val="tx1"/>
                </a:solidFill>
                <a:effectLst/>
                <a:latin typeface="+mn-lt"/>
                <a:ea typeface="+mn-ea"/>
                <a:cs typeface="+mn-cs"/>
              </a:rPr>
              <a:t>can</a:t>
            </a:r>
            <a:r>
              <a:rPr lang="en-US" b="0" u="none" kern="1200" dirty="0">
                <a:solidFill>
                  <a:schemeClr val="tx1"/>
                </a:solidFill>
                <a:effectLst/>
                <a:latin typeface="+mn-lt"/>
                <a:ea typeface="+mn-ea"/>
                <a:cs typeface="+mn-cs"/>
              </a:rPr>
              <a:t> learn to attend to your own EQ and learn how to work on win-win outcomes that will lead to improved patient care outcomes.</a:t>
            </a:r>
            <a:endParaRPr lang="en-US" b="1" u="none" kern="1200" dirty="0">
              <a:solidFill>
                <a:schemeClr val="tx1"/>
              </a:solidFill>
              <a:effectLst/>
              <a:latin typeface="+mn-lt"/>
              <a:ea typeface="+mn-ea"/>
              <a:cs typeface="+mn-cs"/>
            </a:endParaRPr>
          </a:p>
          <a:p>
            <a:r>
              <a:rPr lang="en-US" sz="1200" u="sng" kern="1200" dirty="0">
                <a:solidFill>
                  <a:schemeClr val="tx1"/>
                </a:solidFill>
                <a:effectLst/>
              </a:rPr>
              <a:t/>
            </a:r>
            <a:br>
              <a:rPr lang="en-US" sz="1200" u="sng" kern="1200" dirty="0">
                <a:solidFill>
                  <a:schemeClr val="tx1"/>
                </a:solidFill>
                <a:effectLst/>
              </a:rPr>
            </a:br>
            <a:endParaRPr lang="en-US" baseline="0" dirty="0"/>
          </a:p>
        </p:txBody>
      </p:sp>
      <p:sp>
        <p:nvSpPr>
          <p:cNvPr id="4" name="Slide Number Placeholder 3"/>
          <p:cNvSpPr>
            <a:spLocks noGrp="1"/>
          </p:cNvSpPr>
          <p:nvPr>
            <p:ph type="sldNum" sz="quarter" idx="10"/>
          </p:nvPr>
        </p:nvSpPr>
        <p:spPr/>
        <p:txBody>
          <a:bodyPr/>
          <a:lstStyle/>
          <a:p>
            <a:fld id="{5050265C-EA89-49EE-B665-36001A0176DF}" type="slidenum">
              <a:rPr lang="en-US" smtClean="0"/>
              <a:t>8</a:t>
            </a:fld>
            <a:endParaRPr lang="en-US"/>
          </a:p>
        </p:txBody>
      </p:sp>
    </p:spTree>
    <p:extLst>
      <p:ext uri="{BB962C8B-B14F-4D97-AF65-F5344CB8AC3E}">
        <p14:creationId xmlns:p14="http://schemas.microsoft.com/office/powerpoint/2010/main" val="17124139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1341579" y="4518204"/>
            <a:ext cx="5050649" cy="3696712"/>
          </a:xfrm>
        </p:spPr>
        <p:txBody>
          <a:bodyPr/>
          <a:lstStyle/>
          <a:p>
            <a:r>
              <a:rPr lang="en-US" b="0" dirty="0"/>
              <a:t>Explain</a:t>
            </a:r>
            <a:r>
              <a:rPr lang="en-US" b="0" baseline="0" dirty="0"/>
              <a:t> that emotional intelligence is the ability to understand our own feelings and the feelings of others.  When we learn to recognize those differences, we learn to react less defensively and to work with others which will help health care workers to more effectively enhance patient care.</a:t>
            </a:r>
          </a:p>
          <a:p>
            <a:endParaRPr lang="en-US" b="0" baseline="0" dirty="0"/>
          </a:p>
          <a:p>
            <a:r>
              <a:rPr lang="en-US" b="0" baseline="0" dirty="0"/>
              <a:t>Emotional intelligence is sometimes referred to as “people smarts.”  Although not generally included in traditional IQ assessments, EQ is an essential personal attribute.</a:t>
            </a:r>
          </a:p>
          <a:p>
            <a:endParaRPr lang="en-US" baseline="0" dirty="0"/>
          </a:p>
          <a:p>
            <a:r>
              <a:rPr lang="en-US" baseline="0" dirty="0"/>
              <a:t>Emotional intelligence is not a single characteristic, rather it can be thought of as a set of competencies that are organized into a few major clusters.  These clusters are self-awareness, self-management, social awareness, and social skills.</a:t>
            </a:r>
            <a:endParaRPr lang="en-US" dirty="0"/>
          </a:p>
        </p:txBody>
      </p:sp>
      <p:sp>
        <p:nvSpPr>
          <p:cNvPr id="4" name="Slide Number Placeholder 3"/>
          <p:cNvSpPr>
            <a:spLocks noGrp="1"/>
          </p:cNvSpPr>
          <p:nvPr>
            <p:ph type="sldNum" sz="quarter" idx="10"/>
          </p:nvPr>
        </p:nvSpPr>
        <p:spPr/>
        <p:txBody>
          <a:bodyPr/>
          <a:lstStyle/>
          <a:p>
            <a:fld id="{5050265C-EA89-49EE-B665-36001A0176DF}" type="slidenum">
              <a:rPr lang="en-US" smtClean="0"/>
              <a:t>9</a:t>
            </a:fld>
            <a:endParaRPr lang="en-US"/>
          </a:p>
        </p:txBody>
      </p:sp>
    </p:spTree>
    <p:extLst>
      <p:ext uri="{BB962C8B-B14F-4D97-AF65-F5344CB8AC3E}">
        <p14:creationId xmlns:p14="http://schemas.microsoft.com/office/powerpoint/2010/main" val="8982352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dirty="0"/>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p:txBody>
          <a:bodyPr/>
          <a:lstStyle/>
          <a:p>
            <a:fld id="{2DB0AFC8-C505-4EC1-AFEE-162EF296214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151420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178556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6911482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FontTx/>
              <a:buBlip>
                <a:blip r:embed="rId2"/>
              </a:buBlip>
              <a:defRPr/>
            </a:lvl1pPr>
            <a:lvl2pPr marL="742950" indent="-285750">
              <a:buFont typeface="Arial" panose="020B0604020202020204" pitchFamily="34" charset="0"/>
              <a:buChar char="•"/>
              <a:defRPr/>
            </a:lvl2pPr>
            <a:lvl3pPr marL="1143000" indent="-228600">
              <a:buFont typeface="Century Schoolbook" panose="02040604050505020304" pitchFamily="18" charset="0"/>
              <a:buChar char="―"/>
              <a:defRPr/>
            </a:lvl3pPr>
            <a:lvl4pPr marL="1600200" indent="-228600">
              <a:buFont typeface="Arial" panose="020B0604020202020204" pitchFamily="34" charset="0"/>
              <a:buChar char="•"/>
              <a:defRPr/>
            </a:lvl4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DB0AFC8-C505-4EC1-AFEE-162EF296214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6862332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DB0AFC8-C505-4EC1-AFEE-162EF2962140}" type="datetimeFigureOut">
              <a:rPr lang="en-US" smtClean="0"/>
              <a:t>2/11/2017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4043984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DB0AFC8-C505-4EC1-AFEE-162EF2962140}"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4016852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DB0AFC8-C505-4EC1-AFEE-162EF2962140}" type="datetimeFigureOut">
              <a:rPr lang="en-US" smtClean="0"/>
              <a:t>2/11/2017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172506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DB0AFC8-C505-4EC1-AFEE-162EF2962140}" type="datetimeFigureOut">
              <a:rPr lang="en-US" smtClean="0"/>
              <a:t>2/11/2017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1823871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DB0AFC8-C505-4EC1-AFEE-162EF2962140}" type="datetimeFigureOut">
              <a:rPr lang="en-US" smtClean="0"/>
              <a:t>2/11/2017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749976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0AFC8-C505-4EC1-AFEE-162EF2962140}"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2623492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0AFC8-C505-4EC1-AFEE-162EF2962140}" type="datetimeFigureOut">
              <a:rPr lang="en-US" smtClean="0"/>
              <a:t>2/11/2017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0CA33D4-2A2A-4E6B-AB69-447C0B7D7DBB}" type="slidenum">
              <a:rPr lang="en-US" smtClean="0"/>
              <a:t>‹#›</a:t>
            </a:fld>
            <a:endParaRPr lang="en-US"/>
          </a:p>
        </p:txBody>
      </p:sp>
    </p:spTree>
    <p:extLst>
      <p:ext uri="{BB962C8B-B14F-4D97-AF65-F5344CB8AC3E}">
        <p14:creationId xmlns:p14="http://schemas.microsoft.com/office/powerpoint/2010/main" val="8711942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DB0AFC8-C505-4EC1-AFEE-162EF2962140}" type="datetimeFigureOut">
              <a:rPr lang="en-US" smtClean="0"/>
              <a:t>2/11/2017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0CA33D4-2A2A-4E6B-AB69-447C0B7D7DBB}" type="slidenum">
              <a:rPr lang="en-US" smtClean="0"/>
              <a:t>‹#›</a:t>
            </a:fld>
            <a:endParaRPr lang="en-US"/>
          </a:p>
        </p:txBody>
      </p:sp>
    </p:spTree>
    <p:extLst>
      <p:ext uri="{BB962C8B-B14F-4D97-AF65-F5344CB8AC3E}">
        <p14:creationId xmlns:p14="http://schemas.microsoft.com/office/powerpoint/2010/main" val="361103114"/>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3800" b="1" i="0" kern="1200" cap="all" baseline="0">
          <a:solidFill>
            <a:schemeClr val="accent1">
              <a:lumMod val="50000"/>
            </a:schemeClr>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2">
              <a:lumMod val="10000"/>
            </a:schemeClr>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10000"/>
            </a:schemeClr>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2">
              <a:lumMod val="10000"/>
            </a:schemeClr>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0.tiff"/></Relationships>
</file>

<file path=ppt/slides/_rels/slide13.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tiff"/></Relationships>
</file>

<file path=ppt/slides/_rels/slide14.xml.rels><?xml version="1.0" encoding="UTF-8" standalone="yes"?>
<Relationships xmlns="http://schemas.openxmlformats.org/package/2006/relationships"><Relationship Id="rId3" Type="http://schemas.openxmlformats.org/officeDocument/2006/relationships/image" Target="../media/image12.tif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3.tiff"/></Relationships>
</file>

<file path=ppt/slides/_rels/slide18.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4.tiff"/></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tif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7.tiff"/></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
        <p:cNvGrpSpPr/>
        <p:nvPr/>
      </p:nvGrpSpPr>
      <p:grpSpPr>
        <a:xfrm>
          <a:off x="0" y="0"/>
          <a:ext cx="0" cy="0"/>
          <a:chOff x="0" y="0"/>
          <a:chExt cx="0" cy="0"/>
        </a:xfrm>
      </p:grpSpPr>
      <p:sp>
        <p:nvSpPr>
          <p:cNvPr id="2" name="Title 3"/>
          <p:cNvSpPr txBox="1">
            <a:spLocks/>
          </p:cNvSpPr>
          <p:nvPr/>
        </p:nvSpPr>
        <p:spPr>
          <a:xfrm>
            <a:off x="457200" y="4800600"/>
            <a:ext cx="8229600" cy="1143000"/>
          </a:xfrm>
          <a:prstGeom prst="rect">
            <a:avLst/>
          </a:prstGeom>
        </p:spPr>
        <p:txBody>
          <a:bodyPr vert="horz" lIns="91440" tIns="45720" rIns="91440" bIns="45720" rtlCol="0" anchor="ctr">
            <a:noAutofit/>
          </a:bodyPr>
          <a:lstStyle>
            <a:lvl1pPr algn="ctr" defTabSz="914400" rtl="0" eaLnBrk="1" latinLnBrk="0" hangingPunct="1">
              <a:spcBef>
                <a:spcPct val="0"/>
              </a:spcBef>
              <a:buNone/>
              <a:defRPr sz="3800" b="1" i="0" kern="1200" cap="all" baseline="0">
                <a:solidFill>
                  <a:schemeClr val="accent1">
                    <a:lumMod val="50000"/>
                  </a:schemeClr>
                </a:solidFill>
                <a:latin typeface="+mj-lt"/>
                <a:ea typeface="+mj-ea"/>
                <a:cs typeface="+mj-cs"/>
              </a:defRPr>
            </a:lvl1pPr>
          </a:lstStyle>
          <a:p>
            <a:r>
              <a:rPr lang="en-US"/>
              <a:t>Hi-Touch Healthcare</a:t>
            </a:r>
            <a:br>
              <a:rPr lang="en-US"/>
            </a:br>
            <a:endParaRPr lang="en-US" sz="2400" dirty="0">
              <a:solidFill>
                <a:schemeClr val="accent1">
                  <a:lumMod val="75000"/>
                </a:schemeClr>
              </a:solidFill>
            </a:endParaRPr>
          </a:p>
        </p:txBody>
      </p:sp>
    </p:spTree>
    <p:extLst>
      <p:ext uri="{BB962C8B-B14F-4D97-AF65-F5344CB8AC3E}">
        <p14:creationId xmlns:p14="http://schemas.microsoft.com/office/powerpoint/2010/main" val="33463534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lstStyle/>
          <a:p>
            <a:r>
              <a:rPr lang="en-US" dirty="0"/>
              <a:t>Emotional Intelligence</a:t>
            </a:r>
          </a:p>
        </p:txBody>
      </p:sp>
      <p:pic>
        <p:nvPicPr>
          <p:cNvPr id="6" name="Picture 4" descr="EI mod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838200"/>
            <a:ext cx="6553200" cy="5569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360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Self-awareness</a:t>
            </a:r>
            <a:br>
              <a:rPr lang="en-US" dirty="0"/>
            </a:br>
            <a:r>
              <a:rPr lang="en-US" dirty="0"/>
              <a:t>Question</a:t>
            </a:r>
          </a:p>
        </p:txBody>
      </p:sp>
      <p:sp>
        <p:nvSpPr>
          <p:cNvPr id="3" name="Content Placeholder 2"/>
          <p:cNvSpPr>
            <a:spLocks noGrp="1"/>
          </p:cNvSpPr>
          <p:nvPr>
            <p:ph idx="1"/>
          </p:nvPr>
        </p:nvSpPr>
        <p:spPr>
          <a:xfrm>
            <a:off x="0" y="1828800"/>
            <a:ext cx="8077200" cy="4815682"/>
          </a:xfrm>
        </p:spPr>
        <p:txBody>
          <a:bodyPr>
            <a:noAutofit/>
          </a:bodyPr>
          <a:lstStyle/>
          <a:p>
            <a:pPr marL="457200" lvl="1" indent="0">
              <a:buNone/>
            </a:pPr>
            <a:r>
              <a:rPr lang="en-US" sz="2400" dirty="0"/>
              <a:t>You are on an airplane that suddenly </a:t>
            </a:r>
            <a:br>
              <a:rPr lang="en-US" sz="2400" dirty="0"/>
            </a:br>
            <a:r>
              <a:rPr lang="en-US" sz="2400" dirty="0"/>
              <a:t>hits extremely bad turbulence and begins </a:t>
            </a:r>
            <a:br>
              <a:rPr lang="en-US" sz="2400" dirty="0"/>
            </a:br>
            <a:r>
              <a:rPr lang="en-US" sz="2400" dirty="0"/>
              <a:t>rocking from side to side.  What do you do?</a:t>
            </a:r>
          </a:p>
          <a:p>
            <a:pPr marL="1257300" lvl="2" indent="-342900">
              <a:buFont typeface="+mj-lt"/>
              <a:buAutoNum type="alphaUcPeriod"/>
            </a:pPr>
            <a:r>
              <a:rPr lang="en-US" dirty="0"/>
              <a:t>Continue to read your book/magazine or watch the movie trying to pay little attention to the turbulence.</a:t>
            </a:r>
          </a:p>
          <a:p>
            <a:pPr marL="1257300" lvl="2" indent="-342900">
              <a:buFont typeface="+mj-lt"/>
              <a:buAutoNum type="alphaUcPeriod"/>
            </a:pPr>
            <a:r>
              <a:rPr lang="en-US" dirty="0"/>
              <a:t>Vigilantly look for an emergency exit, carefully monitoring the flight attendant and reading the emergency instructions card.</a:t>
            </a:r>
          </a:p>
          <a:p>
            <a:pPr marL="1257300" lvl="2" indent="-342900">
              <a:buFont typeface="+mj-lt"/>
              <a:buAutoNum type="alphaUcPeriod"/>
            </a:pPr>
            <a:r>
              <a:rPr lang="en-US" dirty="0"/>
              <a:t>A little of A and B</a:t>
            </a:r>
          </a:p>
          <a:p>
            <a:pPr marL="1257300" lvl="2" indent="-342900">
              <a:buFont typeface="+mj-lt"/>
              <a:buAutoNum type="alphaUcPeriod"/>
            </a:pPr>
            <a:r>
              <a:rPr lang="en-US" dirty="0"/>
              <a:t>Not sure – I wouldn’t notice anything happening.</a:t>
            </a:r>
          </a:p>
        </p:txBody>
      </p:sp>
      <p:pic>
        <p:nvPicPr>
          <p:cNvPr id="5" name="Picture 4"/>
          <p:cNvPicPr>
            <a:picLocks noChangeAspect="1"/>
          </p:cNvPicPr>
          <p:nvPr/>
        </p:nvPicPr>
        <p:blipFill>
          <a:blip r:embed="rId3"/>
          <a:stretch>
            <a:fillRect/>
          </a:stretch>
        </p:blipFill>
        <p:spPr>
          <a:xfrm>
            <a:off x="6832600" y="0"/>
            <a:ext cx="2286000" cy="2286000"/>
          </a:xfrm>
          <a:prstGeom prst="rect">
            <a:avLst/>
          </a:prstGeom>
        </p:spPr>
      </p:pic>
    </p:spTree>
    <p:extLst>
      <p:ext uri="{BB962C8B-B14F-4D97-AF65-F5344CB8AC3E}">
        <p14:creationId xmlns:p14="http://schemas.microsoft.com/office/powerpoint/2010/main" val="15512473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04800"/>
            <a:ext cx="7010400" cy="1143000"/>
          </a:xfrm>
        </p:spPr>
        <p:txBody>
          <a:bodyPr>
            <a:noAutofit/>
          </a:bodyPr>
          <a:lstStyle/>
          <a:p>
            <a:r>
              <a:rPr lang="en-US" dirty="0"/>
              <a:t>Self-awareness</a:t>
            </a:r>
          </a:p>
        </p:txBody>
      </p:sp>
      <p:sp>
        <p:nvSpPr>
          <p:cNvPr id="3" name="Content Placeholder 2"/>
          <p:cNvSpPr>
            <a:spLocks noGrp="1"/>
          </p:cNvSpPr>
          <p:nvPr>
            <p:ph idx="1"/>
          </p:nvPr>
        </p:nvSpPr>
        <p:spPr>
          <a:xfrm>
            <a:off x="-76200" y="1470818"/>
            <a:ext cx="8763000" cy="5234782"/>
          </a:xfrm>
        </p:spPr>
        <p:txBody>
          <a:bodyPr>
            <a:noAutofit/>
          </a:bodyPr>
          <a:lstStyle/>
          <a:p>
            <a:pPr lvl="1">
              <a:buBlip>
                <a:blip r:embed="rId3"/>
              </a:buBlip>
            </a:pPr>
            <a:r>
              <a:rPr lang="en-US" sz="2400" dirty="0"/>
              <a:t>The ability to accurately sense and identify personal feelings</a:t>
            </a:r>
          </a:p>
          <a:p>
            <a:pPr lvl="1">
              <a:buBlip>
                <a:blip r:embed="rId3"/>
              </a:buBlip>
            </a:pPr>
            <a:r>
              <a:rPr lang="en-US" sz="2400" dirty="0"/>
              <a:t>Strategies to improve self-awareness:</a:t>
            </a:r>
          </a:p>
          <a:p>
            <a:pPr lvl="2">
              <a:buFont typeface="Arial" panose="020B0604020202020204" pitchFamily="34" charset="0"/>
              <a:buChar char="•"/>
            </a:pPr>
            <a:r>
              <a:rPr lang="en-US" dirty="0"/>
              <a:t>Pay attention to your physical reactions during stressful situations.</a:t>
            </a:r>
          </a:p>
          <a:p>
            <a:pPr lvl="2">
              <a:buFont typeface="Arial" panose="020B0604020202020204" pitchFamily="34" charset="0"/>
              <a:buChar char="•"/>
            </a:pPr>
            <a:r>
              <a:rPr lang="en-US" dirty="0"/>
              <a:t>Ask for constructive feedback about your actions and behaviors from those who you feel comfortable.</a:t>
            </a:r>
          </a:p>
          <a:p>
            <a:pPr lvl="2">
              <a:buFont typeface="Arial" panose="020B0604020202020204" pitchFamily="34" charset="0"/>
              <a:buChar char="•"/>
            </a:pPr>
            <a:r>
              <a:rPr lang="en-US" dirty="0"/>
              <a:t>Think of someone who has self-confidence and then adjust your thinking and behavior to model theirs.</a:t>
            </a:r>
          </a:p>
        </p:txBody>
      </p:sp>
      <p:pic>
        <p:nvPicPr>
          <p:cNvPr id="4" name="Picture 3"/>
          <p:cNvPicPr>
            <a:picLocks noChangeAspect="1"/>
          </p:cNvPicPr>
          <p:nvPr/>
        </p:nvPicPr>
        <p:blipFill>
          <a:blip r:embed="rId4"/>
          <a:stretch>
            <a:fillRect/>
          </a:stretch>
        </p:blipFill>
        <p:spPr>
          <a:xfrm>
            <a:off x="7099300" y="-11723"/>
            <a:ext cx="1968500" cy="1574800"/>
          </a:xfrm>
          <a:prstGeom prst="rect">
            <a:avLst/>
          </a:prstGeom>
        </p:spPr>
      </p:pic>
    </p:spTree>
    <p:extLst>
      <p:ext uri="{BB962C8B-B14F-4D97-AF65-F5344CB8AC3E}">
        <p14:creationId xmlns:p14="http://schemas.microsoft.com/office/powerpoint/2010/main" val="2588648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Autofit/>
          </a:bodyPr>
          <a:lstStyle/>
          <a:p>
            <a:r>
              <a:rPr lang="en-US" dirty="0"/>
              <a:t>Self-management Question</a:t>
            </a:r>
          </a:p>
        </p:txBody>
      </p:sp>
      <p:sp>
        <p:nvSpPr>
          <p:cNvPr id="3" name="Content Placeholder 2"/>
          <p:cNvSpPr>
            <a:spLocks noGrp="1"/>
          </p:cNvSpPr>
          <p:nvPr>
            <p:ph idx="1"/>
          </p:nvPr>
        </p:nvSpPr>
        <p:spPr>
          <a:xfrm>
            <a:off x="-533400" y="990600"/>
            <a:ext cx="9525000" cy="5867400"/>
          </a:xfrm>
        </p:spPr>
        <p:txBody>
          <a:bodyPr>
            <a:normAutofit fontScale="92500" lnSpcReduction="10000"/>
          </a:bodyPr>
          <a:lstStyle/>
          <a:p>
            <a:pPr marL="914400" lvl="2" indent="0">
              <a:lnSpc>
                <a:spcPct val="110000"/>
              </a:lnSpc>
              <a:buNone/>
            </a:pPr>
            <a:r>
              <a:rPr lang="en-US" sz="2600" dirty="0"/>
              <a:t>You are in a meeting when a colleague </a:t>
            </a:r>
            <a:br>
              <a:rPr lang="en-US" sz="2600" dirty="0"/>
            </a:br>
            <a:r>
              <a:rPr lang="en-US" sz="2600" dirty="0"/>
              <a:t>takes credit for work that you have done.  </a:t>
            </a:r>
            <a:br>
              <a:rPr lang="en-US" sz="2600" dirty="0"/>
            </a:br>
            <a:r>
              <a:rPr lang="en-US" sz="2600" dirty="0"/>
              <a:t>What do you do?</a:t>
            </a:r>
          </a:p>
          <a:p>
            <a:pPr marL="1714500" lvl="3" indent="-342900">
              <a:lnSpc>
                <a:spcPct val="110000"/>
              </a:lnSpc>
              <a:buFont typeface="+mj-lt"/>
              <a:buAutoNum type="alphaUcPeriod"/>
            </a:pPr>
            <a:r>
              <a:rPr lang="en-US" sz="2600" dirty="0"/>
              <a:t> Immediately and publicly confront the </a:t>
            </a:r>
            <a:br>
              <a:rPr lang="en-US" sz="2600" dirty="0"/>
            </a:br>
            <a:r>
              <a:rPr lang="en-US" sz="2600" dirty="0"/>
              <a:t>colleague over the ownership of your work.</a:t>
            </a:r>
          </a:p>
          <a:p>
            <a:pPr marL="1714500" lvl="3" indent="-342900">
              <a:lnSpc>
                <a:spcPct val="110000"/>
              </a:lnSpc>
              <a:buFont typeface="+mj-lt"/>
              <a:buAutoNum type="alphaUcPeriod"/>
            </a:pPr>
            <a:r>
              <a:rPr lang="en-US" sz="2600" dirty="0"/>
              <a:t> After the meeting, take the colleague aside and tell them that you would appreciate in the future if they credit you when speaking about your work.</a:t>
            </a:r>
          </a:p>
          <a:p>
            <a:pPr marL="1714500" lvl="3" indent="-342900">
              <a:lnSpc>
                <a:spcPct val="110000"/>
              </a:lnSpc>
              <a:buFont typeface="+mj-lt"/>
              <a:buAutoNum type="alphaUcPeriod"/>
            </a:pPr>
            <a:r>
              <a:rPr lang="en-US" sz="2600" dirty="0"/>
              <a:t> Nothing! It’s not a good idea to embarrass colleagues in public.</a:t>
            </a:r>
          </a:p>
          <a:p>
            <a:pPr marL="1714500" lvl="3" indent="-342900">
              <a:lnSpc>
                <a:spcPct val="110000"/>
              </a:lnSpc>
              <a:buFont typeface="+mj-lt"/>
              <a:buAutoNum type="alphaUcPeriod"/>
            </a:pPr>
            <a:r>
              <a:rPr lang="en-US" sz="2600" dirty="0"/>
              <a:t> After the colleague speaks, publicly thank him/her for referencing your work and give the group more specific details about what you were trying to accomplish.</a:t>
            </a:r>
          </a:p>
          <a:p>
            <a:pPr lvl="2">
              <a:lnSpc>
                <a:spcPct val="150000"/>
              </a:lnSpc>
              <a:buBlip>
                <a:blip r:embed="rId3"/>
              </a:buBlip>
            </a:pPr>
            <a:endParaRPr lang="en-US" sz="1600" dirty="0"/>
          </a:p>
        </p:txBody>
      </p:sp>
      <p:sp>
        <p:nvSpPr>
          <p:cNvPr id="4" name="TextBox 3"/>
          <p:cNvSpPr txBox="1"/>
          <p:nvPr/>
        </p:nvSpPr>
        <p:spPr>
          <a:xfrm>
            <a:off x="3210560" y="3616960"/>
            <a:ext cx="184731"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4"/>
          <a:stretch>
            <a:fillRect/>
          </a:stretch>
        </p:blipFill>
        <p:spPr>
          <a:xfrm>
            <a:off x="6815196" y="960455"/>
            <a:ext cx="2172217" cy="1600200"/>
          </a:xfrm>
          <a:prstGeom prst="rect">
            <a:avLst/>
          </a:prstGeom>
        </p:spPr>
      </p:pic>
    </p:spTree>
    <p:extLst>
      <p:ext uri="{BB962C8B-B14F-4D97-AF65-F5344CB8AC3E}">
        <p14:creationId xmlns:p14="http://schemas.microsoft.com/office/powerpoint/2010/main" val="9796163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Autofit/>
          </a:bodyPr>
          <a:lstStyle/>
          <a:p>
            <a:r>
              <a:rPr lang="en-US" dirty="0"/>
              <a:t>Activity: Self-management </a:t>
            </a:r>
          </a:p>
        </p:txBody>
      </p:sp>
      <p:sp>
        <p:nvSpPr>
          <p:cNvPr id="4" name="TextBox 3"/>
          <p:cNvSpPr txBox="1"/>
          <p:nvPr/>
        </p:nvSpPr>
        <p:spPr>
          <a:xfrm>
            <a:off x="3210560" y="3616960"/>
            <a:ext cx="184731" cy="369332"/>
          </a:xfrm>
          <a:prstGeom prst="rect">
            <a:avLst/>
          </a:prstGeom>
          <a:noFill/>
        </p:spPr>
        <p:txBody>
          <a:bodyPr wrap="none" rtlCol="0">
            <a:spAutoFit/>
          </a:bodyPr>
          <a:lstStyle/>
          <a:p>
            <a:endParaRPr lang="en-US" dirty="0"/>
          </a:p>
        </p:txBody>
      </p:sp>
      <p:sp>
        <p:nvSpPr>
          <p:cNvPr id="6" name="Content Placeholder 5"/>
          <p:cNvSpPr>
            <a:spLocks noGrp="1"/>
          </p:cNvSpPr>
          <p:nvPr>
            <p:ph idx="1"/>
          </p:nvPr>
        </p:nvSpPr>
        <p:spPr>
          <a:xfrm>
            <a:off x="457200" y="928952"/>
            <a:ext cx="8229600" cy="4525963"/>
          </a:xfrm>
        </p:spPr>
        <p:txBody>
          <a:bodyPr>
            <a:normAutofit fontScale="92500"/>
          </a:bodyPr>
          <a:lstStyle/>
          <a:p>
            <a:pPr lvl="1"/>
            <a:r>
              <a:rPr lang="en-US" dirty="0">
                <a:solidFill>
                  <a:srgbClr val="00B050"/>
                </a:solidFill>
              </a:rPr>
              <a:t>Everyone line up in a straight line.  Depending on how comfortable you are with the described situations, take the following steps forward:</a:t>
            </a:r>
          </a:p>
          <a:p>
            <a:pPr marL="457200" lvl="1" indent="0">
              <a:buNone/>
            </a:pPr>
            <a:endParaRPr lang="en-US" sz="900" dirty="0">
              <a:solidFill>
                <a:srgbClr val="00B050"/>
              </a:solidFill>
            </a:endParaRPr>
          </a:p>
          <a:p>
            <a:pPr lvl="2">
              <a:buFont typeface="Wingdings" panose="05000000000000000000" pitchFamily="2" charset="2"/>
              <a:buChar char="§"/>
            </a:pPr>
            <a:r>
              <a:rPr lang="en-US" b="1" dirty="0">
                <a:solidFill>
                  <a:srgbClr val="00B050"/>
                </a:solidFill>
              </a:rPr>
              <a:t>0 steps</a:t>
            </a:r>
            <a:r>
              <a:rPr lang="en-US" dirty="0">
                <a:solidFill>
                  <a:srgbClr val="00B050"/>
                </a:solidFill>
              </a:rPr>
              <a:t>: I am not confident in my ability to manage this situation.</a:t>
            </a:r>
            <a:endParaRPr lang="en-US" b="1" dirty="0">
              <a:solidFill>
                <a:srgbClr val="00B050"/>
              </a:solidFill>
            </a:endParaRPr>
          </a:p>
          <a:p>
            <a:pPr lvl="2">
              <a:buFont typeface="Wingdings" panose="05000000000000000000" pitchFamily="2" charset="2"/>
              <a:buChar char="§"/>
            </a:pPr>
            <a:r>
              <a:rPr lang="en-US" b="1" dirty="0">
                <a:solidFill>
                  <a:srgbClr val="00B050"/>
                </a:solidFill>
              </a:rPr>
              <a:t>1 step</a:t>
            </a:r>
            <a:r>
              <a:rPr lang="en-US" dirty="0">
                <a:solidFill>
                  <a:srgbClr val="00B050"/>
                </a:solidFill>
              </a:rPr>
              <a:t>:  I am minimally confident in my ability to manage this situation.</a:t>
            </a:r>
            <a:endParaRPr lang="en-US" b="1" dirty="0">
              <a:solidFill>
                <a:srgbClr val="00B050"/>
              </a:solidFill>
            </a:endParaRPr>
          </a:p>
          <a:p>
            <a:pPr lvl="2">
              <a:buFont typeface="Wingdings" panose="05000000000000000000" pitchFamily="2" charset="2"/>
              <a:buChar char="§"/>
            </a:pPr>
            <a:r>
              <a:rPr lang="en-US" b="1" dirty="0">
                <a:solidFill>
                  <a:srgbClr val="00B050"/>
                </a:solidFill>
              </a:rPr>
              <a:t>2 steps</a:t>
            </a:r>
            <a:r>
              <a:rPr lang="en-US" dirty="0">
                <a:solidFill>
                  <a:srgbClr val="00B050"/>
                </a:solidFill>
              </a:rPr>
              <a:t>: I am moderately confident in my ability to manage this situation.</a:t>
            </a:r>
            <a:endParaRPr lang="en-US" b="1" dirty="0">
              <a:solidFill>
                <a:srgbClr val="00B050"/>
              </a:solidFill>
            </a:endParaRPr>
          </a:p>
          <a:p>
            <a:pPr lvl="2">
              <a:buFont typeface="Wingdings" panose="05000000000000000000" pitchFamily="2" charset="2"/>
              <a:buChar char="§"/>
            </a:pPr>
            <a:r>
              <a:rPr lang="en-US" b="1" dirty="0">
                <a:solidFill>
                  <a:srgbClr val="00B050"/>
                </a:solidFill>
              </a:rPr>
              <a:t>3 steps</a:t>
            </a:r>
            <a:r>
              <a:rPr lang="en-US" dirty="0">
                <a:solidFill>
                  <a:srgbClr val="00B050"/>
                </a:solidFill>
              </a:rPr>
              <a:t>: I am completely confident in my ability to manage this situation.</a:t>
            </a:r>
            <a:endParaRPr lang="en-US" b="1" dirty="0">
              <a:solidFill>
                <a:srgbClr val="00B050"/>
              </a:solidFill>
            </a:endParaRPr>
          </a:p>
        </p:txBody>
      </p:sp>
      <p:pic>
        <p:nvPicPr>
          <p:cNvPr id="3" name="Picture 2"/>
          <p:cNvPicPr>
            <a:picLocks noChangeAspect="1"/>
          </p:cNvPicPr>
          <p:nvPr/>
        </p:nvPicPr>
        <p:blipFill rotWithShape="1">
          <a:blip r:embed="rId3"/>
          <a:srcRect t="3" b="73950"/>
          <a:stretch/>
        </p:blipFill>
        <p:spPr>
          <a:xfrm>
            <a:off x="457200" y="5718310"/>
            <a:ext cx="7848600" cy="941832"/>
          </a:xfrm>
          <a:prstGeom prst="rect">
            <a:avLst/>
          </a:prstGeom>
        </p:spPr>
      </p:pic>
    </p:spTree>
    <p:extLst>
      <p:ext uri="{BB962C8B-B14F-4D97-AF65-F5344CB8AC3E}">
        <p14:creationId xmlns:p14="http://schemas.microsoft.com/office/powerpoint/2010/main" val="1883035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Autofit/>
          </a:bodyPr>
          <a:lstStyle/>
          <a:p>
            <a:r>
              <a:rPr lang="en-US" dirty="0"/>
              <a:t>Self-management</a:t>
            </a:r>
          </a:p>
        </p:txBody>
      </p:sp>
      <p:sp>
        <p:nvSpPr>
          <p:cNvPr id="3" name="Content Placeholder 2"/>
          <p:cNvSpPr>
            <a:spLocks noGrp="1"/>
          </p:cNvSpPr>
          <p:nvPr>
            <p:ph idx="1"/>
          </p:nvPr>
        </p:nvSpPr>
        <p:spPr>
          <a:xfrm>
            <a:off x="571500" y="1447800"/>
            <a:ext cx="8001000" cy="5181600"/>
          </a:xfrm>
        </p:spPr>
        <p:txBody>
          <a:bodyPr>
            <a:normAutofit/>
          </a:bodyPr>
          <a:lstStyle/>
          <a:p>
            <a:pPr lvl="2">
              <a:lnSpc>
                <a:spcPct val="150000"/>
              </a:lnSpc>
              <a:buBlip>
                <a:blip r:embed="rId3"/>
              </a:buBlip>
            </a:pPr>
            <a:endParaRPr lang="en-US" sz="1600" dirty="0"/>
          </a:p>
          <a:p>
            <a:pPr lvl="2">
              <a:lnSpc>
                <a:spcPct val="150000"/>
              </a:lnSpc>
              <a:buBlip>
                <a:blip r:embed="rId3"/>
              </a:buBlip>
            </a:pPr>
            <a:endParaRPr lang="en-US" sz="1600" dirty="0"/>
          </a:p>
        </p:txBody>
      </p:sp>
      <p:sp>
        <p:nvSpPr>
          <p:cNvPr id="4" name="Content Placeholder 2"/>
          <p:cNvSpPr txBox="1">
            <a:spLocks/>
          </p:cNvSpPr>
          <p:nvPr/>
        </p:nvSpPr>
        <p:spPr>
          <a:xfrm>
            <a:off x="-29308" y="1090246"/>
            <a:ext cx="9144000" cy="57912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Tx/>
              <a:buBlip>
                <a:blip r:embed="rId3"/>
              </a:buBlip>
              <a:defRPr sz="3200" kern="1200">
                <a:solidFill>
                  <a:schemeClr val="tx2">
                    <a:lumMod val="10000"/>
                  </a:schemeClr>
                </a:solidFill>
                <a:latin typeface="Century Schoolbook" panose="02040604050505020304"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2">
                    <a:lumMod val="10000"/>
                  </a:schemeClr>
                </a:solidFill>
                <a:latin typeface="Century Schoolbook" panose="02040604050505020304" pitchFamily="18" charset="0"/>
                <a:ea typeface="+mn-ea"/>
                <a:cs typeface="+mn-cs"/>
              </a:defRPr>
            </a:lvl2pPr>
            <a:lvl3pPr marL="1143000" indent="-228600" algn="l" defTabSz="914400" rtl="0" eaLnBrk="1" latinLnBrk="0" hangingPunct="1">
              <a:spcBef>
                <a:spcPct val="20000"/>
              </a:spcBef>
              <a:buFont typeface="Century Schoolbook" panose="02040604050505020304" pitchFamily="18" charset="0"/>
              <a:buChar char="―"/>
              <a:defRPr sz="2400" kern="1200">
                <a:solidFill>
                  <a:schemeClr val="tx2">
                    <a:lumMod val="10000"/>
                  </a:schemeClr>
                </a:solidFill>
                <a:latin typeface="Century Schoolbook" panose="02040604050505020304" pitchFamily="18" charset="0"/>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2">
                    <a:lumMod val="10000"/>
                  </a:schemeClr>
                </a:solidFill>
                <a:latin typeface="Century Schoolbook" panose="02040604050505020304" pitchFamily="18"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Font typeface="Arial" pitchFamily="34" charset="0"/>
              <a:buBlip>
                <a:blip r:embed="rId3"/>
              </a:buBlip>
            </a:pPr>
            <a:r>
              <a:rPr lang="en-US" sz="2400" dirty="0"/>
              <a:t>People with better self-management skills are open to change and emotionally consistent in stressful situations.</a:t>
            </a:r>
          </a:p>
          <a:p>
            <a:pPr lvl="1">
              <a:buFont typeface="Arial" pitchFamily="34" charset="0"/>
              <a:buBlip>
                <a:blip r:embed="rId3"/>
              </a:buBlip>
            </a:pPr>
            <a:r>
              <a:rPr lang="en-US" sz="2400" dirty="0"/>
              <a:t>Self-management includes emotional self-control, trustworthiness, and optimism.</a:t>
            </a:r>
          </a:p>
          <a:p>
            <a:pPr lvl="1">
              <a:buFont typeface="Arial" pitchFamily="34" charset="0"/>
              <a:buBlip>
                <a:blip r:embed="rId3"/>
              </a:buBlip>
            </a:pPr>
            <a:r>
              <a:rPr lang="en-US" sz="2400" dirty="0"/>
              <a:t>Developing Self-management:</a:t>
            </a:r>
          </a:p>
          <a:p>
            <a:pPr lvl="2">
              <a:buFont typeface="Arial" panose="020B0604020202020204" pitchFamily="34" charset="0"/>
              <a:buChar char="•"/>
            </a:pPr>
            <a:r>
              <a:rPr lang="en-US" dirty="0"/>
              <a:t> Identify triggers and have a strategy</a:t>
            </a:r>
          </a:p>
          <a:p>
            <a:pPr lvl="2">
              <a:buFont typeface="Arial" panose="020B0604020202020204" pitchFamily="34" charset="0"/>
              <a:buChar char="•"/>
            </a:pPr>
            <a:r>
              <a:rPr lang="en-US" dirty="0"/>
              <a:t> Use relaxation</a:t>
            </a:r>
          </a:p>
          <a:p>
            <a:pPr lvl="2">
              <a:buFont typeface="Arial" panose="020B0604020202020204" pitchFamily="34" charset="0"/>
              <a:buChar char="•"/>
            </a:pPr>
            <a:r>
              <a:rPr lang="en-US" dirty="0"/>
              <a:t> Examine values – do behaviors match?</a:t>
            </a:r>
          </a:p>
          <a:p>
            <a:pPr lvl="2">
              <a:buFont typeface="Arial" panose="020B0604020202020204" pitchFamily="34" charset="0"/>
              <a:buChar char="•"/>
            </a:pPr>
            <a:r>
              <a:rPr lang="en-US" dirty="0"/>
              <a:t> Examine your reputation -- Can people count on you to do what you said you would do?</a:t>
            </a:r>
          </a:p>
          <a:p>
            <a:pPr lvl="2">
              <a:buFont typeface="Arial" panose="020B0604020202020204" pitchFamily="34" charset="0"/>
              <a:buChar char="•"/>
            </a:pPr>
            <a:r>
              <a:rPr lang="en-US" dirty="0"/>
              <a:t> Reflect-- Catch yourself when you think negatively and change your perspective!</a:t>
            </a:r>
          </a:p>
        </p:txBody>
      </p:sp>
    </p:spTree>
    <p:extLst>
      <p:ext uri="{BB962C8B-B14F-4D97-AF65-F5344CB8AC3E}">
        <p14:creationId xmlns:p14="http://schemas.microsoft.com/office/powerpoint/2010/main" val="1150747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Effect transition="in" filter="fade">
                                      <p:cBhvr>
                                        <p:cTn id="14" dur="1000"/>
                                        <p:tgtEl>
                                          <p:spTgt spid="4">
                                            <p:txEl>
                                              <p:pRg st="1" end="1"/>
                                            </p:txEl>
                                          </p:spTgt>
                                        </p:tgtEl>
                                      </p:cBhvr>
                                    </p:animEffect>
                                    <p:anim calcmode="lin" valueType="num">
                                      <p:cBhvr>
                                        <p:cTn id="15"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Effect transition="in" filter="fade">
                                      <p:cBhvr>
                                        <p:cTn id="21" dur="1000"/>
                                        <p:tgtEl>
                                          <p:spTgt spid="4">
                                            <p:txEl>
                                              <p:pRg st="2" end="2"/>
                                            </p:txEl>
                                          </p:spTgt>
                                        </p:tgtEl>
                                      </p:cBhvr>
                                    </p:animEffect>
                                    <p:anim calcmode="lin" valueType="num">
                                      <p:cBhvr>
                                        <p:cTn id="22"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Effect transition="in" filter="fade">
                                      <p:cBhvr>
                                        <p:cTn id="28" dur="1000"/>
                                        <p:tgtEl>
                                          <p:spTgt spid="4">
                                            <p:txEl>
                                              <p:pRg st="3" end="3"/>
                                            </p:txEl>
                                          </p:spTgt>
                                        </p:tgtEl>
                                      </p:cBhvr>
                                    </p:animEffect>
                                    <p:anim calcmode="lin" valueType="num">
                                      <p:cBhvr>
                                        <p:cTn id="29"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Effect transition="in" filter="fade">
                                      <p:cBhvr>
                                        <p:cTn id="35" dur="1000"/>
                                        <p:tgtEl>
                                          <p:spTgt spid="4">
                                            <p:txEl>
                                              <p:pRg st="4" end="4"/>
                                            </p:txEl>
                                          </p:spTgt>
                                        </p:tgtEl>
                                      </p:cBhvr>
                                    </p:animEffect>
                                    <p:anim calcmode="lin" valueType="num">
                                      <p:cBhvr>
                                        <p:cTn id="36"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Effect transition="in" filter="fade">
                                      <p:cBhvr>
                                        <p:cTn id="42" dur="1000"/>
                                        <p:tgtEl>
                                          <p:spTgt spid="4">
                                            <p:txEl>
                                              <p:pRg st="5" end="5"/>
                                            </p:txEl>
                                          </p:spTgt>
                                        </p:tgtEl>
                                      </p:cBhvr>
                                    </p:animEffect>
                                    <p:anim calcmode="lin" valueType="num">
                                      <p:cBhvr>
                                        <p:cTn id="43"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Effect transition="in" filter="fade">
                                      <p:cBhvr>
                                        <p:cTn id="49" dur="1000"/>
                                        <p:tgtEl>
                                          <p:spTgt spid="4">
                                            <p:txEl>
                                              <p:pRg st="6" end="6"/>
                                            </p:txEl>
                                          </p:spTgt>
                                        </p:tgtEl>
                                      </p:cBhvr>
                                    </p:animEffect>
                                    <p:anim calcmode="lin" valueType="num">
                                      <p:cBhvr>
                                        <p:cTn id="50"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Effect transition="in" filter="fade">
                                      <p:cBhvr>
                                        <p:cTn id="56" dur="1000"/>
                                        <p:tgtEl>
                                          <p:spTgt spid="4">
                                            <p:txEl>
                                              <p:pRg st="7" end="7"/>
                                            </p:txEl>
                                          </p:spTgt>
                                        </p:tgtEl>
                                      </p:cBhvr>
                                    </p:animEffect>
                                    <p:anim calcmode="lin" valueType="num">
                                      <p:cBhvr>
                                        <p:cTn id="57"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Social Awareness Question</a:t>
            </a:r>
          </a:p>
        </p:txBody>
      </p:sp>
      <p:sp>
        <p:nvSpPr>
          <p:cNvPr id="3" name="Content Placeholder 2"/>
          <p:cNvSpPr>
            <a:spLocks noGrp="1"/>
          </p:cNvSpPr>
          <p:nvPr>
            <p:ph idx="1"/>
          </p:nvPr>
        </p:nvSpPr>
        <p:spPr>
          <a:xfrm>
            <a:off x="304800" y="1319292"/>
            <a:ext cx="8763000" cy="5334000"/>
          </a:xfrm>
        </p:spPr>
        <p:txBody>
          <a:bodyPr>
            <a:noAutofit/>
          </a:bodyPr>
          <a:lstStyle/>
          <a:p>
            <a:pPr marL="0" marR="0" lvl="1" indent="0" defTabSz="914400" eaLnBrk="1" fontAlgn="auto" latinLnBrk="0" hangingPunct="1">
              <a:spcBef>
                <a:spcPts val="0"/>
              </a:spcBef>
              <a:spcAft>
                <a:spcPts val="0"/>
              </a:spcAft>
              <a:buClrTx/>
              <a:buSzTx/>
              <a:buFontTx/>
              <a:buNone/>
              <a:tabLst/>
              <a:defRPr/>
            </a:pPr>
            <a:r>
              <a:rPr lang="en-US" sz="2400" dirty="0"/>
              <a:t>You are trying to calm down a colleague who has worked themselves into a fury because the float schedule is incorrect and they have to float when it is not their turn.  What do you do?</a:t>
            </a:r>
          </a:p>
          <a:p>
            <a:pPr marL="0" marR="0" lvl="1" indent="0" defTabSz="914400" eaLnBrk="1" fontAlgn="auto" latinLnBrk="0" hangingPunct="1">
              <a:spcBef>
                <a:spcPts val="0"/>
              </a:spcBef>
              <a:spcAft>
                <a:spcPts val="0"/>
              </a:spcAft>
              <a:buClrTx/>
              <a:buSzTx/>
              <a:buFontTx/>
              <a:buNone/>
              <a:tabLst/>
              <a:defRPr/>
            </a:pPr>
            <a:r>
              <a:rPr lang="en-US" sz="2400" dirty="0"/>
              <a:t>   A. Tell your colleague to forget about.  It’s only one day.</a:t>
            </a:r>
          </a:p>
          <a:p>
            <a:pPr marL="0" marR="0" lvl="1" indent="0" defTabSz="914400" eaLnBrk="1" fontAlgn="auto" latinLnBrk="0" hangingPunct="1">
              <a:spcBef>
                <a:spcPts val="0"/>
              </a:spcBef>
              <a:spcAft>
                <a:spcPts val="0"/>
              </a:spcAft>
              <a:buClrTx/>
              <a:buSzTx/>
              <a:buFontTx/>
              <a:buNone/>
              <a:tabLst/>
              <a:defRPr/>
            </a:pPr>
            <a:r>
              <a:rPr lang="en-US" sz="2400" dirty="0"/>
              <a:t>   B. Try to distract your colleague by getting them a </a:t>
            </a:r>
            <a:br>
              <a:rPr lang="en-US" sz="2400" dirty="0"/>
            </a:br>
            <a:r>
              <a:rPr lang="en-US" sz="2400" dirty="0"/>
              <a:t>        snack.</a:t>
            </a:r>
          </a:p>
          <a:p>
            <a:pPr marL="0" marR="0" lvl="1" indent="0" defTabSz="914400" eaLnBrk="1" fontAlgn="auto" latinLnBrk="0" hangingPunct="1">
              <a:spcBef>
                <a:spcPts val="0"/>
              </a:spcBef>
              <a:spcAft>
                <a:spcPts val="0"/>
              </a:spcAft>
              <a:buClrTx/>
              <a:buSzTx/>
              <a:buFontTx/>
              <a:buNone/>
              <a:tabLst/>
              <a:defRPr/>
            </a:pPr>
            <a:r>
              <a:rPr lang="en-US" sz="2400" dirty="0"/>
              <a:t>   C.  Join your colleague in complaining about their </a:t>
            </a:r>
            <a:br>
              <a:rPr lang="en-US" sz="2400" dirty="0"/>
            </a:br>
            <a:r>
              <a:rPr lang="en-US" sz="2400" dirty="0"/>
              <a:t>        float assignment.</a:t>
            </a:r>
          </a:p>
          <a:p>
            <a:pPr marL="0" marR="0" lvl="1" indent="0" defTabSz="914400" eaLnBrk="1" fontAlgn="auto" latinLnBrk="0" hangingPunct="1">
              <a:spcBef>
                <a:spcPts val="0"/>
              </a:spcBef>
              <a:spcAft>
                <a:spcPts val="0"/>
              </a:spcAft>
              <a:buClrTx/>
              <a:buSzTx/>
              <a:buFontTx/>
              <a:buNone/>
              <a:tabLst/>
              <a:defRPr/>
            </a:pPr>
            <a:r>
              <a:rPr lang="en-US" sz="2400" dirty="0"/>
              <a:t>   D. Tell your colleague you understand and point </a:t>
            </a:r>
            <a:br>
              <a:rPr lang="en-US" sz="2400" dirty="0"/>
            </a:br>
            <a:r>
              <a:rPr lang="en-US" sz="2400" dirty="0"/>
              <a:t>        out that you had to float yesterday when it </a:t>
            </a:r>
            <a:br>
              <a:rPr lang="en-US" sz="2400" dirty="0"/>
            </a:br>
            <a:r>
              <a:rPr lang="en-US" sz="2400" dirty="0"/>
              <a:t>        wasn’t your turn.</a:t>
            </a:r>
          </a:p>
        </p:txBody>
      </p:sp>
      <p:sp>
        <p:nvSpPr>
          <p:cNvPr id="4" name="TextBox 3"/>
          <p:cNvSpPr txBox="1"/>
          <p:nvPr/>
        </p:nvSpPr>
        <p:spPr>
          <a:xfrm>
            <a:off x="3210560" y="361696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92949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Activity: Social Awareness</a:t>
            </a:r>
            <a:br>
              <a:rPr lang="en-US" dirty="0"/>
            </a:br>
            <a:endParaRPr lang="en-US" dirty="0"/>
          </a:p>
        </p:txBody>
      </p:sp>
      <p:sp>
        <p:nvSpPr>
          <p:cNvPr id="3" name="Content Placeholder 2"/>
          <p:cNvSpPr>
            <a:spLocks noGrp="1"/>
          </p:cNvSpPr>
          <p:nvPr>
            <p:ph idx="1"/>
          </p:nvPr>
        </p:nvSpPr>
        <p:spPr>
          <a:xfrm>
            <a:off x="-152400" y="1299977"/>
            <a:ext cx="8267700" cy="5372629"/>
          </a:xfrm>
        </p:spPr>
        <p:txBody>
          <a:bodyPr>
            <a:noAutofit/>
          </a:bodyPr>
          <a:lstStyle/>
          <a:p>
            <a:pPr lvl="1">
              <a:buBlip>
                <a:blip r:embed="rId3"/>
              </a:buBlip>
            </a:pPr>
            <a:r>
              <a:rPr lang="en-US" sz="2800" dirty="0"/>
              <a:t>Find a partner</a:t>
            </a:r>
          </a:p>
          <a:p>
            <a:pPr marL="457200" lvl="1" indent="0">
              <a:buNone/>
            </a:pPr>
            <a:endParaRPr lang="en-US" sz="2800" dirty="0"/>
          </a:p>
          <a:p>
            <a:pPr lvl="1">
              <a:buBlip>
                <a:blip r:embed="rId3"/>
              </a:buBlip>
            </a:pPr>
            <a:r>
              <a:rPr lang="en-US" dirty="0"/>
              <a:t>Partner 1 will be the speaker and will </a:t>
            </a:r>
            <a:r>
              <a:rPr lang="en-US" b="1" dirty="0"/>
              <a:t>talk </a:t>
            </a:r>
            <a:r>
              <a:rPr lang="en-US" dirty="0"/>
              <a:t>about something work related that s/he feels strongly about (floating, holiday work schedules, patient intake procedures, charting, etc.)</a:t>
            </a:r>
          </a:p>
          <a:p>
            <a:pPr marL="457200" lvl="1" indent="0">
              <a:buNone/>
            </a:pPr>
            <a:endParaRPr lang="en-US" dirty="0"/>
          </a:p>
          <a:p>
            <a:pPr lvl="1">
              <a:buBlip>
                <a:blip r:embed="rId3"/>
              </a:buBlip>
            </a:pPr>
            <a:r>
              <a:rPr lang="en-US" sz="2800" dirty="0"/>
              <a:t>Partner 2 will l</a:t>
            </a:r>
            <a:r>
              <a:rPr lang="en-US" sz="2800" b="1" dirty="0"/>
              <a:t>isten intently without </a:t>
            </a:r>
            <a:br>
              <a:rPr lang="en-US" sz="2800" b="1" dirty="0"/>
            </a:br>
            <a:r>
              <a:rPr lang="en-US" sz="2800" b="1" dirty="0"/>
              <a:t>interrupting, reflecting back what </a:t>
            </a:r>
            <a:r>
              <a:rPr lang="en-US" b="1" dirty="0"/>
              <a:t>s/he</a:t>
            </a:r>
            <a:r>
              <a:rPr lang="en-US" sz="2800" b="1" dirty="0"/>
              <a:t> heard.</a:t>
            </a:r>
          </a:p>
        </p:txBody>
      </p:sp>
      <p:sp>
        <p:nvSpPr>
          <p:cNvPr id="4" name="TextBox 3"/>
          <p:cNvSpPr txBox="1"/>
          <p:nvPr/>
        </p:nvSpPr>
        <p:spPr>
          <a:xfrm>
            <a:off x="3210560" y="3616960"/>
            <a:ext cx="184731"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4"/>
          <a:stretch>
            <a:fillRect/>
          </a:stretch>
        </p:blipFill>
        <p:spPr>
          <a:xfrm>
            <a:off x="6392845" y="838200"/>
            <a:ext cx="2362200" cy="1436030"/>
          </a:xfrm>
          <a:prstGeom prst="rect">
            <a:avLst/>
          </a:prstGeom>
        </p:spPr>
      </p:pic>
    </p:spTree>
    <p:extLst>
      <p:ext uri="{BB962C8B-B14F-4D97-AF65-F5344CB8AC3E}">
        <p14:creationId xmlns:p14="http://schemas.microsoft.com/office/powerpoint/2010/main" val="479594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Social Awareness</a:t>
            </a:r>
          </a:p>
        </p:txBody>
      </p:sp>
      <p:sp>
        <p:nvSpPr>
          <p:cNvPr id="3" name="Content Placeholder 2"/>
          <p:cNvSpPr>
            <a:spLocks noGrp="1"/>
          </p:cNvSpPr>
          <p:nvPr>
            <p:ph idx="1"/>
          </p:nvPr>
        </p:nvSpPr>
        <p:spPr>
          <a:xfrm>
            <a:off x="152400" y="1219200"/>
            <a:ext cx="8267700" cy="5715000"/>
          </a:xfrm>
        </p:spPr>
        <p:txBody>
          <a:bodyPr>
            <a:noAutofit/>
          </a:bodyPr>
          <a:lstStyle/>
          <a:p>
            <a:pPr lvl="1">
              <a:buBlip>
                <a:blip r:embed="rId3"/>
              </a:buBlip>
            </a:pPr>
            <a:r>
              <a:rPr lang="en-US" dirty="0"/>
              <a:t>Social awareness is very important for creating and maintaining good working relationships with other people.</a:t>
            </a:r>
          </a:p>
          <a:p>
            <a:pPr lvl="1">
              <a:buBlip>
                <a:blip r:embed="rId3"/>
              </a:buBlip>
            </a:pPr>
            <a:r>
              <a:rPr lang="en-US" dirty="0"/>
              <a:t>People with social awareness can feel what other people are feeling and put themselves in their shoes. Socially aware people consistently demonstrate good social skills.</a:t>
            </a:r>
          </a:p>
          <a:p>
            <a:pPr lvl="1">
              <a:buBlip>
                <a:blip r:embed="rId3"/>
              </a:buBlip>
            </a:pPr>
            <a:r>
              <a:rPr lang="en-US" dirty="0"/>
              <a:t>Strategies for developing social awareness:</a:t>
            </a:r>
          </a:p>
          <a:p>
            <a:pPr lvl="2">
              <a:buFont typeface="Arial" panose="020B0604020202020204" pitchFamily="34" charset="0"/>
              <a:buChar char="•"/>
            </a:pPr>
            <a:r>
              <a:rPr lang="en-US" sz="2800" dirty="0"/>
              <a:t>Consider the feelings of those you interact with – do they feel heard?</a:t>
            </a:r>
          </a:p>
          <a:p>
            <a:pPr lvl="2">
              <a:buFont typeface="Arial" panose="020B0604020202020204" pitchFamily="34" charset="0"/>
              <a:buChar char="•"/>
            </a:pPr>
            <a:r>
              <a:rPr lang="en-US" sz="2800" dirty="0"/>
              <a:t>Practice compassion.</a:t>
            </a:r>
          </a:p>
        </p:txBody>
      </p:sp>
      <p:sp>
        <p:nvSpPr>
          <p:cNvPr id="4" name="TextBox 3"/>
          <p:cNvSpPr txBox="1"/>
          <p:nvPr/>
        </p:nvSpPr>
        <p:spPr>
          <a:xfrm>
            <a:off x="3210560" y="361696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1738880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Relationship Management Question</a:t>
            </a:r>
          </a:p>
        </p:txBody>
      </p:sp>
      <p:sp>
        <p:nvSpPr>
          <p:cNvPr id="3" name="Content Placeholder 2"/>
          <p:cNvSpPr>
            <a:spLocks noGrp="1"/>
          </p:cNvSpPr>
          <p:nvPr>
            <p:ph idx="1"/>
          </p:nvPr>
        </p:nvSpPr>
        <p:spPr>
          <a:xfrm>
            <a:off x="190500" y="1600200"/>
            <a:ext cx="8763000" cy="5334000"/>
          </a:xfrm>
        </p:spPr>
        <p:txBody>
          <a:bodyPr>
            <a:noAutofit/>
          </a:bodyPr>
          <a:lstStyle/>
          <a:p>
            <a:pPr marL="0" marR="0" lvl="1" indent="0" defTabSz="914400" eaLnBrk="1" fontAlgn="auto" latinLnBrk="0" hangingPunct="1">
              <a:spcBef>
                <a:spcPts val="0"/>
              </a:spcBef>
              <a:spcAft>
                <a:spcPts val="0"/>
              </a:spcAft>
              <a:buClrTx/>
              <a:buSzTx/>
              <a:buFontTx/>
              <a:buNone/>
              <a:tabLst/>
              <a:defRPr/>
            </a:pPr>
            <a:r>
              <a:rPr lang="en-US" sz="2400" dirty="0"/>
              <a:t>A discussion between you and a coworker has escalated into a shouting match.  You are both upset and in the heat of the argument.  Both of you start making personal attacks which neither of you really mean.  What is the best thing to do?</a:t>
            </a:r>
          </a:p>
          <a:p>
            <a:pPr marL="0" marR="0" lvl="1" indent="0" defTabSz="914400" eaLnBrk="1" fontAlgn="auto" latinLnBrk="0" hangingPunct="1">
              <a:spcBef>
                <a:spcPts val="0"/>
              </a:spcBef>
              <a:spcAft>
                <a:spcPts val="0"/>
              </a:spcAft>
              <a:buClrTx/>
              <a:buSzTx/>
              <a:buFontTx/>
              <a:buNone/>
              <a:tabLst/>
              <a:defRPr/>
            </a:pPr>
            <a:r>
              <a:rPr lang="en-US" sz="2400" dirty="0"/>
              <a:t>   </a:t>
            </a:r>
          </a:p>
          <a:p>
            <a:pPr marL="0" marR="0" lvl="1" indent="0" defTabSz="914400" eaLnBrk="1" fontAlgn="auto" latinLnBrk="0" hangingPunct="1">
              <a:spcBef>
                <a:spcPts val="0"/>
              </a:spcBef>
              <a:spcAft>
                <a:spcPts val="0"/>
              </a:spcAft>
              <a:buClrTx/>
              <a:buSzTx/>
              <a:buFontTx/>
              <a:buNone/>
              <a:tabLst/>
              <a:defRPr/>
            </a:pPr>
            <a:r>
              <a:rPr lang="en-US" sz="2000" dirty="0"/>
              <a:t>	A. Agree to take a 20 minute break before continuing the 		    discussion.</a:t>
            </a:r>
          </a:p>
          <a:p>
            <a:pPr marL="0" marR="0" lvl="1" indent="0" defTabSz="914400" eaLnBrk="1" fontAlgn="auto" latinLnBrk="0" hangingPunct="1">
              <a:spcBef>
                <a:spcPts val="0"/>
              </a:spcBef>
              <a:spcAft>
                <a:spcPts val="0"/>
              </a:spcAft>
              <a:buClrTx/>
              <a:buSzTx/>
              <a:buFontTx/>
              <a:buNone/>
              <a:tabLst/>
              <a:defRPr/>
            </a:pPr>
            <a:endParaRPr lang="en-US" sz="2000" dirty="0"/>
          </a:p>
          <a:p>
            <a:pPr marL="0" marR="0" lvl="1" indent="0" defTabSz="914400" eaLnBrk="1" fontAlgn="auto" latinLnBrk="0" hangingPunct="1">
              <a:spcBef>
                <a:spcPts val="0"/>
              </a:spcBef>
              <a:spcAft>
                <a:spcPts val="0"/>
              </a:spcAft>
              <a:buClrTx/>
              <a:buSzTx/>
              <a:buFontTx/>
              <a:buNone/>
              <a:tabLst/>
              <a:defRPr/>
            </a:pPr>
            <a:r>
              <a:rPr lang="en-US" sz="2000" dirty="0"/>
              <a:t>   	B. Stop talking, no matter what your coworker says.</a:t>
            </a:r>
          </a:p>
          <a:p>
            <a:pPr marL="0" marR="0" lvl="1" indent="0" defTabSz="914400" eaLnBrk="1" fontAlgn="auto" latinLnBrk="0" hangingPunct="1">
              <a:spcBef>
                <a:spcPts val="0"/>
              </a:spcBef>
              <a:spcAft>
                <a:spcPts val="0"/>
              </a:spcAft>
              <a:buClrTx/>
              <a:buSzTx/>
              <a:buFontTx/>
              <a:buNone/>
              <a:tabLst/>
              <a:defRPr/>
            </a:pPr>
            <a:endParaRPr lang="en-US" sz="2000" dirty="0"/>
          </a:p>
          <a:p>
            <a:pPr marL="0" marR="0" lvl="1" indent="0" defTabSz="914400" eaLnBrk="1" fontAlgn="auto" latinLnBrk="0" hangingPunct="1">
              <a:spcBef>
                <a:spcPts val="0"/>
              </a:spcBef>
              <a:spcAft>
                <a:spcPts val="0"/>
              </a:spcAft>
              <a:buClrTx/>
              <a:buSzTx/>
              <a:buFontTx/>
              <a:buNone/>
              <a:tabLst/>
              <a:defRPr/>
            </a:pPr>
            <a:r>
              <a:rPr lang="en-US" sz="2000" dirty="0"/>
              <a:t>   	C. Say you are sorry and ask your coworker to apologize.</a:t>
            </a:r>
          </a:p>
          <a:p>
            <a:pPr marL="0" marR="0" lvl="1" indent="0" defTabSz="914400" eaLnBrk="1" fontAlgn="auto" latinLnBrk="0" hangingPunct="1">
              <a:spcBef>
                <a:spcPts val="0"/>
              </a:spcBef>
              <a:spcAft>
                <a:spcPts val="0"/>
              </a:spcAft>
              <a:buClrTx/>
              <a:buSzTx/>
              <a:buFontTx/>
              <a:buNone/>
              <a:tabLst/>
              <a:defRPr/>
            </a:pPr>
            <a:endParaRPr lang="en-US" sz="2000" dirty="0"/>
          </a:p>
          <a:p>
            <a:pPr marL="0" marR="0" lvl="1" indent="0" defTabSz="914400" eaLnBrk="1" fontAlgn="auto" latinLnBrk="0" hangingPunct="1">
              <a:spcBef>
                <a:spcPts val="0"/>
              </a:spcBef>
              <a:spcAft>
                <a:spcPts val="0"/>
              </a:spcAft>
              <a:buClrTx/>
              <a:buSzTx/>
              <a:buFontTx/>
              <a:buNone/>
              <a:tabLst/>
              <a:defRPr/>
            </a:pPr>
            <a:r>
              <a:rPr lang="en-US" sz="2000" dirty="0"/>
              <a:t>   	D. Stop for a moment, collect your thoughts, and </a:t>
            </a:r>
            <a:br>
              <a:rPr lang="en-US" sz="2000" dirty="0"/>
            </a:br>
            <a:r>
              <a:rPr lang="en-US" sz="2000" dirty="0"/>
              <a:t>      	     then restate your position again.</a:t>
            </a:r>
          </a:p>
        </p:txBody>
      </p:sp>
      <p:sp>
        <p:nvSpPr>
          <p:cNvPr id="4" name="TextBox 3"/>
          <p:cNvSpPr txBox="1"/>
          <p:nvPr/>
        </p:nvSpPr>
        <p:spPr>
          <a:xfrm>
            <a:off x="3210560" y="361696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462659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fade">
                                      <p:cBhvr>
                                        <p:cTn id="28" dur="1000"/>
                                        <p:tgtEl>
                                          <p:spTgt spid="3">
                                            <p:txEl>
                                              <p:pRg st="4" end="4"/>
                                            </p:txEl>
                                          </p:spTgt>
                                        </p:tgtEl>
                                      </p:cBhvr>
                                    </p:animEffect>
                                    <p:anim calcmode="lin" valueType="num">
                                      <p:cBhvr>
                                        <p:cTn id="29"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fade">
                                      <p:cBhvr>
                                        <p:cTn id="35" dur="1000"/>
                                        <p:tgtEl>
                                          <p:spTgt spid="3">
                                            <p:txEl>
                                              <p:pRg st="6" end="6"/>
                                            </p:txEl>
                                          </p:spTgt>
                                        </p:tgtEl>
                                      </p:cBhvr>
                                    </p:animEffect>
                                    <p:anim calcmode="lin" valueType="num">
                                      <p:cBhvr>
                                        <p:cTn id="36"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8" end="8"/>
                                            </p:txEl>
                                          </p:spTgt>
                                        </p:tgtEl>
                                        <p:attrNameLst>
                                          <p:attrName>style.visibility</p:attrName>
                                        </p:attrNameLst>
                                      </p:cBhvr>
                                      <p:to>
                                        <p:strVal val="visible"/>
                                      </p:to>
                                    </p:set>
                                    <p:animEffect transition="in" filter="fade">
                                      <p:cBhvr>
                                        <p:cTn id="42" dur="1000"/>
                                        <p:tgtEl>
                                          <p:spTgt spid="3">
                                            <p:txEl>
                                              <p:pRg st="8" end="8"/>
                                            </p:txEl>
                                          </p:spTgt>
                                        </p:tgtEl>
                                      </p:cBhvr>
                                    </p:animEffect>
                                    <p:anim calcmode="lin" valueType="num">
                                      <p:cBhvr>
                                        <p:cTn id="4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399" y="1371599"/>
            <a:ext cx="5443870" cy="5029200"/>
          </a:xfrm>
          <a:prstGeom prst="round2DiagRect">
            <a:avLst/>
          </a:prstGeom>
        </p:spPr>
      </p:pic>
      <p:sp>
        <p:nvSpPr>
          <p:cNvPr id="4" name="Title 3"/>
          <p:cNvSpPr>
            <a:spLocks noGrp="1"/>
          </p:cNvSpPr>
          <p:nvPr>
            <p:ph type="title"/>
          </p:nvPr>
        </p:nvSpPr>
        <p:spPr>
          <a:xfrm>
            <a:off x="544435" y="300038"/>
            <a:ext cx="8229600" cy="1143000"/>
          </a:xfrm>
        </p:spPr>
        <p:txBody>
          <a:bodyPr/>
          <a:lstStyle/>
          <a:p>
            <a:r>
              <a:rPr lang="en-US" dirty="0"/>
              <a:t>Emotional Intelligence</a:t>
            </a:r>
            <a:br>
              <a:rPr lang="en-US" dirty="0"/>
            </a:br>
            <a:endParaRPr lang="en-US" sz="2400" dirty="0">
              <a:solidFill>
                <a:schemeClr val="accent1">
                  <a:lumMod val="75000"/>
                </a:schemeClr>
              </a:solidFill>
            </a:endParaRPr>
          </a:p>
        </p:txBody>
      </p:sp>
    </p:spTree>
    <p:extLst>
      <p:ext uri="{BB962C8B-B14F-4D97-AF65-F5344CB8AC3E}">
        <p14:creationId xmlns:p14="http://schemas.microsoft.com/office/powerpoint/2010/main" val="40113488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1143000"/>
          </a:xfrm>
        </p:spPr>
        <p:txBody>
          <a:bodyPr>
            <a:noAutofit/>
          </a:bodyPr>
          <a:lstStyle/>
          <a:p>
            <a:r>
              <a:rPr lang="en-US" dirty="0"/>
              <a:t>Activity: Relationship management</a:t>
            </a:r>
          </a:p>
        </p:txBody>
      </p:sp>
      <p:sp>
        <p:nvSpPr>
          <p:cNvPr id="3" name="Content Placeholder 2"/>
          <p:cNvSpPr>
            <a:spLocks noGrp="1"/>
          </p:cNvSpPr>
          <p:nvPr>
            <p:ph idx="1"/>
          </p:nvPr>
        </p:nvSpPr>
        <p:spPr>
          <a:xfrm>
            <a:off x="381000" y="1752600"/>
            <a:ext cx="8305800" cy="4876800"/>
          </a:xfrm>
        </p:spPr>
        <p:txBody>
          <a:bodyPr>
            <a:noAutofit/>
          </a:bodyPr>
          <a:lstStyle/>
          <a:p>
            <a:r>
              <a:rPr lang="en-US" sz="2800" dirty="0"/>
              <a:t>Find a partner.</a:t>
            </a:r>
          </a:p>
          <a:p>
            <a:r>
              <a:rPr lang="en-US" sz="2800" dirty="0"/>
              <a:t>You will each be given instructions describing your role.</a:t>
            </a:r>
          </a:p>
          <a:p>
            <a:r>
              <a:rPr lang="en-US" sz="2800" dirty="0"/>
              <a:t>Please do not share your instructions with your partner.</a:t>
            </a:r>
          </a:p>
          <a:p>
            <a:r>
              <a:rPr lang="en-US" sz="2800" dirty="0"/>
              <a:t>Once both partners have read his or her instructions, begin the role play activity.</a:t>
            </a:r>
          </a:p>
          <a:p>
            <a:r>
              <a:rPr lang="en-US" sz="2800" dirty="0"/>
              <a:t>Continue until instructed to stop.</a:t>
            </a:r>
          </a:p>
        </p:txBody>
      </p:sp>
      <p:sp>
        <p:nvSpPr>
          <p:cNvPr id="4" name="TextBox 3"/>
          <p:cNvSpPr txBox="1"/>
          <p:nvPr/>
        </p:nvSpPr>
        <p:spPr>
          <a:xfrm>
            <a:off x="3210560" y="361696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7515987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Relationship Management</a:t>
            </a:r>
          </a:p>
        </p:txBody>
      </p:sp>
      <p:sp>
        <p:nvSpPr>
          <p:cNvPr id="3" name="Content Placeholder 2"/>
          <p:cNvSpPr>
            <a:spLocks noGrp="1"/>
          </p:cNvSpPr>
          <p:nvPr>
            <p:ph idx="1"/>
          </p:nvPr>
        </p:nvSpPr>
        <p:spPr>
          <a:xfrm>
            <a:off x="0" y="1066800"/>
            <a:ext cx="9144000" cy="5638800"/>
          </a:xfrm>
        </p:spPr>
        <p:txBody>
          <a:bodyPr>
            <a:noAutofit/>
          </a:bodyPr>
          <a:lstStyle/>
          <a:p>
            <a:pPr lvl="1">
              <a:buBlip>
                <a:blip r:embed="rId3"/>
              </a:buBlip>
            </a:pPr>
            <a:r>
              <a:rPr lang="en-US" dirty="0"/>
              <a:t>Social skills are the basic skills everyone needs to have in order to be effective at anything they do.</a:t>
            </a:r>
          </a:p>
          <a:p>
            <a:pPr lvl="1">
              <a:buBlip>
                <a:blip r:embed="rId3"/>
              </a:buBlip>
            </a:pPr>
            <a:r>
              <a:rPr lang="en-US" dirty="0"/>
              <a:t>Social skills include – i</a:t>
            </a:r>
            <a:r>
              <a:rPr lang="en-US" sz="2800" dirty="0"/>
              <a:t>nspirational </a:t>
            </a:r>
            <a:r>
              <a:rPr lang="en-US" dirty="0"/>
              <a:t>l</a:t>
            </a:r>
            <a:r>
              <a:rPr lang="en-US" sz="2800" dirty="0"/>
              <a:t>eadership, communication</a:t>
            </a:r>
            <a:r>
              <a:rPr lang="en-US" dirty="0"/>
              <a:t>, c</a:t>
            </a:r>
            <a:r>
              <a:rPr lang="en-US" sz="2800" dirty="0"/>
              <a:t>onflict </a:t>
            </a:r>
            <a:r>
              <a:rPr lang="en-US" dirty="0"/>
              <a:t>m</a:t>
            </a:r>
            <a:r>
              <a:rPr lang="en-US" sz="2800" dirty="0"/>
              <a:t>anagement and teamwork.</a:t>
            </a:r>
          </a:p>
          <a:p>
            <a:pPr lvl="1">
              <a:buBlip>
                <a:blip r:embed="rId3"/>
              </a:buBlip>
            </a:pPr>
            <a:r>
              <a:rPr lang="en-US" sz="2800" dirty="0"/>
              <a:t>Strategies for developing social </a:t>
            </a:r>
            <a:r>
              <a:rPr lang="en-US" dirty="0"/>
              <a:t>s</a:t>
            </a:r>
            <a:r>
              <a:rPr lang="en-US" sz="2800" dirty="0"/>
              <a:t>kills:</a:t>
            </a:r>
          </a:p>
          <a:p>
            <a:pPr lvl="2">
              <a:buFont typeface="Arial" panose="020B0604020202020204" pitchFamily="34" charset="0"/>
              <a:buChar char="•"/>
            </a:pPr>
            <a:r>
              <a:rPr lang="en-US" sz="2400" dirty="0"/>
              <a:t>Talk with others about their dreams.</a:t>
            </a:r>
          </a:p>
          <a:p>
            <a:pPr lvl="2">
              <a:buFont typeface="Arial" panose="020B0604020202020204" pitchFamily="34" charset="0"/>
              <a:buChar char="•"/>
            </a:pPr>
            <a:r>
              <a:rPr lang="en-US" dirty="0"/>
              <a:t>Pay attention to non-verbal cues.</a:t>
            </a:r>
          </a:p>
          <a:p>
            <a:pPr lvl="2">
              <a:buFont typeface="Arial" panose="020B0604020202020204" pitchFamily="34" charset="0"/>
              <a:buChar char="•"/>
            </a:pPr>
            <a:r>
              <a:rPr lang="en-US" sz="2400" dirty="0"/>
              <a:t>Fac</a:t>
            </a:r>
            <a:r>
              <a:rPr lang="en-US" dirty="0"/>
              <a:t>e conflict rather than avoid it.</a:t>
            </a:r>
          </a:p>
          <a:p>
            <a:pPr lvl="2">
              <a:buFont typeface="Arial" panose="020B0604020202020204" pitchFamily="34" charset="0"/>
              <a:buChar char="•"/>
            </a:pPr>
            <a:r>
              <a:rPr lang="en-US" sz="2400" dirty="0"/>
              <a:t>Look </a:t>
            </a:r>
            <a:r>
              <a:rPr lang="en-US" dirty="0"/>
              <a:t>for</a:t>
            </a:r>
            <a:r>
              <a:rPr lang="en-US" sz="2400" dirty="0"/>
              <a:t> win-win solutions.</a:t>
            </a:r>
          </a:p>
          <a:p>
            <a:pPr lvl="2">
              <a:buFont typeface="Arial" panose="020B0604020202020204" pitchFamily="34" charset="0"/>
              <a:buChar char="•"/>
            </a:pPr>
            <a:r>
              <a:rPr lang="en-US" dirty="0"/>
              <a:t>Help make everyone feel part of the team.</a:t>
            </a:r>
            <a:endParaRPr lang="en-US" sz="2400" dirty="0"/>
          </a:p>
        </p:txBody>
      </p:sp>
      <p:sp>
        <p:nvSpPr>
          <p:cNvPr id="4" name="TextBox 3"/>
          <p:cNvSpPr txBox="1"/>
          <p:nvPr/>
        </p:nvSpPr>
        <p:spPr>
          <a:xfrm>
            <a:off x="3210560" y="3616960"/>
            <a:ext cx="184731" cy="369332"/>
          </a:xfrm>
          <a:prstGeom prst="rect">
            <a:avLst/>
          </a:prstGeom>
          <a:noFill/>
        </p:spPr>
        <p:txBody>
          <a:bodyPr wrap="none" rtlCol="0">
            <a:spAutoFit/>
          </a:bodyPr>
          <a:lstStyle/>
          <a:p>
            <a:endParaRPr lang="en-US" dirty="0"/>
          </a:p>
        </p:txBody>
      </p:sp>
      <p:pic>
        <p:nvPicPr>
          <p:cNvPr id="5" name="Picture 4"/>
          <p:cNvPicPr>
            <a:picLocks noChangeAspect="1"/>
          </p:cNvPicPr>
          <p:nvPr/>
        </p:nvPicPr>
        <p:blipFill>
          <a:blip r:embed="rId4"/>
          <a:stretch>
            <a:fillRect/>
          </a:stretch>
        </p:blipFill>
        <p:spPr>
          <a:xfrm>
            <a:off x="6484620" y="3810000"/>
            <a:ext cx="2659380" cy="1524000"/>
          </a:xfrm>
          <a:prstGeom prst="rect">
            <a:avLst/>
          </a:prstGeom>
        </p:spPr>
      </p:pic>
    </p:spTree>
    <p:extLst>
      <p:ext uri="{BB962C8B-B14F-4D97-AF65-F5344CB8AC3E}">
        <p14:creationId xmlns:p14="http://schemas.microsoft.com/office/powerpoint/2010/main" val="2264571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1000"/>
                                        <p:tgtEl>
                                          <p:spTgt spid="3">
                                            <p:txEl>
                                              <p:pRg st="6" end="6"/>
                                            </p:txEl>
                                          </p:spTgt>
                                        </p:tgtEl>
                                      </p:cBhvr>
                                    </p:animEffect>
                                    <p:anim calcmode="lin" valueType="num">
                                      <p:cBhvr>
                                        <p:cTn id="50"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1000"/>
                                        <p:tgtEl>
                                          <p:spTgt spid="3">
                                            <p:txEl>
                                              <p:pRg st="7" end="7"/>
                                            </p:txEl>
                                          </p:spTgt>
                                        </p:tgtEl>
                                      </p:cBhvr>
                                    </p:animEffect>
                                    <p:anim calcmode="lin" valueType="num">
                                      <p:cBhvr>
                                        <p:cTn id="57"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a:t>Emotional Intelligence</a:t>
            </a:r>
          </a:p>
        </p:txBody>
      </p:sp>
      <p:sp>
        <p:nvSpPr>
          <p:cNvPr id="3" name="Content Placeholder 2"/>
          <p:cNvSpPr>
            <a:spLocks noGrp="1"/>
          </p:cNvSpPr>
          <p:nvPr>
            <p:ph idx="1"/>
          </p:nvPr>
        </p:nvSpPr>
        <p:spPr>
          <a:xfrm>
            <a:off x="990600" y="2133600"/>
            <a:ext cx="6705600" cy="3166554"/>
          </a:xfrm>
        </p:spPr>
        <p:txBody>
          <a:bodyPr>
            <a:noAutofit/>
          </a:bodyPr>
          <a:lstStyle/>
          <a:p>
            <a:pPr marL="457200" lvl="1" indent="0" algn="ctr">
              <a:buNone/>
            </a:pPr>
            <a:r>
              <a:rPr lang="en-US" sz="3600" dirty="0">
                <a:solidFill>
                  <a:schemeClr val="accent1">
                    <a:lumMod val="50000"/>
                  </a:schemeClr>
                </a:solidFill>
                <a:latin typeface="+mn-lt"/>
                <a:ea typeface="Marker Felt Thin" charset="0"/>
                <a:cs typeface="Marker Felt Thin" charset="0"/>
              </a:rPr>
              <a:t>“People may forget what you said and forget what you did, but will never forget how you made them feel.”</a:t>
            </a:r>
          </a:p>
          <a:p>
            <a:pPr marL="457200" lvl="1" indent="0" algn="ctr">
              <a:buNone/>
            </a:pPr>
            <a:r>
              <a:rPr lang="en-US" sz="3600" dirty="0">
                <a:solidFill>
                  <a:schemeClr val="accent1">
                    <a:lumMod val="50000"/>
                  </a:schemeClr>
                </a:solidFill>
                <a:latin typeface="+mn-lt"/>
                <a:ea typeface="Marker Felt Thin" charset="0"/>
                <a:cs typeface="Marker Felt Thin" charset="0"/>
              </a:rPr>
              <a:t>-Maya Angelou</a:t>
            </a:r>
          </a:p>
        </p:txBody>
      </p:sp>
      <p:sp>
        <p:nvSpPr>
          <p:cNvPr id="4" name="TextBox 3"/>
          <p:cNvSpPr txBox="1"/>
          <p:nvPr/>
        </p:nvSpPr>
        <p:spPr>
          <a:xfrm>
            <a:off x="3210560" y="3616960"/>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60804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8229600" cy="1143000"/>
          </a:xfrm>
        </p:spPr>
        <p:txBody>
          <a:bodyPr>
            <a:normAutofit/>
          </a:bodyPr>
          <a:lstStyle/>
          <a:p>
            <a:r>
              <a:rPr lang="en-US" sz="4000" dirty="0"/>
              <a:t>Thank you!</a:t>
            </a:r>
          </a:p>
        </p:txBody>
      </p:sp>
      <p:sp>
        <p:nvSpPr>
          <p:cNvPr id="3" name="Content Placeholder 2"/>
          <p:cNvSpPr>
            <a:spLocks noGrp="1"/>
          </p:cNvSpPr>
          <p:nvPr>
            <p:ph idx="1"/>
          </p:nvPr>
        </p:nvSpPr>
        <p:spPr>
          <a:xfrm>
            <a:off x="457200" y="2667000"/>
            <a:ext cx="8229600" cy="2438400"/>
          </a:xfrm>
        </p:spPr>
        <p:txBody>
          <a:bodyPr>
            <a:normAutofit/>
          </a:bodyPr>
          <a:lstStyle/>
          <a:p>
            <a:pPr marL="0" indent="0" algn="ctr">
              <a:buNone/>
            </a:pPr>
            <a:r>
              <a:rPr lang="en-US" sz="4800" dirty="0"/>
              <a:t>Questions?</a:t>
            </a:r>
          </a:p>
          <a:p>
            <a:pPr marL="0" indent="0" algn="ctr">
              <a:buNone/>
            </a:pPr>
            <a:r>
              <a:rPr lang="en-US" sz="4800" dirty="0"/>
              <a:t>Comments?</a:t>
            </a:r>
          </a:p>
        </p:txBody>
      </p:sp>
    </p:spTree>
    <p:extLst>
      <p:ext uri="{BB962C8B-B14F-4D97-AF65-F5344CB8AC3E}">
        <p14:creationId xmlns:p14="http://schemas.microsoft.com/office/powerpoint/2010/main" val="3314501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1143000"/>
          </a:xfrm>
        </p:spPr>
        <p:txBody>
          <a:bodyPr>
            <a:noAutofit/>
          </a:bodyPr>
          <a:lstStyle/>
          <a:p>
            <a:r>
              <a:rPr lang="en-US" dirty="0"/>
              <a:t>What to Expect in this Presentation</a:t>
            </a:r>
          </a:p>
        </p:txBody>
      </p:sp>
      <p:sp>
        <p:nvSpPr>
          <p:cNvPr id="3" name="Subtitle 2"/>
          <p:cNvSpPr>
            <a:spLocks noGrp="1"/>
          </p:cNvSpPr>
          <p:nvPr>
            <p:ph idx="1"/>
          </p:nvPr>
        </p:nvSpPr>
        <p:spPr>
          <a:xfrm>
            <a:off x="152400" y="1905000"/>
            <a:ext cx="8991600" cy="4525963"/>
          </a:xfrm>
        </p:spPr>
        <p:txBody>
          <a:bodyPr>
            <a:noAutofit/>
          </a:bodyPr>
          <a:lstStyle/>
          <a:p>
            <a:r>
              <a:rPr lang="en-US" sz="2400" dirty="0"/>
              <a:t>Emotional Intelligence Assessment</a:t>
            </a:r>
          </a:p>
          <a:p>
            <a:r>
              <a:rPr lang="en-US" sz="2400" dirty="0"/>
              <a:t>Importance of Emotional Intelligence in Healthcare</a:t>
            </a:r>
          </a:p>
          <a:p>
            <a:r>
              <a:rPr lang="en-US" sz="2400" dirty="0"/>
              <a:t>Definition of Emotional Intelligence</a:t>
            </a:r>
          </a:p>
          <a:p>
            <a:r>
              <a:rPr lang="en-US" sz="2400" dirty="0"/>
              <a:t>4 Clusters of Emotional Intelligence with Activities</a:t>
            </a:r>
          </a:p>
          <a:p>
            <a:r>
              <a:rPr lang="en-US" sz="2400" dirty="0"/>
              <a:t>Conclusion</a:t>
            </a:r>
            <a:endParaRPr lang="en-US" sz="900" dirty="0"/>
          </a:p>
          <a:p>
            <a:pPr marL="0" indent="0" algn="l">
              <a:buNone/>
            </a:pPr>
            <a:endParaRPr lang="en-US" sz="2400" dirty="0"/>
          </a:p>
        </p:txBody>
      </p:sp>
    </p:spTree>
    <p:extLst>
      <p:ext uri="{BB962C8B-B14F-4D97-AF65-F5344CB8AC3E}">
        <p14:creationId xmlns:p14="http://schemas.microsoft.com/office/powerpoint/2010/main" val="1985938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838200"/>
            <a:ext cx="8458201" cy="1447800"/>
          </a:xfrm>
        </p:spPr>
        <p:txBody>
          <a:bodyPr>
            <a:noAutofit/>
          </a:bodyPr>
          <a:lstStyle/>
          <a:p>
            <a:r>
              <a:rPr lang="en-US" sz="4000" dirty="0"/>
              <a:t>Importance of Soft Skills</a:t>
            </a:r>
            <a:r>
              <a:rPr lang="en-US" sz="5400" dirty="0"/>
              <a:t/>
            </a:r>
            <a:br>
              <a:rPr lang="en-US" sz="5400" dirty="0"/>
            </a:br>
            <a:endParaRPr lang="en-US" sz="5400" dirty="0"/>
          </a:p>
        </p:txBody>
      </p:sp>
      <p:sp>
        <p:nvSpPr>
          <p:cNvPr id="3" name="Content Placeholder 2"/>
          <p:cNvSpPr>
            <a:spLocks noGrp="1"/>
          </p:cNvSpPr>
          <p:nvPr>
            <p:ph idx="1"/>
          </p:nvPr>
        </p:nvSpPr>
        <p:spPr>
          <a:xfrm>
            <a:off x="533400" y="1752600"/>
            <a:ext cx="8153400" cy="4724400"/>
          </a:xfrm>
        </p:spPr>
        <p:txBody>
          <a:bodyPr>
            <a:normAutofit/>
          </a:bodyPr>
          <a:lstStyle/>
          <a:p>
            <a:pPr marL="0" indent="0">
              <a:lnSpc>
                <a:spcPct val="110000"/>
              </a:lnSpc>
              <a:spcBef>
                <a:spcPts val="0"/>
              </a:spcBef>
              <a:buNone/>
              <a:defRPr/>
            </a:pPr>
            <a:r>
              <a:rPr lang="en-US" sz="2400" dirty="0"/>
              <a:t>“Communication is the skill that can possibly have the greatest impact on effective healthcare delivery.  It really is the key to clinical governance and demands as much attention, respect and sustaining as other seemingly ‘harder’ targets.  However, often the mere mention of the importance of communication causes less than positive reactions in healthcare professionals.”</a:t>
            </a:r>
          </a:p>
          <a:p>
            <a:pPr marL="0" indent="0">
              <a:spcBef>
                <a:spcPts val="0"/>
              </a:spcBef>
              <a:buNone/>
              <a:defRPr/>
            </a:pPr>
            <a:endParaRPr lang="en-US" sz="3100" dirty="0"/>
          </a:p>
          <a:p>
            <a:pPr marL="457200" lvl="1" indent="0" algn="r">
              <a:buNone/>
            </a:pPr>
            <a:r>
              <a:rPr lang="en-US" sz="1600" dirty="0"/>
              <a:t>(</a:t>
            </a:r>
            <a:r>
              <a:rPr lang="en-US" sz="1600" dirty="0" err="1">
                <a:solidFill>
                  <a:schemeClr val="bg1"/>
                </a:solidFill>
              </a:rPr>
              <a:t>Jelphs</a:t>
            </a:r>
            <a:r>
              <a:rPr lang="en-US" sz="1600" dirty="0">
                <a:solidFill>
                  <a:schemeClr val="bg1"/>
                </a:solidFill>
              </a:rPr>
              <a:t>, 2006</a:t>
            </a:r>
            <a:r>
              <a:rPr lang="en-US" sz="1600" dirty="0"/>
              <a:t>, senior fellow at the</a:t>
            </a:r>
          </a:p>
          <a:p>
            <a:pPr marL="457200" lvl="1" indent="0" algn="r">
              <a:buNone/>
            </a:pPr>
            <a:r>
              <a:rPr lang="en-US" sz="1600" dirty="0"/>
              <a:t>Health Services Management </a:t>
            </a:r>
          </a:p>
          <a:p>
            <a:pPr marL="457200" lvl="1" indent="0" algn="r">
              <a:buNone/>
            </a:pPr>
            <a:r>
              <a:rPr lang="en-US" sz="1600" dirty="0"/>
              <a:t>Centre at the University of Birmingham)</a:t>
            </a:r>
          </a:p>
          <a:p>
            <a:pPr marL="457200" lvl="1" indent="0" algn="r">
              <a:buNone/>
            </a:pPr>
            <a:endParaRPr lang="en-US" sz="1200" dirty="0"/>
          </a:p>
          <a:p>
            <a:pPr lvl="1"/>
            <a:endParaRPr lang="en-US" dirty="0"/>
          </a:p>
        </p:txBody>
      </p:sp>
    </p:spTree>
    <p:extLst>
      <p:ext uri="{BB962C8B-B14F-4D97-AF65-F5344CB8AC3E}">
        <p14:creationId xmlns:p14="http://schemas.microsoft.com/office/powerpoint/2010/main" val="3196904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arn(inVertical)">
                                      <p:cBhvr>
                                        <p:cTn id="10" dur="500"/>
                                        <p:tgtEl>
                                          <p:spTgt spid="3">
                                            <p:txEl>
                                              <p:pRg st="2" end="2"/>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arn(inVertical)">
                                      <p:cBhvr>
                                        <p:cTn id="13" dur="500"/>
                                        <p:tgtEl>
                                          <p:spTgt spid="3">
                                            <p:txEl>
                                              <p:pRg st="3" end="3"/>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arn(inVertical)">
                                      <p:cBhvr>
                                        <p:cTn id="16"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933700"/>
            <a:ext cx="8229600" cy="1143000"/>
          </a:xfrm>
        </p:spPr>
        <p:txBody>
          <a:bodyPr/>
          <a:lstStyle/>
          <a:p>
            <a:r>
              <a:rPr lang="en-US" dirty="0"/>
              <a:t>Emotional Intelligence</a:t>
            </a:r>
            <a:br>
              <a:rPr lang="en-US" dirty="0"/>
            </a:br>
            <a:r>
              <a:rPr lang="en-US" dirty="0"/>
              <a:t>Assessment</a:t>
            </a:r>
          </a:p>
        </p:txBody>
      </p:sp>
    </p:spTree>
    <p:extLst>
      <p:ext uri="{BB962C8B-B14F-4D97-AF65-F5344CB8AC3E}">
        <p14:creationId xmlns:p14="http://schemas.microsoft.com/office/powerpoint/2010/main" val="187096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6279" y="381000"/>
            <a:ext cx="8458201" cy="1447800"/>
          </a:xfrm>
        </p:spPr>
        <p:txBody>
          <a:bodyPr>
            <a:noAutofit/>
          </a:bodyPr>
          <a:lstStyle/>
          <a:p>
            <a:r>
              <a:rPr lang="en-US" sz="4000" dirty="0"/>
              <a:t>EQ </a:t>
            </a:r>
            <a:r>
              <a:rPr lang="en-US" sz="2800" dirty="0"/>
              <a:t>vs.</a:t>
            </a:r>
            <a:r>
              <a:rPr lang="en-US" sz="4000" dirty="0"/>
              <a:t> IQ</a:t>
            </a:r>
            <a:r>
              <a:rPr lang="en-US" sz="5400" dirty="0"/>
              <a:t/>
            </a:r>
            <a:br>
              <a:rPr lang="en-US" sz="5400" dirty="0"/>
            </a:br>
            <a:endParaRPr lang="en-US" sz="5400" dirty="0"/>
          </a:p>
        </p:txBody>
      </p:sp>
      <p:sp>
        <p:nvSpPr>
          <p:cNvPr id="3" name="Content Placeholder 2"/>
          <p:cNvSpPr>
            <a:spLocks noGrp="1"/>
          </p:cNvSpPr>
          <p:nvPr>
            <p:ph idx="1"/>
          </p:nvPr>
        </p:nvSpPr>
        <p:spPr>
          <a:xfrm>
            <a:off x="495300" y="1143000"/>
            <a:ext cx="8153400" cy="4724400"/>
          </a:xfrm>
        </p:spPr>
        <p:txBody>
          <a:bodyPr>
            <a:normAutofit/>
          </a:bodyPr>
          <a:lstStyle/>
          <a:p>
            <a:pPr marL="0" indent="0">
              <a:spcBef>
                <a:spcPts val="0"/>
              </a:spcBef>
              <a:buNone/>
              <a:defRPr/>
            </a:pPr>
            <a:r>
              <a:rPr lang="en-US" sz="2800" dirty="0"/>
              <a:t>Research shows that IQ can help you be successful 20% of the time and the remaining 80% is dependent on your EQ.</a:t>
            </a:r>
            <a:endParaRPr lang="en-US" sz="1100" dirty="0"/>
          </a:p>
        </p:txBody>
      </p:sp>
      <p:pic>
        <p:nvPicPr>
          <p:cNvPr id="4" name="Picture 3" descr="eq_iceber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53447" y="2819400"/>
            <a:ext cx="5237106" cy="376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11491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799" y="838200"/>
            <a:ext cx="8458201" cy="1447800"/>
          </a:xfrm>
        </p:spPr>
        <p:txBody>
          <a:bodyPr>
            <a:noAutofit/>
          </a:bodyPr>
          <a:lstStyle/>
          <a:p>
            <a:r>
              <a:rPr lang="en-US" sz="4000" dirty="0"/>
              <a:t>Emotional Intelligence and Healthcare</a:t>
            </a:r>
            <a:r>
              <a:rPr lang="en-US" sz="5400" dirty="0"/>
              <a:t/>
            </a:r>
            <a:br>
              <a:rPr lang="en-US" sz="5400" dirty="0"/>
            </a:br>
            <a:endParaRPr lang="en-US" sz="5400" dirty="0"/>
          </a:p>
        </p:txBody>
      </p:sp>
      <p:sp>
        <p:nvSpPr>
          <p:cNvPr id="3" name="Content Placeholder 2"/>
          <p:cNvSpPr>
            <a:spLocks noGrp="1"/>
          </p:cNvSpPr>
          <p:nvPr>
            <p:ph idx="1"/>
          </p:nvPr>
        </p:nvSpPr>
        <p:spPr>
          <a:xfrm>
            <a:off x="533400" y="2133600"/>
            <a:ext cx="8153400" cy="4724400"/>
          </a:xfrm>
        </p:spPr>
        <p:txBody>
          <a:bodyPr>
            <a:normAutofit/>
          </a:bodyPr>
          <a:lstStyle/>
          <a:p>
            <a:pPr marL="0" indent="0">
              <a:spcBef>
                <a:spcPts val="0"/>
              </a:spcBef>
              <a:buNone/>
              <a:defRPr/>
            </a:pPr>
            <a:r>
              <a:rPr lang="en-US" sz="2400" dirty="0"/>
              <a:t>“As in many demanding jobs, healthcare is a stressful work environment with many high-stakes challenges…In the face of these pressures, professionals must carefully manage their reactions and interactions (within themselves, with each other, and with patients) to achieve optimal patient outcomes.”</a:t>
            </a:r>
          </a:p>
          <a:p>
            <a:pPr marL="0" indent="0">
              <a:spcBef>
                <a:spcPts val="0"/>
              </a:spcBef>
              <a:buNone/>
              <a:defRPr/>
            </a:pPr>
            <a:endParaRPr lang="en-US" sz="3100" dirty="0"/>
          </a:p>
          <a:p>
            <a:pPr marL="457200" lvl="1" indent="0" algn="r">
              <a:buNone/>
            </a:pPr>
            <a:r>
              <a:rPr lang="en-US" sz="1600" dirty="0" err="1">
                <a:solidFill>
                  <a:schemeClr val="bg1"/>
                </a:solidFill>
              </a:rPr>
              <a:t>Fariselli</a:t>
            </a:r>
            <a:r>
              <a:rPr lang="en-US" sz="1600" dirty="0">
                <a:solidFill>
                  <a:schemeClr val="bg1"/>
                </a:solidFill>
              </a:rPr>
              <a:t>, Freedman, </a:t>
            </a:r>
            <a:r>
              <a:rPr lang="en-US" sz="1600" dirty="0" err="1">
                <a:solidFill>
                  <a:schemeClr val="bg1"/>
                </a:solidFill>
              </a:rPr>
              <a:t>Ghini</a:t>
            </a:r>
            <a:r>
              <a:rPr lang="en-US" sz="1600" dirty="0">
                <a:solidFill>
                  <a:schemeClr val="bg1"/>
                </a:solidFill>
              </a:rPr>
              <a:t> and </a:t>
            </a:r>
            <a:r>
              <a:rPr lang="en-US" sz="1600" dirty="0" err="1">
                <a:solidFill>
                  <a:schemeClr val="bg1"/>
                </a:solidFill>
              </a:rPr>
              <a:t>Valentini</a:t>
            </a:r>
            <a:r>
              <a:rPr lang="en-US" sz="1600" dirty="0">
                <a:solidFill>
                  <a:schemeClr val="bg1"/>
                </a:solidFill>
              </a:rPr>
              <a:t>. (2008). </a:t>
            </a:r>
            <a:r>
              <a:rPr lang="en-US" sz="1600" i="1" dirty="0">
                <a:solidFill>
                  <a:schemeClr val="bg1"/>
                </a:solidFill>
              </a:rPr>
              <a:t>Stress, Emotional Intelligence and Performance in Healthcare </a:t>
            </a:r>
            <a:endParaRPr lang="en-US" sz="1050" dirty="0"/>
          </a:p>
          <a:p>
            <a:pPr lvl="1"/>
            <a:endParaRPr lang="en-US" dirty="0"/>
          </a:p>
        </p:txBody>
      </p:sp>
    </p:spTree>
    <p:extLst>
      <p:ext uri="{BB962C8B-B14F-4D97-AF65-F5344CB8AC3E}">
        <p14:creationId xmlns:p14="http://schemas.microsoft.com/office/powerpoint/2010/main" val="864345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barn(inVertical)">
                                      <p:cBhvr>
                                        <p:cTn id="7" dur="500"/>
                                        <p:tgtEl>
                                          <p:spTgt spid="3">
                                            <p:txEl>
                                              <p:pRg st="2" end="2"/>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barn(inVertical)">
                                      <p:cBhvr>
                                        <p:cTn id="10"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3"/>
          <a:srcRect l="1" r="24807"/>
          <a:stretch/>
        </p:blipFill>
        <p:spPr>
          <a:xfrm>
            <a:off x="-1" y="17584"/>
            <a:ext cx="9144000" cy="6840415"/>
          </a:xfrm>
          <a:prstGeom prst="rect">
            <a:avLst/>
          </a:prstGeom>
        </p:spPr>
      </p:pic>
    </p:spTree>
    <p:extLst>
      <p:ext uri="{BB962C8B-B14F-4D97-AF65-F5344CB8AC3E}">
        <p14:creationId xmlns:p14="http://schemas.microsoft.com/office/powerpoint/2010/main" val="13699580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1110" y="304800"/>
            <a:ext cx="8229600" cy="1143000"/>
          </a:xfrm>
        </p:spPr>
        <p:txBody>
          <a:bodyPr/>
          <a:lstStyle/>
          <a:p>
            <a:r>
              <a:rPr lang="en-US" dirty="0"/>
              <a:t>Emotional Intelligence</a:t>
            </a:r>
          </a:p>
        </p:txBody>
      </p:sp>
      <p:sp>
        <p:nvSpPr>
          <p:cNvPr id="3" name="Content Placeholder 2"/>
          <p:cNvSpPr>
            <a:spLocks noGrp="1"/>
          </p:cNvSpPr>
          <p:nvPr>
            <p:ph idx="1"/>
          </p:nvPr>
        </p:nvSpPr>
        <p:spPr>
          <a:xfrm>
            <a:off x="841665" y="1676400"/>
            <a:ext cx="7668489" cy="4876800"/>
          </a:xfrm>
        </p:spPr>
        <p:txBody>
          <a:bodyPr>
            <a:normAutofit/>
          </a:bodyPr>
          <a:lstStyle/>
          <a:p>
            <a:r>
              <a:rPr lang="en-US" sz="2400" dirty="0"/>
              <a:t>The ability to understand our own feelings and the feelings of others in order to help reach desired outcomes</a:t>
            </a:r>
          </a:p>
          <a:p>
            <a:r>
              <a:rPr lang="en-US" sz="2400" dirty="0"/>
              <a:t>People Smarts</a:t>
            </a:r>
          </a:p>
          <a:p>
            <a:pPr>
              <a:buBlip>
                <a:blip r:embed="rId3"/>
              </a:buBlip>
            </a:pPr>
            <a:r>
              <a:rPr lang="en-US" sz="2400" dirty="0"/>
              <a:t>Emotional Intelligence includes:</a:t>
            </a:r>
          </a:p>
          <a:p>
            <a:pPr lvl="1">
              <a:buBlip>
                <a:blip r:embed="rId3"/>
              </a:buBlip>
            </a:pPr>
            <a:r>
              <a:rPr lang="en-US" sz="2400" dirty="0"/>
              <a:t>Self-awareness </a:t>
            </a:r>
          </a:p>
          <a:p>
            <a:pPr lvl="1">
              <a:buBlip>
                <a:blip r:embed="rId3"/>
              </a:buBlip>
            </a:pPr>
            <a:r>
              <a:rPr lang="en-US" sz="2400" dirty="0"/>
              <a:t>Self-management</a:t>
            </a:r>
          </a:p>
          <a:p>
            <a:pPr lvl="1">
              <a:buBlip>
                <a:blip r:embed="rId3"/>
              </a:buBlip>
            </a:pPr>
            <a:r>
              <a:rPr lang="en-US" sz="2400" dirty="0"/>
              <a:t>Social awareness</a:t>
            </a:r>
          </a:p>
          <a:p>
            <a:pPr lvl="1">
              <a:buBlip>
                <a:blip r:embed="rId3"/>
              </a:buBlip>
            </a:pPr>
            <a:r>
              <a:rPr lang="en-US" sz="2400" dirty="0"/>
              <a:t>Relationship management</a:t>
            </a:r>
          </a:p>
        </p:txBody>
      </p:sp>
      <p:pic>
        <p:nvPicPr>
          <p:cNvPr id="4" name="Picture 3"/>
          <p:cNvPicPr>
            <a:picLocks noChangeAspect="1"/>
          </p:cNvPicPr>
          <p:nvPr/>
        </p:nvPicPr>
        <p:blipFill>
          <a:blip r:embed="rId4"/>
          <a:stretch>
            <a:fillRect/>
          </a:stretch>
        </p:blipFill>
        <p:spPr>
          <a:xfrm>
            <a:off x="5562600" y="3733800"/>
            <a:ext cx="3242642" cy="1828800"/>
          </a:xfrm>
          <a:prstGeom prst="rect">
            <a:avLst/>
          </a:prstGeom>
        </p:spPr>
      </p:pic>
    </p:spTree>
    <p:extLst>
      <p:ext uri="{BB962C8B-B14F-4D97-AF65-F5344CB8AC3E}">
        <p14:creationId xmlns:p14="http://schemas.microsoft.com/office/powerpoint/2010/main" val="1297845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rebuchet MS">
      <a:majorFont>
        <a:latin typeface="Trebuchet MS"/>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16074</TotalTime>
  <Words>3179</Words>
  <Application>Microsoft Office PowerPoint</Application>
  <PresentationFormat>On-screen Show (4:3)</PresentationFormat>
  <Paragraphs>283</Paragraphs>
  <Slides>23</Slides>
  <Notes>23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Century Schoolbook</vt:lpstr>
      <vt:lpstr>Marker Felt Thin</vt:lpstr>
      <vt:lpstr>Trebuchet MS</vt:lpstr>
      <vt:lpstr>Wingdings</vt:lpstr>
      <vt:lpstr>Office Theme</vt:lpstr>
      <vt:lpstr>PowerPoint Presentation</vt:lpstr>
      <vt:lpstr>Emotional Intelligence </vt:lpstr>
      <vt:lpstr>What to Expect in this Presentation</vt:lpstr>
      <vt:lpstr>Importance of Soft Skills </vt:lpstr>
      <vt:lpstr>Emotional Intelligence Assessment</vt:lpstr>
      <vt:lpstr>EQ vs. IQ </vt:lpstr>
      <vt:lpstr>Emotional Intelligence and Healthcare </vt:lpstr>
      <vt:lpstr>PowerPoint Presentation</vt:lpstr>
      <vt:lpstr>Emotional Intelligence</vt:lpstr>
      <vt:lpstr>Emotional Intelligence</vt:lpstr>
      <vt:lpstr>Self-awareness Question</vt:lpstr>
      <vt:lpstr>Self-awareness</vt:lpstr>
      <vt:lpstr>Self-management Question</vt:lpstr>
      <vt:lpstr>Activity: Self-management </vt:lpstr>
      <vt:lpstr>Self-management</vt:lpstr>
      <vt:lpstr>Social Awareness Question</vt:lpstr>
      <vt:lpstr>Activity: Social Awareness </vt:lpstr>
      <vt:lpstr>Social Awareness</vt:lpstr>
      <vt:lpstr>Relationship Management Question</vt:lpstr>
      <vt:lpstr>Activity: Relationship management</vt:lpstr>
      <vt:lpstr>Relationship Management</vt:lpstr>
      <vt:lpstr>Emotional Intelligence</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Communication, collaboration, and delegation are frequently thought to be 'soft skills'—despite that the majority of unintended medical errors involve a breakdown in communication among caregivers" (Joel &amp; Overman, 2014, p. 64).</dc:title>
  <dc:creator>Bartlett, Stacey</dc:creator>
  <cp:lastModifiedBy>Shelly Presnell</cp:lastModifiedBy>
  <cp:revision>410</cp:revision>
  <cp:lastPrinted>2016-03-31T20:49:01Z</cp:lastPrinted>
  <dcterms:created xsi:type="dcterms:W3CDTF">2015-05-10T22:13:31Z</dcterms:created>
  <dcterms:modified xsi:type="dcterms:W3CDTF">2017-02-11T22:50:27Z</dcterms:modified>
</cp:coreProperties>
</file>