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336" r:id="rId2"/>
    <p:sldId id="337" r:id="rId3"/>
    <p:sldId id="359" r:id="rId4"/>
    <p:sldId id="403" r:id="rId5"/>
    <p:sldId id="391" r:id="rId6"/>
    <p:sldId id="404" r:id="rId7"/>
    <p:sldId id="405" r:id="rId8"/>
    <p:sldId id="394" r:id="rId9"/>
    <p:sldId id="395" r:id="rId10"/>
    <p:sldId id="396" r:id="rId11"/>
    <p:sldId id="393" r:id="rId12"/>
    <p:sldId id="389" r:id="rId13"/>
    <p:sldId id="419" r:id="rId14"/>
    <p:sldId id="418" r:id="rId15"/>
    <p:sldId id="407" r:id="rId16"/>
    <p:sldId id="406" r:id="rId17"/>
    <p:sldId id="408" r:id="rId18"/>
    <p:sldId id="399" r:id="rId19"/>
    <p:sldId id="410" r:id="rId20"/>
    <p:sldId id="413" r:id="rId21"/>
    <p:sldId id="412" r:id="rId22"/>
    <p:sldId id="414" r:id="rId23"/>
    <p:sldId id="415" r:id="rId24"/>
    <p:sldId id="409" r:id="rId25"/>
    <p:sldId id="392" r:id="rId26"/>
    <p:sldId id="401" r:id="rId27"/>
    <p:sldId id="416" r:id="rId28"/>
    <p:sldId id="299"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50"/>
    <a:srgbClr val="7093D2"/>
    <a:srgbClr val="B5CD85"/>
    <a:srgbClr val="93B64E"/>
    <a:srgbClr val="77943C"/>
    <a:srgbClr val="647D33"/>
    <a:srgbClr val="678034"/>
    <a:srgbClr val="AD5207"/>
    <a:srgbClr val="F58427"/>
    <a:srgbClr val="EF7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1" autoAdjust="0"/>
    <p:restoredTop sz="88807" autoAdjust="0"/>
  </p:normalViewPr>
  <p:slideViewPr>
    <p:cSldViewPr>
      <p:cViewPr varScale="1">
        <p:scale>
          <a:sx n="66" d="100"/>
          <a:sy n="66" d="100"/>
        </p:scale>
        <p:origin x="1050" y="66"/>
      </p:cViewPr>
      <p:guideLst>
        <p:guide orient="horz" pos="2160"/>
        <p:guide pos="2880"/>
      </p:guideLst>
    </p:cSldViewPr>
  </p:slideViewPr>
  <p:outlineViewPr>
    <p:cViewPr>
      <p:scale>
        <a:sx n="33" d="100"/>
        <a:sy n="33" d="100"/>
      </p:scale>
      <p:origin x="0" y="-55714"/>
    </p:cViewPr>
  </p:outlineViewPr>
  <p:notesTextViewPr>
    <p:cViewPr>
      <p:scale>
        <a:sx n="100" d="100"/>
        <a:sy n="100" d="100"/>
      </p:scale>
      <p:origin x="0" y="0"/>
    </p:cViewPr>
  </p:notesTextViewPr>
  <p:sorterViewPr>
    <p:cViewPr>
      <p:scale>
        <a:sx n="100" d="100"/>
        <a:sy n="100" d="100"/>
      </p:scale>
      <p:origin x="0" y="-19675"/>
    </p:cViewPr>
  </p:sorterViewPr>
  <p:notesViewPr>
    <p:cSldViewPr>
      <p:cViewPr>
        <p:scale>
          <a:sx n="100" d="100"/>
          <a:sy n="100" d="100"/>
        </p:scale>
        <p:origin x="1500"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857A787-2278-4B8A-9734-3B6E8847E014}" type="datetimeFigureOut">
              <a:rPr lang="en-US" smtClean="0"/>
              <a:t>2/17/2017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A4C0338-6A30-40E8-9829-FED809AE1984}" type="slidenum">
              <a:rPr lang="en-US" smtClean="0"/>
              <a:t>‹#›</a:t>
            </a:fld>
            <a:endParaRPr lang="en-US"/>
          </a:p>
        </p:txBody>
      </p:sp>
    </p:spTree>
    <p:extLst>
      <p:ext uri="{BB962C8B-B14F-4D97-AF65-F5344CB8AC3E}">
        <p14:creationId xmlns:p14="http://schemas.microsoft.com/office/powerpoint/2010/main" val="1592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F320A22-2902-4C52-A241-44FE3DE6ABE5}" type="datetimeFigureOut">
              <a:rPr lang="en-US" smtClean="0"/>
              <a:t>2/17/2017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1420495" y="4518204"/>
            <a:ext cx="4261485"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050265C-EA89-49EE-B665-36001A0176DF}" type="slidenum">
              <a:rPr lang="en-US" smtClean="0"/>
              <a:t>‹#›</a:t>
            </a:fld>
            <a:endParaRPr lang="en-US"/>
          </a:p>
        </p:txBody>
      </p:sp>
    </p:spTree>
    <p:extLst>
      <p:ext uri="{BB962C8B-B14F-4D97-AF65-F5344CB8AC3E}">
        <p14:creationId xmlns:p14="http://schemas.microsoft.com/office/powerpoint/2010/main" val="63037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Display</a:t>
            </a:r>
            <a:r>
              <a:rPr lang="en-US" baseline="0" dirty="0"/>
              <a:t> as participants enter and explain that this training was developed and created based on industry and educator input in conjunction with the </a:t>
            </a:r>
            <a:r>
              <a:rPr lang="en-US" sz="1200" kern="1200" dirty="0">
                <a:solidFill>
                  <a:schemeClr val="tx1"/>
                </a:solidFill>
                <a:effectLst/>
                <a:latin typeface="+mn-lt"/>
                <a:ea typeface="+mn-ea"/>
                <a:cs typeface="+mn-cs"/>
              </a:rPr>
              <a:t>Health Workforce Initiative Statewide Advisory Committee, California Community Colleges Chancellor’s Office, and Workforce and Economic Development Program. </a:t>
            </a:r>
            <a:r>
              <a:rPr lang="en-US" baseline="0" dirty="0"/>
              <a:t>This is just one soft skills module of the comprehensive training package: “Hi-Touch Healthcare: The Critical 6 Soft Skills.”</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a:t>
            </a:fld>
            <a:endParaRPr lang="en-US"/>
          </a:p>
        </p:txBody>
      </p:sp>
    </p:spTree>
    <p:extLst>
      <p:ext uri="{BB962C8B-B14F-4D97-AF65-F5344CB8AC3E}">
        <p14:creationId xmlns:p14="http://schemas.microsoft.com/office/powerpoint/2010/main" val="415327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s</a:t>
            </a:r>
            <a:r>
              <a:rPr lang="en-US" dirty="0"/>
              <a:t>ome conflicts can be the result of a misunderstanding</a:t>
            </a:r>
            <a:r>
              <a:rPr lang="en-US" baseline="0" dirty="0"/>
              <a:t> or a breakdown in communication (message was not received, message was distorted or not heard, etc.).  However, in many cases the problem is not a lack of understanding but rather a difference in perspective.  In other words, I may understand your position clearly, but I may disagree with your perspective (think politics, sanctity vs quality of life, gay marriage, etc.).  In this case, conflict is not the result of a misunderstanding or breakdown.  It is important to be able to differentiate between a “misunderstanding” and a difference of opinion.  Discussions can escalate into conflicts if either party insists that their perspective is not understood and continues to simply repeatedly restate or rephrase their perspective.  Note that if you realize that you are merely restating or rephrasing your perspective that you may be experiencing a conflict in values or goals.  Continuing down that road will not lead to any constructive resolution.  In that case, the discussion needs to be reframed to acknowledge your differences in values/goals and </a:t>
            </a:r>
            <a:r>
              <a:rPr lang="en-US" i="1" baseline="0" dirty="0"/>
              <a:t>then</a:t>
            </a:r>
            <a:r>
              <a:rPr lang="en-US" baseline="0" dirty="0"/>
              <a:t> to focus on deciding how to move forward given your different perspectives. If it is a difference in values, goals or limited resources, the first step is to reframe the discussion and to ask questions such as:</a:t>
            </a:r>
          </a:p>
          <a:p>
            <a:pPr marL="171450" indent="-171450">
              <a:buFont typeface="Arial" panose="020B0604020202020204" pitchFamily="34" charset="0"/>
              <a:buChar char="•"/>
            </a:pPr>
            <a:r>
              <a:rPr lang="en-US" baseline="0" dirty="0"/>
              <a:t>How might we restructure our goals and methods to work for all the parties involved?</a:t>
            </a:r>
          </a:p>
          <a:p>
            <a:pPr marL="171450" indent="-171450">
              <a:buFont typeface="Arial" panose="020B0604020202020204" pitchFamily="34" charset="0"/>
              <a:buChar char="•"/>
            </a:pPr>
            <a:r>
              <a:rPr lang="en-US" baseline="0" dirty="0"/>
              <a:t>What are the limited resources?  Are there similar and/or different resources available?  How might the resources be best utilized?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Note:  Communication cannot solve all problems because not all problems are communication-based (think politics, sanctity vs quality of life, gay marriage, etc.).  Focusing on communication as the </a:t>
            </a:r>
            <a:r>
              <a:rPr lang="en-US" i="1" baseline="0" dirty="0"/>
              <a:t>only </a:t>
            </a:r>
            <a:r>
              <a:rPr lang="en-US" baseline="0" dirty="0"/>
              <a:t>means to resolve a conflict deflects from identifying the issues and problems at the crux of the conflict.  The parties involved become incapable of fully exploring the issues to reach a resolution because they become fixated on being understood.</a:t>
            </a:r>
          </a:p>
        </p:txBody>
      </p:sp>
      <p:sp>
        <p:nvSpPr>
          <p:cNvPr id="4" name="Slide Number Placeholder 3"/>
          <p:cNvSpPr>
            <a:spLocks noGrp="1"/>
          </p:cNvSpPr>
          <p:nvPr>
            <p:ph type="sldNum" sz="quarter" idx="10"/>
          </p:nvPr>
        </p:nvSpPr>
        <p:spPr/>
        <p:txBody>
          <a:bodyPr/>
          <a:lstStyle/>
          <a:p>
            <a:fld id="{5050265C-EA89-49EE-B665-36001A0176DF}" type="slidenum">
              <a:rPr lang="en-US" smtClean="0"/>
              <a:t>10</a:t>
            </a:fld>
            <a:endParaRPr lang="en-US"/>
          </a:p>
        </p:txBody>
      </p:sp>
    </p:spTree>
    <p:extLst>
      <p:ext uri="{BB962C8B-B14F-4D97-AF65-F5344CB8AC3E}">
        <p14:creationId xmlns:p14="http://schemas.microsoft.com/office/powerpoint/2010/main" val="123929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r>
              <a:rPr lang="en-US" dirty="0"/>
              <a:t>(Animated</a:t>
            </a:r>
            <a:r>
              <a:rPr lang="en-US" baseline="0" dirty="0"/>
              <a:t> slide)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(See </a:t>
            </a:r>
            <a:r>
              <a:rPr lang="en-US" sz="1200" kern="1200" dirty="0">
                <a:solidFill>
                  <a:schemeClr val="tx1"/>
                </a:solidFill>
                <a:effectLst/>
                <a:latin typeface="+mn-lt"/>
                <a:ea typeface="+mn-ea"/>
                <a:cs typeface="+mn-cs"/>
              </a:rPr>
              <a:t>detailed procedures on page </a:t>
            </a:r>
            <a:r>
              <a:rPr lang="en-US" sz="1200" u="none" kern="1200" dirty="0">
                <a:solidFill>
                  <a:schemeClr val="tx1"/>
                </a:solidFill>
                <a:effectLst/>
                <a:latin typeface="+mn-lt"/>
                <a:ea typeface="+mn-ea"/>
                <a:cs typeface="+mn-cs"/>
              </a:rPr>
              <a:t>6 </a:t>
            </a:r>
            <a:r>
              <a:rPr lang="en-US" sz="1200" kern="1200" dirty="0">
                <a:solidFill>
                  <a:schemeClr val="tx1"/>
                </a:solidFill>
                <a:effectLst/>
                <a:latin typeface="+mn-lt"/>
                <a:ea typeface="+mn-ea"/>
                <a:cs typeface="+mn-cs"/>
              </a:rPr>
              <a:t>of the Trainer Manual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accompanies this </a:t>
            </a:r>
            <a:r>
              <a:rPr lang="en-US" sz="1200" kern="1200" dirty="0" smtClean="0">
                <a:solidFill>
                  <a:schemeClr val="tx1"/>
                </a:solidFill>
                <a:effectLst/>
                <a:latin typeface="+mn-lt"/>
                <a:ea typeface="+mn-ea"/>
                <a:cs typeface="+mn-cs"/>
              </a:rPr>
              <a:t>PowerPoint.)</a:t>
            </a:r>
            <a:endParaRPr lang="en-US" baseline="0" dirty="0"/>
          </a:p>
          <a:p>
            <a:endParaRPr lang="en-US" baseline="0"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that how we perceive conflict shapes how we process and react to conflict</a:t>
            </a:r>
            <a:r>
              <a:rPr lang="en-US" sz="120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Procedures</a:t>
            </a:r>
            <a:r>
              <a:rPr lang="en-US" sz="1200" b="1" kern="1200" dirty="0">
                <a:solidFill>
                  <a:schemeClr val="tx1"/>
                </a:solidFill>
                <a:effectLst/>
                <a:latin typeface="+mn-lt"/>
                <a:ea typeface="+mn-ea"/>
                <a:cs typeface="+mn-cs"/>
              </a:rPr>
              <a:t>:</a:t>
            </a:r>
          </a:p>
          <a:p>
            <a:pPr marL="228600" lvl="0" indent="-228600">
              <a:buFont typeface="+mj-lt"/>
              <a:buAutoNum type="arabicPeriod"/>
            </a:pPr>
            <a:r>
              <a:rPr lang="en-US" sz="1200" b="0" kern="1200" dirty="0">
                <a:solidFill>
                  <a:schemeClr val="tx1"/>
                </a:solidFill>
                <a:effectLst/>
                <a:latin typeface="+mn-lt"/>
                <a:ea typeface="+mn-ea"/>
                <a:cs typeface="+mn-cs"/>
              </a:rPr>
              <a:t>Divide the participants into groups of three and assign one metaphor to each group (or two to each group depending upon the number of groups).</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Display the list of conflict metaphors on PowerPoint 11 and give the groups 3–4 minutes to reflect on how each metaphor frames conflict and what behaviors would be consistent with that frame (use the information in the parenthesis below to prompt discussion if groups are struggling with getting started).</a:t>
            </a:r>
            <a:endParaRPr lang="en-US" sz="1200" b="1" kern="1200" dirty="0">
              <a:solidFill>
                <a:schemeClr val="tx1"/>
              </a:solidFill>
              <a:effectLst/>
              <a:latin typeface="+mn-lt"/>
              <a:ea typeface="+mn-ea"/>
              <a:cs typeface="+mn-cs"/>
            </a:endParaRPr>
          </a:p>
          <a:p>
            <a:pPr marL="685800" lvl="1" indent="-228600">
              <a:buFont typeface="+mj-lt"/>
              <a:buAutoNum type="alphaLcPeriod"/>
            </a:pPr>
            <a:r>
              <a:rPr lang="en-US" b="0" kern="1200" dirty="0">
                <a:solidFill>
                  <a:schemeClr val="tx1"/>
                </a:solidFill>
                <a:effectLst/>
                <a:latin typeface="+mn-lt"/>
                <a:ea typeface="+mn-ea"/>
                <a:cs typeface="+mn-cs"/>
              </a:rPr>
              <a:t>Conflict is a war (series of battles, winners and losers)</a:t>
            </a:r>
            <a:endParaRPr lang="en-US" b="1" kern="1200" dirty="0">
              <a:solidFill>
                <a:schemeClr val="tx1"/>
              </a:solidFill>
              <a:effectLst/>
              <a:latin typeface="+mn-lt"/>
              <a:ea typeface="+mn-ea"/>
              <a:cs typeface="+mn-cs"/>
            </a:endParaRPr>
          </a:p>
          <a:p>
            <a:pPr marL="685800" lvl="1" indent="-228600">
              <a:buFont typeface="+mj-lt"/>
              <a:buAutoNum type="alphaLcPeriod"/>
            </a:pPr>
            <a:r>
              <a:rPr lang="en-US" b="0" kern="1200" dirty="0">
                <a:solidFill>
                  <a:schemeClr val="tx1"/>
                </a:solidFill>
                <a:effectLst/>
                <a:latin typeface="+mn-lt"/>
                <a:ea typeface="+mn-ea"/>
                <a:cs typeface="+mn-cs"/>
              </a:rPr>
              <a:t>Conflict is a trial (arguments and evidence, best argument wins)</a:t>
            </a:r>
            <a:endParaRPr lang="en-US" b="1" kern="1200" dirty="0">
              <a:solidFill>
                <a:schemeClr val="tx1"/>
              </a:solidFill>
              <a:effectLst/>
              <a:latin typeface="+mn-lt"/>
              <a:ea typeface="+mn-ea"/>
              <a:cs typeface="+mn-cs"/>
            </a:endParaRPr>
          </a:p>
          <a:p>
            <a:pPr marL="685800" lvl="1" indent="-228600">
              <a:buFont typeface="+mj-lt"/>
              <a:buAutoNum type="alphaLcPeriod"/>
            </a:pPr>
            <a:r>
              <a:rPr lang="en-US" b="0" kern="1200" dirty="0">
                <a:solidFill>
                  <a:schemeClr val="tx1"/>
                </a:solidFill>
                <a:effectLst/>
                <a:latin typeface="+mn-lt"/>
                <a:ea typeface="+mn-ea"/>
                <a:cs typeface="+mn-cs"/>
              </a:rPr>
              <a:t>Conflict is a struggle (difficult and ongoing part of life)</a:t>
            </a:r>
            <a:endParaRPr lang="en-US" b="1" kern="1200" dirty="0">
              <a:solidFill>
                <a:schemeClr val="tx1"/>
              </a:solidFill>
              <a:effectLst/>
              <a:latin typeface="+mn-lt"/>
              <a:ea typeface="+mn-ea"/>
              <a:cs typeface="+mn-cs"/>
            </a:endParaRPr>
          </a:p>
          <a:p>
            <a:pPr marL="685800" lvl="1" indent="-228600">
              <a:buFont typeface="+mj-lt"/>
              <a:buAutoNum type="alphaLcPeriod"/>
            </a:pPr>
            <a:r>
              <a:rPr lang="en-US" b="0" kern="1200" dirty="0">
                <a:solidFill>
                  <a:schemeClr val="tx1"/>
                </a:solidFill>
                <a:effectLst/>
                <a:latin typeface="+mn-lt"/>
                <a:ea typeface="+mn-ea"/>
                <a:cs typeface="+mn-cs"/>
              </a:rPr>
              <a:t>Conflict is an act of nature (happens to people and can’t be prevented or controlled)</a:t>
            </a:r>
            <a:endParaRPr lang="en-US" b="1" kern="1200" dirty="0">
              <a:solidFill>
                <a:schemeClr val="tx1"/>
              </a:solidFill>
              <a:effectLst/>
              <a:latin typeface="+mn-lt"/>
              <a:ea typeface="+mn-ea"/>
              <a:cs typeface="+mn-cs"/>
            </a:endParaRPr>
          </a:p>
          <a:p>
            <a:pPr marL="685800" lvl="1" indent="-228600">
              <a:buFont typeface="+mj-lt"/>
              <a:buAutoNum type="alphaLcPeriod"/>
            </a:pPr>
            <a:r>
              <a:rPr lang="en-US" b="0" kern="1200" dirty="0">
                <a:solidFill>
                  <a:schemeClr val="tx1"/>
                </a:solidFill>
                <a:effectLst/>
                <a:latin typeface="+mn-lt"/>
                <a:ea typeface="+mn-ea"/>
                <a:cs typeface="+mn-cs"/>
              </a:rPr>
              <a:t>Conflict is a game (fun competition and people test their skills)</a:t>
            </a:r>
            <a:endParaRPr lang="en-US" b="1" kern="1200" dirty="0">
              <a:solidFill>
                <a:schemeClr val="tx1"/>
              </a:solidFill>
              <a:effectLst/>
              <a:latin typeface="+mn-lt"/>
              <a:ea typeface="+mn-ea"/>
              <a:cs typeface="+mn-cs"/>
            </a:endParaRPr>
          </a:p>
          <a:p>
            <a:pPr marL="685800" lvl="1" indent="-228600">
              <a:buFont typeface="+mj-lt"/>
              <a:buAutoNum type="alphaLcPeriod"/>
            </a:pPr>
            <a:r>
              <a:rPr lang="en-US" b="0" kern="1200" dirty="0">
                <a:solidFill>
                  <a:schemeClr val="tx1"/>
                </a:solidFill>
                <a:effectLst/>
                <a:latin typeface="+mn-lt"/>
                <a:ea typeface="+mn-ea"/>
                <a:cs typeface="+mn-cs"/>
              </a:rPr>
              <a:t>Conflict is a bargaining table (brings people for a common purpose)</a:t>
            </a:r>
            <a:endParaRPr lang="en-US" b="1" kern="1200" dirty="0">
              <a:solidFill>
                <a:schemeClr val="tx1"/>
              </a:solidFill>
              <a:effectLst/>
              <a:latin typeface="+mn-lt"/>
              <a:ea typeface="+mn-ea"/>
              <a:cs typeface="+mn-cs"/>
            </a:endParaRPr>
          </a:p>
          <a:p>
            <a:pPr marL="685800" lvl="1" indent="-228600">
              <a:buFont typeface="+mj-lt"/>
              <a:buAutoNum type="alphaLcPeriod"/>
            </a:pPr>
            <a:r>
              <a:rPr lang="en-US" b="0" kern="1200" dirty="0">
                <a:solidFill>
                  <a:schemeClr val="tx1"/>
                </a:solidFill>
                <a:effectLst/>
                <a:latin typeface="+mn-lt"/>
                <a:ea typeface="+mn-ea"/>
                <a:cs typeface="+mn-cs"/>
              </a:rPr>
              <a:t>Conflict is a dance (learn how to choreograph movements together)</a:t>
            </a:r>
            <a:endParaRPr lang="en-US" b="1" kern="1200" dirty="0">
              <a:solidFill>
                <a:schemeClr val="tx1"/>
              </a:solidFill>
              <a:effectLst/>
              <a:latin typeface="+mn-lt"/>
              <a:ea typeface="+mn-ea"/>
              <a:cs typeface="+mn-cs"/>
            </a:endParaRPr>
          </a:p>
          <a:p>
            <a:pPr marL="685800" lvl="1" indent="-228600">
              <a:buFont typeface="+mj-lt"/>
              <a:buAutoNum type="alphaLcPeriod"/>
            </a:pPr>
            <a:r>
              <a:rPr lang="en-US" b="0" kern="1200" dirty="0">
                <a:solidFill>
                  <a:schemeClr val="tx1"/>
                </a:solidFill>
                <a:effectLst/>
                <a:latin typeface="+mn-lt"/>
                <a:ea typeface="+mn-ea"/>
                <a:cs typeface="+mn-cs"/>
              </a:rPr>
              <a:t>Conflict is a garden (experiences represent seeds that if cared for will lead to a fruitful harvest)</a:t>
            </a:r>
            <a:endParaRPr lang="en-US" b="1" kern="1200" dirty="0">
              <a:solidFill>
                <a:schemeClr val="tx1"/>
              </a:solidFill>
              <a:effectLst/>
              <a:latin typeface="+mn-lt"/>
              <a:ea typeface="+mn-ea"/>
              <a:cs typeface="+mn-cs"/>
            </a:endParaRPr>
          </a:p>
          <a:p>
            <a:pPr marL="228600" lvl="0" indent="-228600">
              <a:buFont typeface="+mj-lt"/>
              <a:buAutoNum type="arabicPeriod"/>
            </a:pPr>
            <a:r>
              <a:rPr lang="en-US" b="0" kern="1200" dirty="0">
                <a:solidFill>
                  <a:schemeClr val="tx1"/>
                </a:solidFill>
                <a:effectLst/>
                <a:latin typeface="+mn-lt"/>
                <a:ea typeface="+mn-ea"/>
                <a:cs typeface="+mn-cs"/>
              </a:rPr>
              <a:t>Ask each group to share their observations.</a:t>
            </a:r>
            <a:endParaRPr lang="en-US" b="1" kern="1200" dirty="0">
              <a:solidFill>
                <a:schemeClr val="tx1"/>
              </a:solidFill>
              <a:effectLst/>
              <a:latin typeface="+mn-lt"/>
              <a:ea typeface="+mn-ea"/>
              <a:cs typeface="+mn-cs"/>
            </a:endParaRPr>
          </a:p>
          <a:p>
            <a:pPr marL="228600" lvl="0" indent="-228600">
              <a:buFont typeface="+mj-lt"/>
              <a:buAutoNum type="arabicPeriod"/>
            </a:pPr>
            <a:r>
              <a:rPr lang="en-US" b="0" kern="1200" dirty="0">
                <a:solidFill>
                  <a:schemeClr val="tx1"/>
                </a:solidFill>
                <a:effectLst/>
                <a:latin typeface="+mn-lt"/>
                <a:ea typeface="+mn-ea"/>
                <a:cs typeface="+mn-cs"/>
              </a:rPr>
              <a:t>Lead a discussion by asking the following questions:</a:t>
            </a:r>
            <a:endParaRPr lang="en-US" b="1" kern="1200" dirty="0">
              <a:solidFill>
                <a:schemeClr val="tx1"/>
              </a:solidFill>
              <a:effectLst/>
              <a:latin typeface="+mn-lt"/>
              <a:ea typeface="+mn-ea"/>
              <a:cs typeface="+mn-cs"/>
            </a:endParaRPr>
          </a:p>
          <a:p>
            <a:pPr marL="228600" lvl="0" indent="-228600">
              <a:buFont typeface="+mj-lt"/>
              <a:buAutoNum type="arabicPeriod"/>
            </a:pPr>
            <a:r>
              <a:rPr lang="en-US" b="0" kern="1200" dirty="0">
                <a:solidFill>
                  <a:schemeClr val="tx1"/>
                </a:solidFill>
                <a:effectLst/>
                <a:latin typeface="+mn-lt"/>
                <a:ea typeface="+mn-ea"/>
                <a:cs typeface="+mn-cs"/>
              </a:rPr>
              <a:t>What other metaphors come to mind?  (Option: give groups 2 minutes to brainstorm more metaphors.)</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Additional metaphors:</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Conflict is an explosion (ticking time bomb and then an explosion)</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Conflict is animal behavior (a natural part of life and only the strongest survive)</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Conflict is a mess (messy and contaminates things)</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Conflict is a tide (ebbs and flows and can be predictable)</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What metaphors do you experience or observe most in your organization and with your colleagues?</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How do those metaphors impact the delivery of healthcare?</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11</a:t>
            </a:fld>
            <a:endParaRPr lang="en-US"/>
          </a:p>
        </p:txBody>
      </p:sp>
    </p:spTree>
    <p:extLst>
      <p:ext uri="{BB962C8B-B14F-4D97-AF65-F5344CB8AC3E}">
        <p14:creationId xmlns:p14="http://schemas.microsoft.com/office/powerpoint/2010/main" val="148538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t</a:t>
            </a:r>
            <a:r>
              <a:rPr lang="en-US" dirty="0"/>
              <a:t>he delivery of healthcare occurs in a comple</a:t>
            </a:r>
            <a:r>
              <a:rPr lang="en-US" baseline="0" dirty="0"/>
              <a:t>x environment of multidisciplinary professionals, technology, and legal/regulatory requirements (Mills, 2002).  This complex environment often results in competing interests which can lead to personal and professional conflicts that can be either destructive or constructive.  We often assume that other people’s behavior is intentional when many times the other person is not aware of the difficulties they may be causing.  Using constructive conflict language to focus on the problem can be very helpful.  For example, using phrases such as “I feel stressed when…” and “It would help me if …” rather than “You are not doing…” Notice how a phrase like “You are not doing . . . . “ quickly elicits a defensive response which </a:t>
            </a:r>
            <a:r>
              <a:rPr lang="en-US" dirty="0"/>
              <a:t>often</a:t>
            </a:r>
            <a:r>
              <a:rPr lang="en-US" baseline="0" dirty="0"/>
              <a:t> leads to an escalation of the problem.</a:t>
            </a:r>
          </a:p>
          <a:p>
            <a:endParaRPr lang="en-US" dirty="0"/>
          </a:p>
          <a:p>
            <a:r>
              <a:rPr lang="en-US" dirty="0"/>
              <a:t>Mills, M.E. (2002). Conflict in heath care organizations. </a:t>
            </a:r>
            <a:r>
              <a:rPr lang="en-US" i="1" dirty="0"/>
              <a:t>Journal of Health Care Law and Policy, 5</a:t>
            </a:r>
            <a:r>
              <a:rPr lang="en-US" dirty="0"/>
              <a:t>(2), 502-523.</a:t>
            </a:r>
          </a:p>
        </p:txBody>
      </p:sp>
      <p:sp>
        <p:nvSpPr>
          <p:cNvPr id="4" name="Slide Number Placeholder 3"/>
          <p:cNvSpPr>
            <a:spLocks noGrp="1"/>
          </p:cNvSpPr>
          <p:nvPr>
            <p:ph type="sldNum" sz="quarter" idx="10"/>
          </p:nvPr>
        </p:nvSpPr>
        <p:spPr/>
        <p:txBody>
          <a:bodyPr/>
          <a:lstStyle/>
          <a:p>
            <a:fld id="{5050265C-EA89-49EE-B665-36001A0176DF}" type="slidenum">
              <a:rPr lang="en-US" smtClean="0"/>
              <a:t>12</a:t>
            </a:fld>
            <a:endParaRPr lang="en-US"/>
          </a:p>
        </p:txBody>
      </p:sp>
    </p:spTree>
    <p:extLst>
      <p:ext uri="{BB962C8B-B14F-4D97-AF65-F5344CB8AC3E}">
        <p14:creationId xmlns:p14="http://schemas.microsoft.com/office/powerpoint/2010/main" val="3992635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08112" y="4465637"/>
            <a:ext cx="4261485" cy="3696712"/>
          </a:xfrm>
        </p:spPr>
        <p:txBody>
          <a:bodyPr/>
          <a:lstStyle/>
          <a:p>
            <a:r>
              <a:rPr lang="en-US" dirty="0"/>
              <a:t>(Animated slide)</a:t>
            </a:r>
          </a:p>
          <a:p>
            <a:endParaRPr lang="en-US" dirty="0"/>
          </a:p>
          <a:p>
            <a:r>
              <a:rPr lang="en-US" dirty="0"/>
              <a:t>Display the title of the slide</a:t>
            </a:r>
            <a:r>
              <a:rPr lang="en-US" baseline="0" dirty="0"/>
              <a:t> and then e</a:t>
            </a:r>
            <a:r>
              <a:rPr lang="en-US" dirty="0"/>
              <a:t>xplain</a:t>
            </a:r>
            <a:r>
              <a:rPr lang="en-US" baseline="0" dirty="0"/>
              <a:t> that t</a:t>
            </a:r>
            <a:r>
              <a:rPr lang="en-US" dirty="0"/>
              <a:t>he</a:t>
            </a:r>
            <a:r>
              <a:rPr lang="en-US" baseline="0" dirty="0"/>
              <a:t> use of constructive “I” language allows us to address a conflict without making the other person feel as though they are being judged, evaluated, or attacked.  Ask participants to review both statements listed on the PowerPoint and to discuss how the wording of each statement will influence the response received.</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13</a:t>
            </a:fld>
            <a:endParaRPr lang="en-US"/>
          </a:p>
        </p:txBody>
      </p:sp>
    </p:spTree>
    <p:extLst>
      <p:ext uri="{BB962C8B-B14F-4D97-AF65-F5344CB8AC3E}">
        <p14:creationId xmlns:p14="http://schemas.microsoft.com/office/powerpoint/2010/main" val="4044157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participants how important</a:t>
            </a:r>
            <a:r>
              <a:rPr lang="en-US" baseline="0" dirty="0"/>
              <a:t> the use of “I” language is in reducing conflict and thus developing and maintaining effective </a:t>
            </a:r>
            <a:r>
              <a:rPr lang="en-US" baseline="0" dirty="0" err="1"/>
              <a:t>interprofessional</a:t>
            </a:r>
            <a:r>
              <a:rPr lang="en-US" baseline="0" dirty="0"/>
              <a:t> relationships.</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14</a:t>
            </a:fld>
            <a:endParaRPr lang="en-US"/>
          </a:p>
        </p:txBody>
      </p:sp>
    </p:spTree>
    <p:extLst>
      <p:ext uri="{BB962C8B-B14F-4D97-AF65-F5344CB8AC3E}">
        <p14:creationId xmlns:p14="http://schemas.microsoft.com/office/powerpoint/2010/main" val="1170669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r>
              <a:rPr lang="en-US" dirty="0"/>
              <a:t>(Animated slide)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(See </a:t>
            </a:r>
            <a:r>
              <a:rPr lang="en-US" sz="1200" kern="1200" dirty="0">
                <a:solidFill>
                  <a:schemeClr val="tx1"/>
                </a:solidFill>
                <a:effectLst/>
                <a:latin typeface="+mn-lt"/>
                <a:ea typeface="+mn-ea"/>
                <a:cs typeface="+mn-cs"/>
              </a:rPr>
              <a:t>detailed procedures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page </a:t>
            </a:r>
            <a:r>
              <a:rPr lang="en-US" sz="1200" u="none" kern="1200" dirty="0" smtClean="0">
                <a:solidFill>
                  <a:schemeClr val="tx1"/>
                </a:solidFill>
                <a:effectLst/>
                <a:latin typeface="+mn-lt"/>
                <a:ea typeface="+mn-ea"/>
                <a:cs typeface="+mn-cs"/>
              </a:rPr>
              <a:t>7 </a:t>
            </a:r>
            <a:r>
              <a:rPr lang="en-US" sz="1200" kern="1200" dirty="0" smtClean="0">
                <a:solidFill>
                  <a:schemeClr val="tx1"/>
                </a:solidFill>
                <a:effectLst/>
                <a:latin typeface="+mn-lt"/>
                <a:ea typeface="+mn-ea"/>
                <a:cs typeface="+mn-cs"/>
              </a:rPr>
              <a:t>of </a:t>
            </a:r>
            <a:r>
              <a:rPr lang="en-US" sz="1200" kern="1200" dirty="0">
                <a:solidFill>
                  <a:schemeClr val="tx1"/>
                </a:solidFill>
                <a:effectLst/>
                <a:latin typeface="+mn-lt"/>
                <a:ea typeface="+mn-ea"/>
                <a:cs typeface="+mn-cs"/>
              </a:rPr>
              <a:t>the Trainer Manual that accompanies this </a:t>
            </a:r>
            <a:r>
              <a:rPr lang="en-US" sz="1200" kern="1200" dirty="0" smtClean="0">
                <a:solidFill>
                  <a:schemeClr val="tx1"/>
                </a:solidFill>
                <a:effectLst/>
                <a:latin typeface="+mn-lt"/>
                <a:ea typeface="+mn-ea"/>
                <a:cs typeface="+mn-cs"/>
              </a:rPr>
              <a:t>PowerPoint.</a:t>
            </a:r>
            <a:r>
              <a:rPr lang="en-US" sz="1200" kern="1200" baseline="0" dirty="0" smtClean="0">
                <a:solidFill>
                  <a:schemeClr val="tx1"/>
                </a:solidFill>
                <a:effectLst/>
                <a:latin typeface="+mn-lt"/>
                <a:ea typeface="+mn-ea"/>
                <a:cs typeface="+mn-cs"/>
              </a:rPr>
              <a:t> </a:t>
            </a:r>
            <a:r>
              <a:rPr lang="en-US" baseline="0" dirty="0"/>
              <a:t>This is a two-part activity.)</a:t>
            </a:r>
            <a:endParaRPr lang="en-US" dirty="0"/>
          </a:p>
          <a:p>
            <a:endParaRPr lang="en-US"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the differences between destructive and constructive conflict.</a:t>
            </a:r>
          </a:p>
          <a:p>
            <a:r>
              <a:rPr lang="en-US" sz="1200" b="1" u="none"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PowerPoint Slides 15 – 16 </a:t>
            </a:r>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Procedures:</a:t>
            </a:r>
          </a:p>
          <a:p>
            <a:r>
              <a:rPr lang="en-US" sz="1200" b="0" u="none" kern="1200" dirty="0">
                <a:solidFill>
                  <a:schemeClr val="tx1"/>
                </a:solidFill>
                <a:effectLst/>
                <a:latin typeface="+mn-lt"/>
                <a:ea typeface="+mn-ea"/>
                <a:cs typeface="+mn-cs"/>
              </a:rPr>
              <a:t>Step One (PowerPoint Slide 15)</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Have participants find a partner.</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Instruct the partners to face one another.</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Instruct the partners to say, “Anything, something, everything!” As soon as you say “everything,” </a:t>
            </a:r>
            <a:r>
              <a:rPr lang="en-US" sz="1200" b="1" u="none" kern="1200" dirty="0">
                <a:solidFill>
                  <a:schemeClr val="tx1"/>
                </a:solidFill>
                <a:effectLst/>
                <a:latin typeface="+mn-lt"/>
                <a:ea typeface="+mn-ea"/>
                <a:cs typeface="+mn-cs"/>
              </a:rPr>
              <a:t>yell </a:t>
            </a:r>
            <a:r>
              <a:rPr lang="en-US" sz="1200" b="0" u="none" kern="1200" dirty="0">
                <a:solidFill>
                  <a:schemeClr val="tx1"/>
                </a:solidFill>
                <a:effectLst/>
                <a:latin typeface="+mn-lt"/>
                <a:ea typeface="+mn-ea"/>
                <a:cs typeface="+mn-cs"/>
              </a:rPr>
              <a:t>out an everyday item (glass, book, toothbrush).</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Debate why your item is better than the other person’s item (2-3 minutes). **This is a competition and you want to WIN!!!!</a:t>
            </a:r>
            <a:endParaRPr lang="en-US" b="1" dirty="0"/>
          </a:p>
          <a:p>
            <a:pPr marL="228600" lvl="0" indent="-228600">
              <a:buFont typeface="+mj-lt"/>
              <a:buAutoNum type="arabicPeriod"/>
            </a:pPr>
            <a:r>
              <a:rPr lang="en-US" b="0" u="none" kern="1200" dirty="0">
                <a:solidFill>
                  <a:schemeClr val="tx1"/>
                </a:solidFill>
                <a:effectLst/>
                <a:latin typeface="+mn-lt"/>
                <a:ea typeface="+mn-ea"/>
                <a:cs typeface="+mn-cs"/>
              </a:rPr>
              <a:t>Lead a discussion by asking the following questions:</a:t>
            </a:r>
            <a:endParaRPr lang="en-US"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Was your debate an example of destructive or constructive conflict? Why?</a:t>
            </a:r>
            <a:endParaRPr lang="en-US"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What behaviors are exhibited when conflict becomes destructive?</a:t>
            </a:r>
            <a:endParaRPr lang="en-US"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How did you react?</a:t>
            </a:r>
            <a:endParaRPr lang="en-US"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Is this normally how you respond to conflict?</a:t>
            </a:r>
            <a:endParaRPr lang="en-US"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15</a:t>
            </a:fld>
            <a:endParaRPr lang="en-US" dirty="0"/>
          </a:p>
        </p:txBody>
      </p:sp>
    </p:spTree>
    <p:extLst>
      <p:ext uri="{BB962C8B-B14F-4D97-AF65-F5344CB8AC3E}">
        <p14:creationId xmlns:p14="http://schemas.microsoft.com/office/powerpoint/2010/main" val="204973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76166" y="4389437"/>
            <a:ext cx="4950142" cy="3696712"/>
          </a:xfrm>
        </p:spPr>
        <p:txBody>
          <a:bodyPr/>
          <a:lstStyle/>
          <a:p>
            <a:r>
              <a:rPr lang="en-US" dirty="0"/>
              <a:t>(Animated slide)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(See </a:t>
            </a:r>
            <a:r>
              <a:rPr lang="en-US" sz="1200" kern="1200" dirty="0">
                <a:solidFill>
                  <a:schemeClr val="tx1"/>
                </a:solidFill>
                <a:effectLst/>
                <a:latin typeface="+mn-lt"/>
                <a:ea typeface="+mn-ea"/>
                <a:cs typeface="+mn-cs"/>
              </a:rPr>
              <a:t>detailed procedures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page </a:t>
            </a:r>
            <a:r>
              <a:rPr lang="en-US" sz="1200" u="none" kern="1200" dirty="0">
                <a:solidFill>
                  <a:schemeClr val="tx1"/>
                </a:solidFill>
                <a:effectLst/>
                <a:latin typeface="+mn-lt"/>
                <a:ea typeface="+mn-ea"/>
                <a:cs typeface="+mn-cs"/>
              </a:rPr>
              <a:t>7</a:t>
            </a:r>
            <a:r>
              <a:rPr lang="en-US" sz="1200" u="none"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Trainer Manual that accompanies this </a:t>
            </a:r>
            <a:r>
              <a:rPr lang="en-US" sz="1200" kern="1200" dirty="0" err="1" smtClean="0">
                <a:solidFill>
                  <a:schemeClr val="tx1"/>
                </a:solidFill>
                <a:effectLst/>
                <a:latin typeface="+mn-lt"/>
                <a:ea typeface="+mn-ea"/>
                <a:cs typeface="+mn-cs"/>
              </a:rPr>
              <a:t>PowerPoing</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baseline="0" dirty="0"/>
              <a:t>This is a two part activity.)</a:t>
            </a:r>
            <a:endParaRPr lang="en-US" dirty="0"/>
          </a:p>
          <a:p>
            <a:endParaRPr lang="en-US" dirty="0"/>
          </a:p>
          <a:p>
            <a:r>
              <a:rPr lang="en-US" b="1" dirty="0"/>
              <a:t>Procedures: </a:t>
            </a:r>
          </a:p>
          <a:p>
            <a:r>
              <a:rPr lang="en-US" dirty="0"/>
              <a:t>Step Two (PowerPoint Slide 16)</a:t>
            </a:r>
            <a:endParaRPr lang="en-US" baseline="0" dirty="0"/>
          </a:p>
          <a:p>
            <a:pPr marL="228600" indent="-228600">
              <a:buAutoNum type="arabicPeriod"/>
            </a:pPr>
            <a:r>
              <a:rPr lang="en-US" baseline="0" dirty="0"/>
              <a:t>Instruct the partners to say, “Anything, something, everything!” and to </a:t>
            </a:r>
            <a:r>
              <a:rPr lang="en-US" b="1" baseline="0" dirty="0"/>
              <a:t>yell</a:t>
            </a:r>
            <a:r>
              <a:rPr lang="en-US" b="0" baseline="0" dirty="0"/>
              <a:t> out an everyday item after they say “everything.”</a:t>
            </a:r>
          </a:p>
          <a:p>
            <a:pPr marL="228600" indent="-228600">
              <a:buAutoNum type="arabicPeriod"/>
            </a:pPr>
            <a:r>
              <a:rPr lang="en-US" b="0" baseline="0" dirty="0"/>
              <a:t>Explain to them that you want them to engage in a productive dialogue that includes listening and asking questions to better understand the other person’s perspective (2-3 minutes).</a:t>
            </a:r>
            <a:endParaRPr lang="en-US" baseline="0" dirty="0"/>
          </a:p>
          <a:p>
            <a:pPr marL="228600" indent="-228600">
              <a:buAutoNum type="arabicPeriod"/>
            </a:pPr>
            <a:r>
              <a:rPr lang="en-US" baseline="0" dirty="0"/>
              <a:t>Lead a discussion by asking the following questions:</a:t>
            </a:r>
          </a:p>
          <a:p>
            <a:pPr marL="685800" lvl="1" indent="-228600">
              <a:buFont typeface="+mj-lt"/>
              <a:buAutoNum type="alphaLcPeriod"/>
            </a:pPr>
            <a:r>
              <a:rPr lang="en-US" baseline="0" dirty="0"/>
              <a:t>Was your discussion an example of destructive or constructive conflict? Why?</a:t>
            </a:r>
          </a:p>
          <a:p>
            <a:pPr marL="685800" lvl="1" indent="-228600">
              <a:buFont typeface="+mj-lt"/>
              <a:buAutoNum type="alphaLcPeriod"/>
            </a:pPr>
            <a:r>
              <a:rPr lang="en-US" baseline="0" dirty="0"/>
              <a:t>What behaviors are exhibited when conflict becomes constructive?</a:t>
            </a:r>
          </a:p>
          <a:p>
            <a:pPr marL="685800" lvl="1" indent="-228600">
              <a:buFont typeface="+mj-lt"/>
              <a:buAutoNum type="alphaLcPeriod"/>
            </a:pPr>
            <a:r>
              <a:rPr lang="en-US" baseline="0" dirty="0"/>
              <a:t>How did you react?</a:t>
            </a:r>
          </a:p>
          <a:p>
            <a:pPr marL="685800" lvl="1" indent="-228600">
              <a:buFont typeface="+mj-lt"/>
              <a:buAutoNum type="alphaLcPeriod"/>
            </a:pPr>
            <a:r>
              <a:rPr lang="en-US" baseline="0" dirty="0"/>
              <a:t>Is this how you normally respond to conflict?</a:t>
            </a:r>
          </a:p>
        </p:txBody>
      </p:sp>
      <p:sp>
        <p:nvSpPr>
          <p:cNvPr id="4" name="Slide Number Placeholder 3"/>
          <p:cNvSpPr>
            <a:spLocks noGrp="1"/>
          </p:cNvSpPr>
          <p:nvPr>
            <p:ph type="sldNum" sz="quarter" idx="10"/>
          </p:nvPr>
        </p:nvSpPr>
        <p:spPr/>
        <p:txBody>
          <a:bodyPr/>
          <a:lstStyle/>
          <a:p>
            <a:fld id="{5050265C-EA89-49EE-B665-36001A0176DF}" type="slidenum">
              <a:rPr lang="en-US" smtClean="0"/>
              <a:t>16</a:t>
            </a:fld>
            <a:endParaRPr lang="en-US"/>
          </a:p>
        </p:txBody>
      </p:sp>
    </p:spTree>
    <p:extLst>
      <p:ext uri="{BB962C8B-B14F-4D97-AF65-F5344CB8AC3E}">
        <p14:creationId xmlns:p14="http://schemas.microsoft.com/office/powerpoint/2010/main" val="4292683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36637" y="4465637"/>
            <a:ext cx="5134412" cy="3200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(See </a:t>
            </a:r>
            <a:r>
              <a:rPr lang="en-US" sz="1200" kern="1200" dirty="0">
                <a:solidFill>
                  <a:schemeClr val="tx1"/>
                </a:solidFill>
                <a:effectLst/>
                <a:latin typeface="+mn-lt"/>
                <a:ea typeface="+mn-ea"/>
                <a:cs typeface="+mn-cs"/>
              </a:rPr>
              <a:t>detailed procedures on page </a:t>
            </a:r>
            <a:r>
              <a:rPr lang="en-US" sz="1200" u="none" kern="1200" dirty="0" smtClean="0">
                <a:solidFill>
                  <a:schemeClr val="tx1"/>
                </a:solidFill>
                <a:effectLst/>
                <a:latin typeface="+mn-lt"/>
                <a:ea typeface="+mn-ea"/>
                <a:cs typeface="+mn-cs"/>
              </a:rPr>
              <a:t>8 </a:t>
            </a:r>
            <a:r>
              <a:rPr lang="en-US" sz="1200" kern="1200" dirty="0" smtClean="0">
                <a:solidFill>
                  <a:schemeClr val="tx1"/>
                </a:solidFill>
                <a:effectLst/>
                <a:latin typeface="+mn-lt"/>
                <a:ea typeface="+mn-ea"/>
                <a:cs typeface="+mn-cs"/>
              </a:rPr>
              <a:t>of </a:t>
            </a:r>
            <a:r>
              <a:rPr lang="en-US" sz="1200" kern="1200" dirty="0">
                <a:solidFill>
                  <a:schemeClr val="tx1"/>
                </a:solidFill>
                <a:effectLst/>
                <a:latin typeface="+mn-lt"/>
                <a:ea typeface="+mn-ea"/>
                <a:cs typeface="+mn-cs"/>
              </a:rPr>
              <a:t>the Trainer Manual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accompanies this PowerPoint.)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increase personal awareness about the conflict management style we most frequently use to resolve conflicts.</a:t>
            </a:r>
          </a:p>
          <a:p>
            <a:r>
              <a:rPr lang="en-US" sz="1200" b="1" u="none"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PowerPoint Slides 17 - 23 </a:t>
            </a:r>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Procedures:</a:t>
            </a:r>
          </a:p>
          <a:p>
            <a:pPr marL="228600" lvl="0" indent="-228600">
              <a:buFont typeface="+mj-lt"/>
              <a:buAutoNum type="arabicPeriod"/>
            </a:pPr>
            <a:r>
              <a:rPr lang="en-US" sz="1200" kern="1200" dirty="0">
                <a:solidFill>
                  <a:schemeClr val="tx1"/>
                </a:solidFill>
                <a:effectLst/>
                <a:latin typeface="+mn-lt"/>
                <a:ea typeface="+mn-ea"/>
                <a:cs typeface="+mn-cs"/>
              </a:rPr>
              <a:t>Provide each participant with a “Conflict Management Style Questionnaire” handout (pages 10-11</a:t>
            </a:r>
            <a:r>
              <a:rPr lang="en-US" sz="1200" kern="1200" baseline="0" dirty="0">
                <a:solidFill>
                  <a:schemeClr val="tx1"/>
                </a:solidFill>
                <a:effectLst/>
                <a:latin typeface="+mn-lt"/>
                <a:ea typeface="+mn-ea"/>
                <a:cs typeface="+mn-cs"/>
              </a:rPr>
              <a:t> of the Trainer Manual</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When everyone has completed the questionnaire, provide each participant with the “Scoring Sheet” handout (page 12 of the Trainer Manual).</a:t>
            </a:r>
          </a:p>
          <a:p>
            <a:pPr marL="228600" lvl="0" indent="-228600">
              <a:buFont typeface="+mj-lt"/>
              <a:buAutoNum type="arabicPeriod"/>
            </a:pPr>
            <a:r>
              <a:rPr lang="en-US" sz="1200" kern="1200" dirty="0">
                <a:solidFill>
                  <a:schemeClr val="tx1"/>
                </a:solidFill>
                <a:effectLst/>
                <a:latin typeface="+mn-lt"/>
                <a:ea typeface="+mn-ea"/>
                <a:cs typeface="+mn-cs"/>
              </a:rPr>
              <a:t>Allow 8 – 10 minutes for participants to complete the questionnaire.</a:t>
            </a:r>
          </a:p>
          <a:p>
            <a:pPr marL="228600" lvl="0" indent="-228600">
              <a:buFont typeface="+mj-lt"/>
              <a:buAutoNum type="arabicPeriod"/>
            </a:pPr>
            <a:r>
              <a:rPr lang="en-US" sz="1200" kern="1200" dirty="0">
                <a:solidFill>
                  <a:schemeClr val="tx1"/>
                </a:solidFill>
                <a:effectLst/>
                <a:latin typeface="+mn-lt"/>
                <a:ea typeface="+mn-ea"/>
                <a:cs typeface="+mn-cs"/>
              </a:rPr>
              <a:t>Allow 3 – 4 minutes for participants to complete the scoring sheet.</a:t>
            </a:r>
          </a:p>
          <a:p>
            <a:pPr marL="228600" lvl="0" indent="-228600">
              <a:buFont typeface="+mj-lt"/>
              <a:buAutoNum type="arabicPeriod"/>
            </a:pPr>
            <a:r>
              <a:rPr lang="en-US" sz="1200" kern="1200" dirty="0">
                <a:solidFill>
                  <a:schemeClr val="tx1"/>
                </a:solidFill>
                <a:effectLst/>
                <a:latin typeface="+mn-lt"/>
                <a:ea typeface="+mn-ea"/>
                <a:cs typeface="+mn-cs"/>
              </a:rPr>
              <a:t>After participants have completed the questionnaire, discuss each of the management style slides (PowerPoint Slides 18 – 23)</a:t>
            </a:r>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17</a:t>
            </a:fld>
            <a:endParaRPr lang="en-US"/>
          </a:p>
        </p:txBody>
      </p:sp>
    </p:spTree>
    <p:extLst>
      <p:ext uri="{BB962C8B-B14F-4D97-AF65-F5344CB8AC3E}">
        <p14:creationId xmlns:p14="http://schemas.microsoft.com/office/powerpoint/2010/main" val="3533403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14266" y="4465637"/>
            <a:ext cx="4873942" cy="3696712"/>
          </a:xfrm>
        </p:spPr>
        <p:txBody>
          <a:bodyPr/>
          <a:lstStyle/>
          <a:p>
            <a:r>
              <a:rPr lang="en-US" dirty="0"/>
              <a:t>Explain</a:t>
            </a:r>
            <a:r>
              <a:rPr lang="en-US" baseline="0" dirty="0"/>
              <a:t> that c</a:t>
            </a:r>
            <a:r>
              <a:rPr lang="en-US" dirty="0"/>
              <a:t>onflict</a:t>
            </a:r>
            <a:r>
              <a:rPr lang="en-US" baseline="0" dirty="0"/>
              <a:t> is a complex process and can be described in many ways.  The 5-style model depicted above is one of the most commonly used models and captures the subtleties of conflict management styles.  </a:t>
            </a:r>
            <a:r>
              <a:rPr lang="en-US" u="sng" baseline="0" dirty="0"/>
              <a:t>It is important to note that no one style is consistently the best approach</a:t>
            </a:r>
            <a:r>
              <a:rPr lang="en-US" u="none" baseline="0" dirty="0"/>
              <a:t>.  E</a:t>
            </a:r>
            <a:r>
              <a:rPr lang="en-US" baseline="0" dirty="0"/>
              <a:t>ach of the five styles can be appropriate given the context faced. Therefore, it is very important to understand which style we have a tendency to gravitate toward so that we can become aware of those tendencies and “style step” when required by the context.  Refer back to the “</a:t>
            </a:r>
            <a:r>
              <a:rPr lang="en-US" i="0" baseline="0" dirty="0"/>
              <a:t>How Do We Frame Conflict?” Activity and remind participants that how we view conflict will impact how we tend to react and respond to conflict. </a:t>
            </a:r>
            <a:r>
              <a:rPr lang="en-US" i="1" baseline="0" dirty="0"/>
              <a:t> </a:t>
            </a:r>
          </a:p>
          <a:p>
            <a:endParaRPr lang="en-US" i="1" baseline="0" dirty="0"/>
          </a:p>
          <a:p>
            <a:r>
              <a:rPr lang="en-US" baseline="0" dirty="0"/>
              <a:t>Each style is on a continuum of “concern for others” or “concern for self.”  There are times when it is appropriate to be concerned about ourselves and there are times when it is appropriate to be concerned about others.  Two questions that can be used to formulate a decision about which style to use given the context are:</a:t>
            </a:r>
          </a:p>
          <a:p>
            <a:r>
              <a:rPr lang="en-US" baseline="0" dirty="0"/>
              <a:t>	1.  How important are your own needs?</a:t>
            </a:r>
          </a:p>
          <a:p>
            <a:r>
              <a:rPr lang="en-US" baseline="0" dirty="0"/>
              <a:t>	2.  How important are the other person’s needs?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18</a:t>
            </a:fld>
            <a:endParaRPr lang="en-US"/>
          </a:p>
        </p:txBody>
      </p:sp>
    </p:spTree>
    <p:extLst>
      <p:ext uri="{BB962C8B-B14F-4D97-AF65-F5344CB8AC3E}">
        <p14:creationId xmlns:p14="http://schemas.microsoft.com/office/powerpoint/2010/main" val="281390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discussing the content of this slide, ask participants to give examples of when this conflict management style would be appropriate.</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19</a:t>
            </a:fld>
            <a:endParaRPr lang="en-US"/>
          </a:p>
        </p:txBody>
      </p:sp>
    </p:spTree>
    <p:extLst>
      <p:ext uri="{BB962C8B-B14F-4D97-AF65-F5344CB8AC3E}">
        <p14:creationId xmlns:p14="http://schemas.microsoft.com/office/powerpoint/2010/main" val="189897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a:t>
            </a:fld>
            <a:endParaRPr lang="en-US"/>
          </a:p>
        </p:txBody>
      </p:sp>
    </p:spTree>
    <p:extLst>
      <p:ext uri="{BB962C8B-B14F-4D97-AF65-F5344CB8AC3E}">
        <p14:creationId xmlns:p14="http://schemas.microsoft.com/office/powerpoint/2010/main" val="26952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a:t>
            </a:r>
            <a:r>
              <a:rPr lang="en-US" baseline="0" dirty="0"/>
              <a:t> discussing the content of this slide, ask participants to give examples of when this conflict management style would be appropriate.</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20</a:t>
            </a:fld>
            <a:endParaRPr lang="en-US"/>
          </a:p>
        </p:txBody>
      </p:sp>
    </p:spTree>
    <p:extLst>
      <p:ext uri="{BB962C8B-B14F-4D97-AF65-F5344CB8AC3E}">
        <p14:creationId xmlns:p14="http://schemas.microsoft.com/office/powerpoint/2010/main" val="1961052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a:t>
            </a:r>
            <a:r>
              <a:rPr lang="en-US" baseline="0" dirty="0"/>
              <a:t> discussing the content of this slide, ask participants to give examples of when this conflict management style would be appropriate.</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21</a:t>
            </a:fld>
            <a:endParaRPr lang="en-US"/>
          </a:p>
        </p:txBody>
      </p:sp>
    </p:spTree>
    <p:extLst>
      <p:ext uri="{BB962C8B-B14F-4D97-AF65-F5344CB8AC3E}">
        <p14:creationId xmlns:p14="http://schemas.microsoft.com/office/powerpoint/2010/main" val="1960770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a:t>
            </a:r>
            <a:r>
              <a:rPr lang="en-US" baseline="0" dirty="0"/>
              <a:t> discussing the content of this slide, ask participants to give examples of when this conflict management style would be appropriate.</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22</a:t>
            </a:fld>
            <a:endParaRPr lang="en-US"/>
          </a:p>
        </p:txBody>
      </p:sp>
    </p:spTree>
    <p:extLst>
      <p:ext uri="{BB962C8B-B14F-4D97-AF65-F5344CB8AC3E}">
        <p14:creationId xmlns:p14="http://schemas.microsoft.com/office/powerpoint/2010/main" val="1119567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a:t>
            </a:r>
            <a:r>
              <a:rPr lang="en-US" baseline="0" dirty="0"/>
              <a:t> discussing the content of this slide, ask participants to give examples of when this conflict management style would be appropriate.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(Transition to the next slide on conflict resolution strategies.)</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23</a:t>
            </a:fld>
            <a:endParaRPr lang="en-US"/>
          </a:p>
        </p:txBody>
      </p:sp>
    </p:spTree>
    <p:extLst>
      <p:ext uri="{BB962C8B-B14F-4D97-AF65-F5344CB8AC3E}">
        <p14:creationId xmlns:p14="http://schemas.microsoft.com/office/powerpoint/2010/main" val="141611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r>
              <a:rPr lang="en-US" dirty="0"/>
              <a:t>(Animated slide)</a:t>
            </a:r>
          </a:p>
          <a:p>
            <a:endParaRPr lang="en-US" dirty="0"/>
          </a:p>
          <a:p>
            <a:r>
              <a:rPr lang="en-US" dirty="0"/>
              <a:t>Discuss</a:t>
            </a:r>
            <a:r>
              <a:rPr lang="en-US" baseline="0" dirty="0"/>
              <a:t> each bullet point:</a:t>
            </a:r>
          </a:p>
          <a:p>
            <a:pPr marL="228600" indent="-228600">
              <a:buAutoNum type="arabicPeriod"/>
            </a:pPr>
            <a:r>
              <a:rPr lang="en-US" u="sng" baseline="0" dirty="0"/>
              <a:t>Separate the people from the problem:</a:t>
            </a:r>
            <a:r>
              <a:rPr lang="en-US" baseline="0" dirty="0"/>
              <a:t> Remove the influence of emotions and influence of who contributed the solution and decide issues based on the merits of the solution.</a:t>
            </a:r>
          </a:p>
          <a:p>
            <a:pPr marL="228600" indent="-228600">
              <a:buAutoNum type="arabicPeriod"/>
            </a:pPr>
            <a:r>
              <a:rPr lang="en-US" u="sng" baseline="0" dirty="0"/>
              <a:t>Focus on interests and not positions</a:t>
            </a:r>
            <a:r>
              <a:rPr lang="en-US" baseline="0" dirty="0"/>
              <a:t>: Focusing on similarities first allows parties to more clearly identify opposing points of view and to work on the specifics of the issues.</a:t>
            </a:r>
          </a:p>
          <a:p>
            <a:pPr marL="228600" indent="-228600">
              <a:buAutoNum type="arabicPeriod"/>
            </a:pPr>
            <a:r>
              <a:rPr lang="en-US" u="sng" baseline="0" dirty="0"/>
              <a:t>Invent new options</a:t>
            </a:r>
            <a:r>
              <a:rPr lang="en-US" baseline="0" dirty="0"/>
              <a:t>: Brainstorm proposed solutions extensively before evaluating the proposals.</a:t>
            </a:r>
          </a:p>
          <a:p>
            <a:pPr marL="228600" indent="-228600">
              <a:buAutoNum type="arabicPeriod"/>
            </a:pPr>
            <a:r>
              <a:rPr lang="en-US" u="sng" baseline="0" dirty="0"/>
              <a:t>Establish objective criteria</a:t>
            </a:r>
            <a:r>
              <a:rPr lang="en-US" baseline="0" dirty="0"/>
              <a:t>: Determine what criteria needs to be met before a solution is proposed and use the criteria to evaluate and select the best solution.  Developing criteria BEFORE addressing a conflict allows people to use objective rather than subjective standards of evaluation.  Using criteria to evaluate solutions removes the personality issues and the power dynamics.  It no longer matters “who” suggested the idea.  The idea or information is evaluated on its merits.  For example, if both parties in an automobile sale or purchase agree to use </a:t>
            </a:r>
            <a:r>
              <a:rPr lang="en-US" i="1" u="none" baseline="0" dirty="0"/>
              <a:t>Kelly Blue Book </a:t>
            </a:r>
            <a:r>
              <a:rPr lang="en-US" baseline="0" dirty="0"/>
              <a:t>as the authority, it removes the personality and power dynamics.  The features of the car are compared to an objective standard.  As importantly, if the party purchasing the car has a list of criteria (features desired in a car) he or she will be less likely to be swayed by how attractive the car is and the sales tactics used if the car is missing a key feature.  Ask participants for some examples of criteria (policies) that are used to make decisions in their healthcare setting.</a:t>
            </a:r>
          </a:p>
          <a:p>
            <a:pPr marL="228600" indent="-228600">
              <a:buAutoNum type="arabicPeriod"/>
            </a:pPr>
            <a:endParaRPr lang="en-US" baseline="0" dirty="0"/>
          </a:p>
          <a:p>
            <a:pPr marL="0" indent="0">
              <a:buNone/>
            </a:pPr>
            <a:r>
              <a:rPr lang="en-US" baseline="0" dirty="0"/>
              <a:t>(Transition: Now that we have a better understanding of conflict and conflict strategies, how can we frame conflict more positively to increase our chances of a constructive conflict resolution?)</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24</a:t>
            </a:fld>
            <a:endParaRPr lang="en-US"/>
          </a:p>
        </p:txBody>
      </p:sp>
    </p:spTree>
    <p:extLst>
      <p:ext uri="{BB962C8B-B14F-4D97-AF65-F5344CB8AC3E}">
        <p14:creationId xmlns:p14="http://schemas.microsoft.com/office/powerpoint/2010/main" val="443937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(Animated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(See </a:t>
            </a:r>
            <a:r>
              <a:rPr lang="en-US" sz="1200" kern="1200" dirty="0">
                <a:solidFill>
                  <a:schemeClr val="tx1"/>
                </a:solidFill>
                <a:effectLst/>
                <a:latin typeface="+mn-lt"/>
                <a:ea typeface="+mn-ea"/>
                <a:cs typeface="+mn-cs"/>
              </a:rPr>
              <a:t>detailed procedures on page </a:t>
            </a:r>
            <a:r>
              <a:rPr lang="en-US" sz="1200" u="none" kern="1200" dirty="0" smtClean="0">
                <a:solidFill>
                  <a:schemeClr val="tx1"/>
                </a:solidFill>
                <a:effectLst/>
                <a:latin typeface="+mn-lt"/>
                <a:ea typeface="+mn-ea"/>
                <a:cs typeface="+mn-cs"/>
              </a:rPr>
              <a:t>12 </a:t>
            </a:r>
            <a:r>
              <a:rPr lang="en-US" sz="1200" kern="1200" dirty="0" smtClean="0">
                <a:solidFill>
                  <a:schemeClr val="tx1"/>
                </a:solidFill>
                <a:effectLst/>
                <a:latin typeface="+mn-lt"/>
                <a:ea typeface="+mn-ea"/>
                <a:cs typeface="+mn-cs"/>
              </a:rPr>
              <a:t>of </a:t>
            </a:r>
            <a:r>
              <a:rPr lang="en-US" sz="1200" kern="1200" dirty="0">
                <a:solidFill>
                  <a:schemeClr val="tx1"/>
                </a:solidFill>
                <a:effectLst/>
                <a:latin typeface="+mn-lt"/>
                <a:ea typeface="+mn-ea"/>
                <a:cs typeface="+mn-cs"/>
              </a:rPr>
              <a:t>the Trainer Manual that accompanies this PowerPoint.)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that defining conflict positively can lead to the use of more constructive conflict strategies.</a:t>
            </a:r>
          </a:p>
          <a:p>
            <a:r>
              <a:rPr lang="en-US" sz="1200" b="1" u="none" kern="1200" dirty="0">
                <a:solidFill>
                  <a:schemeClr val="tx1"/>
                </a:solidFill>
                <a:effectLst/>
                <a:latin typeface="+mn-lt"/>
                <a:ea typeface="+mn-ea"/>
                <a:cs typeface="+mn-cs"/>
              </a:rPr>
              <a:t>Materials Needed</a:t>
            </a:r>
            <a:r>
              <a:rPr lang="en-US" sz="1200" b="1" u="none" kern="1200" dirty="0" smtClean="0">
                <a:solidFill>
                  <a:schemeClr val="tx1"/>
                </a:solidFill>
                <a:effectLst/>
                <a:latin typeface="+mn-lt"/>
                <a:ea typeface="+mn-ea"/>
                <a:cs typeface="+mn-cs"/>
              </a:rPr>
              <a:t>:</a:t>
            </a:r>
            <a:endParaRPr lang="en-US" sz="1200" b="1"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Flip-chart paper (one per group) </a:t>
            </a:r>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Procedures:</a:t>
            </a:r>
          </a:p>
          <a:p>
            <a:pPr marL="228600" lvl="0" indent="-228600">
              <a:buFont typeface="+mj-lt"/>
              <a:buAutoNum type="arabicPeriod"/>
            </a:pPr>
            <a:r>
              <a:rPr lang="en-US" sz="1200" b="0" u="none" kern="1200" dirty="0">
                <a:solidFill>
                  <a:schemeClr val="tx1"/>
                </a:solidFill>
                <a:effectLst/>
                <a:latin typeface="+mn-lt"/>
                <a:ea typeface="+mn-ea"/>
                <a:cs typeface="+mn-cs"/>
              </a:rPr>
              <a:t>Before the activity begins, hang one flip-chart paper per group on the walls.</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Divide participants into groups of 3 to 4 people depending upon the number of participants (three groups minimum works best).</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Instruct the groups to develop a definition of conflict that does not use any negative terms (allow 5 – 10 minutes depending on time constraints).</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Ask the groups to write their definition large enough to be visible to the larger group.</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Ask each group to explain their definition and why they believe their definition will lead to more constructive conflict.</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Lead a discussion by asking the following questions:</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What definitions would be most appropriate for the types of conflict you face on a regular basis?  Why?</a:t>
            </a:r>
            <a:endParaRPr lang="en-US"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What might be some positive outcomes of conflict?</a:t>
            </a:r>
            <a:endParaRPr lang="en-US"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What do you like about the definitions posted around the room?</a:t>
            </a:r>
            <a:r>
              <a:rPr lang="en-US" b="1" u="sng" kern="1200" dirty="0">
                <a:solidFill>
                  <a:schemeClr val="tx1"/>
                </a:solidFill>
                <a:effectLst/>
                <a:latin typeface="+mn-lt"/>
                <a:ea typeface="+mn-ea"/>
                <a:cs typeface="+mn-cs"/>
              </a:rPr>
              <a:t/>
            </a:r>
            <a:br>
              <a:rPr lang="en-US" b="1" u="sng" kern="1200" dirty="0">
                <a:solidFill>
                  <a:schemeClr val="tx1"/>
                </a:solidFill>
                <a:effectLst/>
                <a:latin typeface="+mn-lt"/>
                <a:ea typeface="+mn-ea"/>
                <a:cs typeface="+mn-cs"/>
              </a:rPr>
            </a:br>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25</a:t>
            </a:fld>
            <a:endParaRPr lang="en-US"/>
          </a:p>
        </p:txBody>
      </p:sp>
    </p:spTree>
    <p:extLst>
      <p:ext uri="{BB962C8B-B14F-4D97-AF65-F5344CB8AC3E}">
        <p14:creationId xmlns:p14="http://schemas.microsoft.com/office/powerpoint/2010/main" val="3660256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02715" y="4465637"/>
            <a:ext cx="4261485" cy="3696712"/>
          </a:xfrm>
        </p:spPr>
        <p:txBody>
          <a:bodyPr/>
          <a:lstStyle/>
          <a:p>
            <a:r>
              <a:rPr lang="en-US" sz="1200" kern="1200" dirty="0" smtClean="0">
                <a:solidFill>
                  <a:schemeClr val="tx1"/>
                </a:solidFill>
                <a:effectLst/>
                <a:latin typeface="+mn-lt"/>
                <a:ea typeface="+mn-ea"/>
                <a:cs typeface="+mn-cs"/>
              </a:rPr>
              <a:t>(See </a:t>
            </a:r>
            <a:r>
              <a:rPr lang="en-US" sz="1200" kern="1200" dirty="0">
                <a:solidFill>
                  <a:schemeClr val="tx1"/>
                </a:solidFill>
                <a:effectLst/>
                <a:latin typeface="+mn-lt"/>
                <a:ea typeface="+mn-ea"/>
                <a:cs typeface="+mn-cs"/>
              </a:rPr>
              <a:t>detailed procedures on page </a:t>
            </a:r>
            <a:r>
              <a:rPr lang="en-US" sz="1200" u="none" kern="1200" dirty="0">
                <a:solidFill>
                  <a:schemeClr val="tx1"/>
                </a:solidFill>
                <a:effectLst/>
                <a:latin typeface="+mn-lt"/>
                <a:ea typeface="+mn-ea"/>
                <a:cs typeface="+mn-cs"/>
              </a:rPr>
              <a:t>14 </a:t>
            </a:r>
            <a:r>
              <a:rPr lang="en-US" sz="1200" kern="1200" dirty="0">
                <a:solidFill>
                  <a:schemeClr val="tx1"/>
                </a:solidFill>
                <a:effectLst/>
                <a:latin typeface="+mn-lt"/>
                <a:ea typeface="+mn-ea"/>
                <a:cs typeface="+mn-cs"/>
              </a:rPr>
              <a:t>of the Trainer Manual that accompanies this PowerPoint.)</a:t>
            </a:r>
            <a:endParaRPr lang="en-US" sz="1200" b="1"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provide participants with an opportunity to engage in conflict resolution strategies relevant to the conflicts faced on a regular basis.</a:t>
            </a:r>
          </a:p>
          <a:p>
            <a:r>
              <a:rPr lang="en-US" sz="1200" b="1" u="none"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PowerPoint Slides 26 - 27</a:t>
            </a:r>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Procedures:</a:t>
            </a:r>
          </a:p>
          <a:p>
            <a:pPr marL="228600" lvl="0" indent="-228600">
              <a:buFont typeface="+mj-lt"/>
              <a:buAutoNum type="arabicPeriod"/>
            </a:pPr>
            <a:r>
              <a:rPr lang="en-US" sz="1200" b="0" u="none" kern="1200" dirty="0">
                <a:solidFill>
                  <a:schemeClr val="tx1"/>
                </a:solidFill>
                <a:effectLst/>
                <a:latin typeface="+mn-lt"/>
                <a:ea typeface="+mn-ea"/>
                <a:cs typeface="+mn-cs"/>
              </a:rPr>
              <a:t>Divide the participants into groups of 2 to 3 people depending upon the number of participants (3 groups minimum works best).</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Instruct the groups to write a brief case study (or a description of a conflict) they have experienced (5 – 10 minutes).</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Be clear that the case studies should not use anyone’s real name or title.</a:t>
            </a:r>
            <a:endParaRPr lang="en-US"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It can be a hypothetical example.</a:t>
            </a:r>
            <a:endParaRPr lang="en-US"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Collect the case studies and distribute one case study, face down, to each group (do not allow groups to work on their own case studies).</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Briefly review the conflict resolution strategies on PowerPoint Slide 27.</a:t>
            </a:r>
            <a:endParaRPr lang="en-US" sz="1200" b="1" u="none"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
            </a:r>
            <a:br>
              <a:rPr lang="en-US" sz="1200" b="1" u="sng" kern="1200" dirty="0">
                <a:solidFill>
                  <a:schemeClr val="tx1"/>
                </a:solidFill>
                <a:effectLst/>
                <a:latin typeface="+mn-lt"/>
                <a:ea typeface="+mn-ea"/>
                <a:cs typeface="+mn-cs"/>
              </a:rPr>
            </a:br>
            <a:endParaRPr lang="en-US" dirty="0">
              <a:effectLst/>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26</a:t>
            </a:fld>
            <a:endParaRPr lang="en-US"/>
          </a:p>
        </p:txBody>
      </p:sp>
    </p:spTree>
    <p:extLst>
      <p:ext uri="{BB962C8B-B14F-4D97-AF65-F5344CB8AC3E}">
        <p14:creationId xmlns:p14="http://schemas.microsoft.com/office/powerpoint/2010/main" val="3443630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05375" y="4465637"/>
            <a:ext cx="4891723" cy="3696712"/>
          </a:xfrm>
        </p:spPr>
        <p:txBody>
          <a:bodyPr/>
          <a:lstStyle/>
          <a:p>
            <a:r>
              <a:rPr lang="en-US" dirty="0"/>
              <a:t>(Animated slide)</a:t>
            </a:r>
          </a:p>
          <a:p>
            <a:endParaRPr lang="en-US" dirty="0"/>
          </a:p>
          <a:p>
            <a:pPr marL="228600" lvl="0" indent="-228600">
              <a:buFont typeface="+mj-lt"/>
              <a:buAutoNum type="arabicPeriod"/>
            </a:pPr>
            <a:r>
              <a:rPr lang="en-US" sz="1200" b="0" u="none" kern="1200" dirty="0">
                <a:solidFill>
                  <a:schemeClr val="tx1"/>
                </a:solidFill>
                <a:effectLst/>
                <a:latin typeface="+mn-lt"/>
                <a:ea typeface="+mn-ea"/>
                <a:cs typeface="+mn-cs"/>
              </a:rPr>
              <a:t>BEFORE proposing a resolution to the conflict, instruct the groups to follow the steps outlined on PowerPoint 27 (8-10 minutes).</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Ask each group to write down their notes and to be prepared to share their proposed solutions.</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Report Out: Ask each group to read the case study out loud and to share in detail how they addressed each of the conflict resolution strategies and what courses of action should be taken to ensure a constructive conflict approach</a:t>
            </a:r>
            <a:r>
              <a:rPr lang="en-US" sz="1200" b="1" u="none" kern="1200" dirty="0">
                <a:solidFill>
                  <a:schemeClr val="tx1"/>
                </a:solidFill>
                <a:effectLst/>
                <a:latin typeface="+mn-lt"/>
                <a:ea typeface="+mn-ea"/>
                <a:cs typeface="+mn-cs"/>
              </a:rPr>
              <a:t>. </a:t>
            </a:r>
            <a:r>
              <a:rPr lang="en-US" sz="1200" b="0" u="none" kern="1200" dirty="0">
                <a:solidFill>
                  <a:schemeClr val="tx1"/>
                </a:solidFill>
                <a:effectLst/>
                <a:latin typeface="+mn-lt"/>
                <a:ea typeface="+mn-ea"/>
                <a:cs typeface="+mn-cs"/>
              </a:rPr>
              <a:t>Ask participants to reflect on the proposed solutions and to make additional observations or suggestions.</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Lead a large group discussion by asking the following questions:</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Did you find this approach to be effective?  Why or why not?</a:t>
            </a:r>
            <a:endParaRPr lang="en-US"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Did you identify issues you might not have considered without this approach?</a:t>
            </a:r>
            <a:endParaRPr lang="en-US"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Did you struggle with any of the steps? If so, which steps and why?</a:t>
            </a:r>
            <a:endParaRPr lang="en-US"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What suggestions can you make to help others?</a:t>
            </a:r>
            <a:endParaRPr lang="en-US" b="1"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27</a:t>
            </a:fld>
            <a:endParaRPr lang="en-US"/>
          </a:p>
        </p:txBody>
      </p:sp>
    </p:spTree>
    <p:extLst>
      <p:ext uri="{BB962C8B-B14F-4D97-AF65-F5344CB8AC3E}">
        <p14:creationId xmlns:p14="http://schemas.microsoft.com/office/powerpoint/2010/main" val="759467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28</a:t>
            </a:fld>
            <a:endParaRPr lang="en-US"/>
          </a:p>
        </p:txBody>
      </p:sp>
    </p:spTree>
    <p:extLst>
      <p:ext uri="{BB962C8B-B14F-4D97-AF65-F5344CB8AC3E}">
        <p14:creationId xmlns:p14="http://schemas.microsoft.com/office/powerpoint/2010/main" val="227480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a:t>
            </a:r>
            <a:r>
              <a:rPr lang="en-US" baseline="0" dirty="0"/>
              <a:t> preview the session.</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3</a:t>
            </a:fld>
            <a:endParaRPr lang="en-US"/>
          </a:p>
        </p:txBody>
      </p:sp>
    </p:spTree>
    <p:extLst>
      <p:ext uri="{BB962C8B-B14F-4D97-AF65-F5344CB8AC3E}">
        <p14:creationId xmlns:p14="http://schemas.microsoft.com/office/powerpoint/2010/main" val="147371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u="none" baseline="0" dirty="0"/>
              <a:t>Explain that although many understand that conflict is inevitable and may have even had training in conflict management strategies, the knowledge and understanding of effective conflict management is not commonly put into practice.  In fact, 25 to 40 percent of a nursing manager’s time is spent dealing with conflicts (http://www.americansentinel.edu/blog/2011/07/27/nursing-strategies-common-tactics-for-managing-conflict/ ).  Learning to resolve conflict effectively is one important aspect of being a competent communicator.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Continue</a:t>
            </a:r>
            <a:r>
              <a:rPr lang="en-US" u="none" baseline="0" dirty="0"/>
              <a:t> by explaining </a:t>
            </a:r>
            <a:r>
              <a:rPr lang="en-US" sz="1200" kern="1200" dirty="0">
                <a:solidFill>
                  <a:schemeClr val="tx1"/>
                </a:solidFill>
                <a:effectLst/>
                <a:latin typeface="+mn-lt"/>
                <a:ea typeface="+mn-ea"/>
                <a:cs typeface="+mn-cs"/>
              </a:rPr>
              <a:t>that dismissing the value of learning about how to be a more competent communicator is not peculiar to the healthcare field, but a result of the </a:t>
            </a:r>
            <a:r>
              <a:rPr lang="en-US" sz="1200" b="1" kern="1200" dirty="0">
                <a:solidFill>
                  <a:schemeClr val="tx1"/>
                </a:solidFill>
                <a:effectLst/>
                <a:latin typeface="+mn-lt"/>
                <a:ea typeface="+mn-ea"/>
                <a:cs typeface="+mn-cs"/>
              </a:rPr>
              <a:t>“hindsight bias” </a:t>
            </a:r>
            <a:r>
              <a:rPr lang="en-US" sz="1200" kern="1200" dirty="0">
                <a:solidFill>
                  <a:schemeClr val="tx1"/>
                </a:solidFill>
                <a:effectLst/>
                <a:latin typeface="+mn-lt"/>
                <a:ea typeface="+mn-ea"/>
                <a:cs typeface="+mn-cs"/>
              </a:rPr>
              <a:t>or the “I already knew that” phenomenon.  The hindsight bias is a phenomenon in which people overestimate their prior knowledge. To demonstrate the concept ask the participants if they have watched TV shows such as </a:t>
            </a:r>
            <a:r>
              <a:rPr lang="en-US" sz="1200" i="1" kern="1200" dirty="0">
                <a:solidFill>
                  <a:schemeClr val="tx1"/>
                </a:solidFill>
                <a:effectLst/>
                <a:latin typeface="+mn-lt"/>
                <a:ea typeface="+mn-ea"/>
                <a:cs typeface="+mn-cs"/>
              </a:rPr>
              <a:t>Jeopardy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Are You Smarter Than a 5</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Grader and/</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Who Wants to Be a Millionaire. </a:t>
            </a:r>
            <a:r>
              <a:rPr lang="en-US" sz="1200" kern="1200" dirty="0">
                <a:solidFill>
                  <a:schemeClr val="tx1"/>
                </a:solidFill>
                <a:effectLst/>
                <a:latin typeface="+mn-lt"/>
                <a:ea typeface="+mn-ea"/>
                <a:cs typeface="+mn-cs"/>
              </a:rPr>
              <a:t>Remind them of the context in which music is playing while the question or answer is displayed WITHOUT the answer to the question, but when the answer is provided everyone comments, “I knew that.”  The reality is that they did not know the answer, but seeing the answer rang true to their personal experience which resulted in an overestimation of their prior knowledge.  Because we have been communicating our whole lives and we have communication competencies, it is easy for us to hear information about effective communication and think “I already know that,” but it is important not to fall prey to the hindsight bias or to discount the value of enhancing one’s communication competencies.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u="none" baseline="0" dirty="0"/>
          </a:p>
        </p:txBody>
      </p:sp>
      <p:sp>
        <p:nvSpPr>
          <p:cNvPr id="4" name="Slide Number Placeholder 3"/>
          <p:cNvSpPr>
            <a:spLocks noGrp="1"/>
          </p:cNvSpPr>
          <p:nvPr>
            <p:ph type="sldNum" sz="quarter" idx="10"/>
          </p:nvPr>
        </p:nvSpPr>
        <p:spPr/>
        <p:txBody>
          <a:bodyPr/>
          <a:lstStyle/>
          <a:p>
            <a:fld id="{73495A6F-A7A9-405F-9581-F468F1CABC82}" type="slidenum">
              <a:rPr lang="en-US" smtClean="0"/>
              <a:t>4</a:t>
            </a:fld>
            <a:endParaRPr lang="en-US"/>
          </a:p>
        </p:txBody>
      </p:sp>
    </p:spTree>
    <p:extLst>
      <p:ext uri="{BB962C8B-B14F-4D97-AF65-F5344CB8AC3E}">
        <p14:creationId xmlns:p14="http://schemas.microsoft.com/office/powerpoint/2010/main" val="149010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7637" y="4389437"/>
            <a:ext cx="4261485" cy="3696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(Animated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(See </a:t>
            </a:r>
            <a:r>
              <a:rPr lang="en-US" sz="1200" kern="1200" dirty="0">
                <a:solidFill>
                  <a:schemeClr val="tx1"/>
                </a:solidFill>
                <a:effectLst/>
                <a:latin typeface="+mn-lt"/>
                <a:ea typeface="+mn-ea"/>
                <a:cs typeface="+mn-cs"/>
              </a:rPr>
              <a:t>detailed procedures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page </a:t>
            </a:r>
            <a:r>
              <a:rPr lang="en-US" sz="1200" u="none" kern="12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of the Trainer</a:t>
            </a:r>
            <a:r>
              <a:rPr lang="en-US" sz="1200" kern="1200" baseline="0" dirty="0">
                <a:solidFill>
                  <a:schemeClr val="tx1"/>
                </a:solidFill>
                <a:effectLst/>
                <a:latin typeface="+mn-lt"/>
                <a:ea typeface="+mn-ea"/>
                <a:cs typeface="+mn-cs"/>
              </a:rPr>
              <a:t> Manual </a:t>
            </a:r>
            <a:r>
              <a:rPr lang="en-US" sz="1200" kern="1200" dirty="0">
                <a:solidFill>
                  <a:schemeClr val="tx1"/>
                </a:solidFill>
                <a:effectLst/>
                <a:latin typeface="+mn-lt"/>
                <a:ea typeface="+mn-ea"/>
                <a:cs typeface="+mn-cs"/>
              </a:rPr>
              <a:t>that accompanies this PowerPoint.)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that conflict is frequently viewed as inherently negative when dissent can be productive.</a:t>
            </a:r>
          </a:p>
          <a:p>
            <a:r>
              <a:rPr lang="en-US" sz="1200" b="1" kern="1200" dirty="0">
                <a:solidFill>
                  <a:schemeClr val="tx1"/>
                </a:solidFill>
                <a:effectLst/>
                <a:latin typeface="+mn-lt"/>
                <a:ea typeface="+mn-ea"/>
                <a:cs typeface="+mn-cs"/>
              </a:rPr>
              <a:t>Materials Needed </a:t>
            </a:r>
            <a:r>
              <a:rPr lang="en-US" sz="1200" kern="1200" dirty="0">
                <a:solidFill>
                  <a:schemeClr val="tx1"/>
                </a:solidFill>
                <a:effectLst/>
                <a:latin typeface="+mn-lt"/>
                <a:ea typeface="+mn-ea"/>
                <a:cs typeface="+mn-cs"/>
              </a:rPr>
              <a:t>(Quantities vary by how many in the group):</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PowerPoint Slide 5 </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Pen/pencil and paper for each participant</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Flip-chart paper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p>
          <a:p>
            <a:r>
              <a:rPr lang="en-US" sz="1200" i="1" u="sng" kern="1200" dirty="0">
                <a:solidFill>
                  <a:schemeClr val="tx1"/>
                </a:solidFill>
                <a:effectLst/>
                <a:latin typeface="+mn-lt"/>
                <a:ea typeface="+mn-ea"/>
                <a:cs typeface="+mn-cs"/>
              </a:rPr>
              <a:t>Option</a:t>
            </a:r>
            <a:r>
              <a:rPr lang="en-US" sz="1200" b="1" i="1" u="sng"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If time is limited, lead a whole-group brainstorming discussion for 3 – 4 minutes in which participants state, out loud, words that come to mind when they hear the word “conflict.” Then, proceed to step 5.</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Divide participants into groups of three. </a:t>
            </a:r>
          </a:p>
          <a:p>
            <a:pPr marL="228600" lvl="0" indent="-228600">
              <a:buFont typeface="+mj-lt"/>
              <a:buAutoNum type="arabicPeriod"/>
            </a:pPr>
            <a:r>
              <a:rPr lang="en-US" sz="1200" kern="1200" dirty="0">
                <a:solidFill>
                  <a:schemeClr val="tx1"/>
                </a:solidFill>
                <a:effectLst/>
                <a:latin typeface="+mn-lt"/>
                <a:ea typeface="+mn-ea"/>
                <a:cs typeface="+mn-cs"/>
              </a:rPr>
              <a:t>Explain that each person should individually write down all of the words that come to mind when he or she hears the word “conflict.”  Announce that they will have one minute.</a:t>
            </a:r>
          </a:p>
          <a:p>
            <a:pPr marL="228600" lvl="0" indent="-228600">
              <a:buFont typeface="+mj-lt"/>
              <a:buAutoNum type="arabicPeriod"/>
            </a:pPr>
            <a:r>
              <a:rPr lang="en-US" sz="1200" kern="1200" dirty="0">
                <a:solidFill>
                  <a:schemeClr val="tx1"/>
                </a:solidFill>
                <a:effectLst/>
                <a:latin typeface="+mn-lt"/>
                <a:ea typeface="+mn-ea"/>
                <a:cs typeface="+mn-cs"/>
              </a:rPr>
              <a:t>After one minute, ask the groups to compile their lists and to write down any additional words that come to mind (3 – 4 minutes).</a:t>
            </a:r>
          </a:p>
          <a:p>
            <a:pPr marL="228600" lvl="0" indent="-228600">
              <a:buFont typeface="+mj-lt"/>
              <a:buAutoNum type="arabicPeriod"/>
            </a:pPr>
            <a:r>
              <a:rPr lang="en-US" sz="1200" kern="1200" dirty="0">
                <a:solidFill>
                  <a:schemeClr val="tx1"/>
                </a:solidFill>
                <a:effectLst/>
                <a:latin typeface="+mn-lt"/>
                <a:ea typeface="+mn-ea"/>
                <a:cs typeface="+mn-cs"/>
              </a:rPr>
              <a:t>On the flip-chart paper compile a list from all of the groups (3 – 4 minutes).</a:t>
            </a:r>
          </a:p>
          <a:p>
            <a:pPr marL="228600" lvl="0" indent="-228600">
              <a:buFont typeface="+mj-lt"/>
              <a:buAutoNum type="arabicPeriod"/>
            </a:pPr>
            <a:r>
              <a:rPr lang="en-US" sz="1200" kern="1200" dirty="0">
                <a:solidFill>
                  <a:schemeClr val="tx1"/>
                </a:solidFill>
                <a:effectLst/>
                <a:latin typeface="+mn-lt"/>
                <a:ea typeface="+mn-ea"/>
                <a:cs typeface="+mn-cs"/>
              </a:rPr>
              <a:t>Note that few words will be positive.  Lead a discussion by asking the following questions (animated on PowerPoint slide 5):</a:t>
            </a:r>
          </a:p>
          <a:p>
            <a:pPr marL="685800" lvl="1" indent="-228600">
              <a:buFont typeface="+mj-lt"/>
              <a:buAutoNum type="alphaLcPeriod"/>
            </a:pPr>
            <a:r>
              <a:rPr lang="en-US" kern="1200" dirty="0">
                <a:solidFill>
                  <a:schemeClr val="tx1"/>
                </a:solidFill>
                <a:effectLst/>
                <a:latin typeface="+mn-lt"/>
                <a:ea typeface="+mn-ea"/>
                <a:cs typeface="+mn-cs"/>
              </a:rPr>
              <a:t>How does our definition of conflict influence the way we think about conflict?</a:t>
            </a:r>
          </a:p>
          <a:p>
            <a:pPr marL="685800" lvl="1" indent="-228600">
              <a:buFont typeface="+mj-lt"/>
              <a:buAutoNum type="alphaLcPeriod"/>
            </a:pPr>
            <a:r>
              <a:rPr lang="en-US" kern="1200" dirty="0">
                <a:solidFill>
                  <a:schemeClr val="tx1"/>
                </a:solidFill>
                <a:effectLst/>
                <a:latin typeface="+mn-lt"/>
                <a:ea typeface="+mn-ea"/>
                <a:cs typeface="+mn-cs"/>
              </a:rPr>
              <a:t>How does our definition of conflict affect the way we react to conflict?</a:t>
            </a:r>
          </a:p>
          <a:p>
            <a:pPr marL="685800" lvl="1" indent="-228600">
              <a:buFont typeface="+mj-lt"/>
              <a:buAutoNum type="alphaLcPeriod"/>
            </a:pPr>
            <a:r>
              <a:rPr lang="en-US" kern="1200" dirty="0">
                <a:solidFill>
                  <a:schemeClr val="tx1"/>
                </a:solidFill>
                <a:effectLst/>
                <a:latin typeface="+mn-lt"/>
                <a:ea typeface="+mn-ea"/>
                <a:cs typeface="+mn-cs"/>
              </a:rPr>
              <a:t>Are there negative consequences of conflict?</a:t>
            </a:r>
          </a:p>
          <a:p>
            <a:pPr marL="685800" lvl="1" indent="-228600">
              <a:buFont typeface="+mj-lt"/>
              <a:buAutoNum type="alphaLcPeriod"/>
            </a:pPr>
            <a:r>
              <a:rPr lang="en-US" kern="1200" dirty="0">
                <a:solidFill>
                  <a:schemeClr val="tx1"/>
                </a:solidFill>
                <a:effectLst/>
                <a:latin typeface="+mn-lt"/>
                <a:ea typeface="+mn-ea"/>
                <a:cs typeface="+mn-cs"/>
              </a:rPr>
              <a:t>Are there positive consequences of conflict? </a:t>
            </a:r>
          </a:p>
        </p:txBody>
      </p:sp>
      <p:sp>
        <p:nvSpPr>
          <p:cNvPr id="4" name="Slide Number Placeholder 3"/>
          <p:cNvSpPr>
            <a:spLocks noGrp="1"/>
          </p:cNvSpPr>
          <p:nvPr>
            <p:ph type="sldNum" sz="quarter" idx="10"/>
          </p:nvPr>
        </p:nvSpPr>
        <p:spPr/>
        <p:txBody>
          <a:bodyPr/>
          <a:lstStyle/>
          <a:p>
            <a:fld id="{5050265C-EA89-49EE-B665-36001A0176DF}" type="slidenum">
              <a:rPr lang="en-US" smtClean="0"/>
              <a:t>5</a:t>
            </a:fld>
            <a:endParaRPr lang="en-US"/>
          </a:p>
        </p:txBody>
      </p:sp>
    </p:spTree>
    <p:extLst>
      <p:ext uri="{BB962C8B-B14F-4D97-AF65-F5344CB8AC3E}">
        <p14:creationId xmlns:p14="http://schemas.microsoft.com/office/powerpoint/2010/main" val="348731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02715" y="4368800"/>
            <a:ext cx="4261485" cy="3696712"/>
          </a:xfrm>
        </p:spPr>
        <p:txBody>
          <a:bodyPr/>
          <a:lstStyle/>
          <a:p>
            <a:r>
              <a:rPr lang="en-US" dirty="0"/>
              <a:t>(Animated slide)</a:t>
            </a:r>
          </a:p>
          <a:p>
            <a:endParaRPr lang="en-US" dirty="0"/>
          </a:p>
          <a:p>
            <a:r>
              <a:rPr lang="en-US" dirty="0"/>
              <a:t>(Reveal the title and</a:t>
            </a:r>
            <a:r>
              <a:rPr lang="en-US" baseline="0" dirty="0"/>
              <a:t> discuss the importance of understanding the nature of conflict and then discuss each bullet point.)</a:t>
            </a:r>
            <a:endParaRPr lang="en-US" dirty="0"/>
          </a:p>
          <a:p>
            <a:endParaRPr lang="en-US" dirty="0"/>
          </a:p>
          <a:p>
            <a:r>
              <a:rPr lang="en-US" dirty="0"/>
              <a:t>Explain that it is imperative</a:t>
            </a:r>
            <a:r>
              <a:rPr lang="en-US" baseline="0" dirty="0"/>
              <a:t> for the delivery of quality patient care that healthcare employees develop effective working relationships because </a:t>
            </a:r>
            <a:r>
              <a:rPr lang="en-US" sz="1200" b="0" kern="1200" baseline="0" dirty="0">
                <a:solidFill>
                  <a:schemeClr val="tx1"/>
                </a:solidFill>
                <a:effectLst/>
                <a:latin typeface="+mn-lt"/>
                <a:ea typeface="+mn-ea"/>
                <a:cs typeface="+mn-cs"/>
              </a:rPr>
              <a:t>e</a:t>
            </a:r>
            <a:r>
              <a:rPr lang="en-US" sz="1200" b="0" kern="1200" dirty="0">
                <a:solidFill>
                  <a:schemeClr val="tx1"/>
                </a:solidFill>
                <a:effectLst/>
                <a:latin typeface="+mn-lt"/>
                <a:ea typeface="+mn-ea"/>
                <a:cs typeface="+mn-cs"/>
              </a:rPr>
              <a:t>nhanced patient outcomes have been consistently linked to productive workforces and collegial workplace </a:t>
            </a:r>
            <a:r>
              <a:rPr lang="en-US" sz="1200" b="0" kern="1200" dirty="0" err="1">
                <a:solidFill>
                  <a:schemeClr val="tx1"/>
                </a:solidFill>
                <a:effectLst/>
                <a:latin typeface="+mn-lt"/>
                <a:ea typeface="+mn-ea"/>
                <a:cs typeface="+mn-cs"/>
              </a:rPr>
              <a:t>relationships.</a:t>
            </a:r>
            <a:r>
              <a:rPr lang="en-US" sz="1200" b="0" kern="1200" baseline="30000" dirty="0" err="1">
                <a:solidFill>
                  <a:schemeClr val="tx1"/>
                </a:solidFill>
                <a:effectLst/>
                <a:latin typeface="+mn-lt"/>
                <a:ea typeface="+mn-ea"/>
                <a:cs typeface="+mn-cs"/>
              </a:rPr>
              <a:t>i</a:t>
            </a:r>
            <a:r>
              <a:rPr lang="en-US" sz="1200" b="0" kern="1200" dirty="0">
                <a:solidFill>
                  <a:schemeClr val="tx1"/>
                </a:solidFill>
                <a:effectLst/>
                <a:latin typeface="+mn-lt"/>
                <a:ea typeface="+mn-ea"/>
                <a:cs typeface="+mn-cs"/>
              </a:rPr>
              <a:t>  Poorly</a:t>
            </a:r>
            <a:r>
              <a:rPr lang="en-US" sz="1200" b="0" kern="1200" baseline="0" dirty="0">
                <a:solidFill>
                  <a:schemeClr val="tx1"/>
                </a:solidFill>
                <a:effectLst/>
                <a:latin typeface="+mn-lt"/>
                <a:ea typeface="+mn-ea"/>
                <a:cs typeface="+mn-cs"/>
              </a:rPr>
              <a:t> managed conflict can be a threat to collegial relationships. </a:t>
            </a:r>
            <a:r>
              <a:rPr lang="en-US" sz="1200" b="0" kern="1200" dirty="0">
                <a:solidFill>
                  <a:schemeClr val="tx1"/>
                </a:solidFill>
                <a:effectLst/>
                <a:latin typeface="+mn-lt"/>
                <a:ea typeface="+mn-ea"/>
                <a:cs typeface="+mn-cs"/>
              </a:rPr>
              <a:t>Unresolved or mismanaged conflict in healthcare teams has been shown to have grave consequences for the delivery of quality care and patient </a:t>
            </a:r>
            <a:r>
              <a:rPr lang="en-US" dirty="0"/>
              <a:t>safety .</a:t>
            </a:r>
            <a:r>
              <a:rPr lang="en-US" baseline="30000" dirty="0"/>
              <a:t>ii</a:t>
            </a:r>
            <a:r>
              <a:rPr lang="en-US" dirty="0"/>
              <a:t> Additionally</a:t>
            </a:r>
            <a:r>
              <a:rPr lang="en-US" sz="1200" b="0" kern="1200" dirty="0">
                <a:solidFill>
                  <a:schemeClr val="tx1"/>
                </a:solidFill>
                <a:effectLst/>
                <a:latin typeface="+mn-lt"/>
                <a:ea typeface="+mn-ea"/>
                <a:cs typeface="+mn-cs"/>
              </a:rPr>
              <a:t>, unresolved</a:t>
            </a:r>
            <a:r>
              <a:rPr lang="en-US" sz="1200" b="0" kern="1200" baseline="0" dirty="0">
                <a:solidFill>
                  <a:schemeClr val="tx1"/>
                </a:solidFill>
                <a:effectLst/>
                <a:latin typeface="+mn-lt"/>
                <a:ea typeface="+mn-ea"/>
                <a:cs typeface="+mn-cs"/>
              </a:rPr>
              <a:t> or mismanaged conflict can lead to personnel turnover, absenteeism, decline in productivity and increased employee </a:t>
            </a:r>
            <a:r>
              <a:rPr lang="en-US" sz="1200" b="0" kern="1200" baseline="0" dirty="0" err="1">
                <a:solidFill>
                  <a:schemeClr val="tx1"/>
                </a:solidFill>
                <a:effectLst/>
                <a:latin typeface="+mn-lt"/>
                <a:ea typeface="+mn-ea"/>
                <a:cs typeface="+mn-cs"/>
              </a:rPr>
              <a:t>stress</a:t>
            </a:r>
            <a:r>
              <a:rPr lang="en-US" dirty="0" err="1"/>
              <a:t>.</a:t>
            </a:r>
            <a:r>
              <a:rPr lang="en-US" baseline="30000" dirty="0" err="1"/>
              <a:t>iii</a:t>
            </a:r>
            <a:endParaRPr lang="en-US" dirty="0"/>
          </a:p>
          <a:p>
            <a:r>
              <a:rPr lang="en-US" dirty="0"/>
              <a:t>Discuss</a:t>
            </a:r>
            <a:r>
              <a:rPr lang="en-US" baseline="0" dirty="0"/>
              <a:t> the dynamics of conflict:</a:t>
            </a:r>
          </a:p>
          <a:p>
            <a:endParaRPr lang="en-US" baseline="0" dirty="0"/>
          </a:p>
          <a:p>
            <a:pPr marL="171450" indent="-171450">
              <a:buFont typeface="Arial" panose="020B0604020202020204" pitchFamily="34" charset="0"/>
              <a:buChar char="•"/>
            </a:pPr>
            <a:r>
              <a:rPr lang="en-US" u="sng" baseline="0" dirty="0"/>
              <a:t>Conflict is an expressed struggle</a:t>
            </a:r>
            <a:r>
              <a:rPr lang="en-US" baseline="0" dirty="0"/>
              <a:t>: There is no conflict or disagreement until the disagreement has been expressed.  The form of expression determines whether or not the conflict is destructive or constructive.  Consequently, conflict is a result of behaviors.</a:t>
            </a:r>
          </a:p>
          <a:p>
            <a:pPr marL="171450" indent="-171450">
              <a:buFont typeface="Arial" panose="020B0604020202020204" pitchFamily="34" charset="0"/>
              <a:buChar char="•"/>
            </a:pPr>
            <a:r>
              <a:rPr lang="en-US" u="sng" baseline="0" dirty="0"/>
              <a:t>Conflict is about goals the parties see as incompatible</a:t>
            </a:r>
            <a:r>
              <a:rPr lang="en-US" baseline="0" dirty="0"/>
              <a:t>: Perception is key here – the goals may in fact not be incompatible, but conflict can occur if the parties believe them to be incompatible.</a:t>
            </a:r>
          </a:p>
          <a:p>
            <a:pPr marL="171450" indent="-171450">
              <a:buFont typeface="Arial" panose="020B0604020202020204" pitchFamily="34" charset="0"/>
              <a:buChar char="•"/>
            </a:pPr>
            <a:r>
              <a:rPr lang="en-US" u="sng" baseline="0" dirty="0"/>
              <a:t>Conflict arises over perceived scarce resources</a:t>
            </a:r>
            <a:r>
              <a:rPr lang="en-US" baseline="0" dirty="0"/>
              <a:t>: Resources include time, money, equipment, materials, and personnel.</a:t>
            </a:r>
          </a:p>
          <a:p>
            <a:pPr marL="171450" indent="-171450">
              <a:buFont typeface="Arial" panose="020B0604020202020204" pitchFamily="34" charset="0"/>
              <a:buChar char="•"/>
            </a:pPr>
            <a:r>
              <a:rPr lang="en-US" u="sng" baseline="0" dirty="0"/>
              <a:t>Conflict includes interference</a:t>
            </a:r>
            <a:r>
              <a:rPr lang="en-US" baseline="0" dirty="0"/>
              <a:t>: Conflict does not occur until the actions of one party prevent the other party from achieving his or her desired outcome.</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6</a:t>
            </a:fld>
            <a:endParaRPr lang="en-US"/>
          </a:p>
        </p:txBody>
      </p:sp>
    </p:spTree>
    <p:extLst>
      <p:ext uri="{BB962C8B-B14F-4D97-AF65-F5344CB8AC3E}">
        <p14:creationId xmlns:p14="http://schemas.microsoft.com/office/powerpoint/2010/main" val="428699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Briefly</a:t>
            </a:r>
            <a:r>
              <a:rPr lang="en-US" baseline="0" dirty="0"/>
              <a:t> discuss the typical types of conflict experienced in healthcare listed above.  Ask participants if there are issues that arise in healthcare missing from the list.  Lead a brief discussion about the significance of understanding the many sources of conflict.  Explain that conflict is inevitable when people with different knowledge and skill sets work together.  </a:t>
            </a:r>
            <a:r>
              <a:rPr lang="en-US" sz="1200" b="0" u="none" strike="noStrike" kern="1200" baseline="0" dirty="0">
                <a:solidFill>
                  <a:schemeClr val="tx1"/>
                </a:solidFill>
                <a:effectLst/>
                <a:latin typeface="+mn-lt"/>
                <a:ea typeface="+mn-ea"/>
                <a:cs typeface="+mn-cs"/>
              </a:rPr>
              <a:t>C</a:t>
            </a:r>
            <a:r>
              <a:rPr lang="en-US" sz="1200" b="0" u="none" strike="noStrike" kern="1200" dirty="0">
                <a:solidFill>
                  <a:schemeClr val="tx1"/>
                </a:solidFill>
                <a:effectLst/>
                <a:latin typeface="+mn-lt"/>
                <a:ea typeface="+mn-ea"/>
                <a:cs typeface="+mn-cs"/>
              </a:rPr>
              <a:t>onflict, as the expression of varying points of view, is necessary in healthcare to ensure that all parties involved fully understand the pertinent information surrounding the issue or problem and have fully vetted the available options. </a:t>
            </a:r>
            <a:r>
              <a:rPr lang="en-US" sz="1200" b="0" kern="1200" dirty="0">
                <a:solidFill>
                  <a:schemeClr val="tx1"/>
                </a:solidFill>
                <a:effectLst/>
                <a:latin typeface="+mn-lt"/>
                <a:ea typeface="+mn-ea"/>
                <a:cs typeface="+mn-cs"/>
              </a:rPr>
              <a:t>Optimal patient care cannot be provided if healthcare employees do not collaboratively work together to provide the best course of treatment for patients.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(Transition:  To better understand conflict we will now examine the myths about</a:t>
            </a:r>
            <a:r>
              <a:rPr lang="en-US" sz="1200" b="0" u="none" kern="1200" baseline="0" dirty="0">
                <a:solidFill>
                  <a:schemeClr val="tx1"/>
                </a:solidFill>
                <a:effectLst/>
                <a:latin typeface="+mn-lt"/>
                <a:ea typeface="+mn-ea"/>
                <a:cs typeface="+mn-cs"/>
              </a:rPr>
              <a:t> conflict.)</a:t>
            </a:r>
            <a:endParaRPr lang="en-US" sz="1200" b="0" u="none"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7</a:t>
            </a:fld>
            <a:endParaRPr lang="en-US"/>
          </a:p>
        </p:txBody>
      </p:sp>
    </p:spTree>
    <p:extLst>
      <p:ext uri="{BB962C8B-B14F-4D97-AF65-F5344CB8AC3E}">
        <p14:creationId xmlns:p14="http://schemas.microsoft.com/office/powerpoint/2010/main" val="60618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r>
              <a:rPr lang="en-US" baseline="0" dirty="0"/>
              <a:t>(Animated slide)</a:t>
            </a:r>
          </a:p>
          <a:p>
            <a:endParaRPr lang="en-US" baseline="0" dirty="0"/>
          </a:p>
          <a:p>
            <a:r>
              <a:rPr lang="en-US" baseline="0" dirty="0"/>
              <a:t>(Reveal the title, share the information below and then reveal the two myths.  Explain that the next two slides will provide explanation and facts to counter each myth.)</a:t>
            </a:r>
          </a:p>
          <a:p>
            <a:endParaRPr lang="en-US" baseline="0" dirty="0"/>
          </a:p>
          <a:p>
            <a:r>
              <a:rPr lang="en-US" baseline="0" dirty="0"/>
              <a:t>Explain that most people do not welcome conflict and few wake up in the morning excited to face their first conflict of the day.  Refer to the previous exercise and note that conflict does not connote anything positive for most people.  Although conflict is inevitable and necessary to fully vet issues and reach optimal conclusions, our beliefs about conflict can inhibit us from viewing conflict as a constructive force and prevent us from effectively managing it.  The myths that are held to be true about conflict exacerbate the problem.  </a:t>
            </a:r>
          </a:p>
          <a:p>
            <a:endParaRPr lang="en-US" baseline="0" dirty="0"/>
          </a:p>
          <a:p>
            <a:r>
              <a:rPr lang="en-US" baseline="0" dirty="0"/>
              <a:t>(Transition: The next two slides will debunk the two myths listed above.)</a:t>
            </a:r>
            <a:endParaRPr lang="en-US" sz="1200" kern="1200" dirty="0">
              <a:solidFill>
                <a:schemeClr val="tx1"/>
              </a:solidFill>
              <a:latin typeface="+mn-lt"/>
              <a:ea typeface="+mn-ea"/>
              <a:cs typeface="+mn-cs"/>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8</a:t>
            </a:fld>
            <a:endParaRPr lang="en-US"/>
          </a:p>
        </p:txBody>
      </p:sp>
    </p:spTree>
    <p:extLst>
      <p:ext uri="{BB962C8B-B14F-4D97-AF65-F5344CB8AC3E}">
        <p14:creationId xmlns:p14="http://schemas.microsoft.com/office/powerpoint/2010/main" val="52654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r>
              <a:rPr lang="en-US" dirty="0"/>
              <a:t>(Animated slide)</a:t>
            </a:r>
          </a:p>
          <a:p>
            <a:endParaRPr lang="en-US" dirty="0"/>
          </a:p>
          <a:p>
            <a:r>
              <a:rPr lang="en-US" dirty="0"/>
              <a:t>Explain</a:t>
            </a:r>
            <a:r>
              <a:rPr lang="en-US" baseline="0" dirty="0"/>
              <a:t> that w</a:t>
            </a:r>
            <a:r>
              <a:rPr lang="en-US" dirty="0"/>
              <a:t>e</a:t>
            </a:r>
            <a:r>
              <a:rPr lang="en-US" baseline="0" dirty="0"/>
              <a:t> have all experienced harm from conflict.  However, if issues surrounding a decision or problem are not fully explored or understood, it is less likely that optimal patient outcomes will be achieved.  Without some conflict (exploration of differing perspectives), a complete understanding of the issues cannot be attained. Constructive conflict (healthy dialogue) should be encouraged.  Constructive conflict can improve group decision-making and increase member involvement and participation if members believe their input is valued.</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9</a:t>
            </a:fld>
            <a:endParaRPr lang="en-US"/>
          </a:p>
        </p:txBody>
      </p:sp>
    </p:spTree>
    <p:extLst>
      <p:ext uri="{BB962C8B-B14F-4D97-AF65-F5344CB8AC3E}">
        <p14:creationId xmlns:p14="http://schemas.microsoft.com/office/powerpoint/2010/main" val="383626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514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1785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6911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 typeface="Arial" panose="020B0604020202020204" pitchFamily="34" charset="0"/>
              <a:buChar char="•"/>
              <a:defRPr/>
            </a:lvl2pPr>
            <a:lvl3pPr marL="1143000" indent="-228600">
              <a:buFont typeface="Century Schoolbook" panose="02040604050505020304" pitchFamily="18" charset="0"/>
              <a:buChar char="―"/>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6862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439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0AFC8-C505-4EC1-AFEE-162EF2962140}"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725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Date Placeholder 2"/>
          <p:cNvSpPr>
            <a:spLocks noGrp="1"/>
          </p:cNvSpPr>
          <p:nvPr>
            <p:ph type="dt" sz="half" idx="10"/>
          </p:nvPr>
        </p:nvSpPr>
        <p:spPr/>
        <p:txBody>
          <a:bodyPr/>
          <a:lstStyle/>
          <a:p>
            <a:fld id="{2DB0AFC8-C505-4EC1-AFEE-162EF2962140}"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8238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0AFC8-C505-4EC1-AFEE-162EF2962140}"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7499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6234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8711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AFC8-C505-4EC1-AFEE-162EF2962140}" type="datetimeFigureOut">
              <a:rPr lang="en-US" smtClean="0"/>
              <a:t>2/17/2017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33D4-2A2A-4E6B-AB69-447C0B7D7DBB}" type="slidenum">
              <a:rPr lang="en-US" smtClean="0"/>
              <a:t>‹#›</a:t>
            </a:fld>
            <a:endParaRPr lang="en-US"/>
          </a:p>
        </p:txBody>
      </p:sp>
    </p:spTree>
    <p:extLst>
      <p:ext uri="{BB962C8B-B14F-4D97-AF65-F5344CB8AC3E}">
        <p14:creationId xmlns:p14="http://schemas.microsoft.com/office/powerpoint/2010/main" val="3611031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800" b="1" i="0" kern="1200" cap="all"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interest.com/pin/11660107782338572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0g_q6sIbOAhURymMKHZBIBXYQjRwIBw&amp;url=http://www.clipartkid.com/string-bean-people-cliparts/&amp;psig=AFQjCNF__UmxQgLz3O6fg6dN5UhmyAXXSA&amp;ust=146925307961991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clipartkid.com/microsoft-screen-beans-clipar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home.metrocast.net/~djtheo/Pictures/pages/j0078715_jpg.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lipartkid.com/microsoft-screen-beans-clipar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pinterest.com/pin/46795221750528965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lipartkid.com/microsoft-screen-beans-clipar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teachers.d11.org/teachers/shawj/Pictures/Forms/DispForm.aspx?ID=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lipartkid.com/microsoft-screen-beans-clipar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orldartsme.com/human-bean-people-clipart.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1371600" y="5105400"/>
            <a:ext cx="6096000" cy="707886"/>
          </a:xfrm>
          <a:prstGeom prst="rect">
            <a:avLst/>
          </a:prstGeom>
          <a:noFill/>
        </p:spPr>
        <p:txBody>
          <a:bodyPr wrap="square" rtlCol="0">
            <a:spAutoFit/>
          </a:bodyPr>
          <a:lstStyle/>
          <a:p>
            <a:pPr algn="ctr"/>
            <a:r>
              <a:rPr lang="en-US" sz="4000" dirty="0">
                <a:solidFill>
                  <a:schemeClr val="accent1">
                    <a:lumMod val="75000"/>
                  </a:schemeClr>
                </a:solidFill>
              </a:rPr>
              <a:t>Hi-Touch Healthcare</a:t>
            </a:r>
            <a:endParaRPr lang="en-US" sz="4000" dirty="0"/>
          </a:p>
        </p:txBody>
      </p:sp>
    </p:spTree>
    <p:extLst>
      <p:ext uri="{BB962C8B-B14F-4D97-AF65-F5344CB8AC3E}">
        <p14:creationId xmlns:p14="http://schemas.microsoft.com/office/powerpoint/2010/main" val="33463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29504462"/>
              </p:ext>
            </p:extLst>
          </p:nvPr>
        </p:nvGraphicFramePr>
        <p:xfrm>
          <a:off x="448733" y="1825441"/>
          <a:ext cx="8195733" cy="4099560"/>
        </p:xfrm>
        <a:graphic>
          <a:graphicData uri="http://schemas.openxmlformats.org/drawingml/2006/table">
            <a:tbl>
              <a:tblPr firstRow="1" bandRow="1">
                <a:effectLst>
                  <a:innerShdw blurRad="63500" dist="50800" dir="8100000">
                    <a:prstClr val="black">
                      <a:alpha val="50000"/>
                    </a:prstClr>
                  </a:innerShdw>
                </a:effectLst>
                <a:tableStyleId>{93296810-A885-4BE3-A3E7-6D5BEEA58F35}</a:tableStyleId>
              </a:tblPr>
              <a:tblGrid>
                <a:gridCol w="3471335">
                  <a:extLst>
                    <a:ext uri="{9D8B030D-6E8A-4147-A177-3AD203B41FA5}">
                      <a16:colId xmlns:a16="http://schemas.microsoft.com/office/drawing/2014/main" xmlns="" val="20000"/>
                    </a:ext>
                  </a:extLst>
                </a:gridCol>
                <a:gridCol w="4724398">
                  <a:extLst>
                    <a:ext uri="{9D8B030D-6E8A-4147-A177-3AD203B41FA5}">
                      <a16:colId xmlns:a16="http://schemas.microsoft.com/office/drawing/2014/main" xmlns="" val="20001"/>
                    </a:ext>
                  </a:extLst>
                </a:gridCol>
              </a:tblGrid>
              <a:tr h="1219200">
                <a:tc>
                  <a:txBody>
                    <a:bodyPr/>
                    <a:lstStyle/>
                    <a:p>
                      <a:r>
                        <a:rPr lang="en-US" sz="2400" dirty="0"/>
                        <a:t>MYTH</a:t>
                      </a:r>
                      <a:r>
                        <a:rPr lang="en-US" sz="2400" baseline="0" dirty="0"/>
                        <a:t> 2: </a:t>
                      </a:r>
                      <a:r>
                        <a:rPr lang="en-US" sz="2000" b="0" dirty="0">
                          <a:solidFill>
                            <a:schemeClr val="bg1"/>
                          </a:solidFill>
                        </a:rPr>
                        <a:t>Conflict is</a:t>
                      </a:r>
                      <a:r>
                        <a:rPr lang="en-US" sz="2000" b="0" baseline="0" dirty="0">
                          <a:solidFill>
                            <a:schemeClr val="bg1"/>
                          </a:solidFill>
                        </a:rPr>
                        <a:t> a misunderstanding or breakdown in communication.</a:t>
                      </a:r>
                      <a:endParaRPr lang="en-US" sz="2000" b="0" dirty="0">
                        <a:solidFill>
                          <a:schemeClr val="bg1"/>
                        </a:solidFill>
                      </a:endParaRPr>
                    </a:p>
                  </a:txBody>
                  <a:tcPr/>
                </a:tc>
                <a:tc>
                  <a:txBody>
                    <a:bodyPr/>
                    <a:lstStyle/>
                    <a:p>
                      <a:pPr algn="ctr"/>
                      <a:endParaRPr lang="en-US" sz="2400" dirty="0"/>
                    </a:p>
                    <a:p>
                      <a:pPr algn="ctr"/>
                      <a:r>
                        <a:rPr lang="en-US" sz="2400" dirty="0"/>
                        <a:t>FACT</a:t>
                      </a:r>
                    </a:p>
                  </a:txBody>
                  <a:tcPr/>
                </a:tc>
                <a:extLst>
                  <a:ext uri="{0D108BD9-81ED-4DB2-BD59-A6C34878D82A}">
                    <a16:rowId xmlns:a16="http://schemas.microsoft.com/office/drawing/2014/main" xmlns="" val="10000"/>
                  </a:ext>
                </a:extLst>
              </a:tr>
              <a:tr h="883920">
                <a:tc>
                  <a:txBody>
                    <a:bodyPr/>
                    <a:lstStyle/>
                    <a:p>
                      <a:endParaRPr lang="en-US" sz="2000" dirty="0"/>
                    </a:p>
                  </a:txBody>
                  <a:tcPr/>
                </a:tc>
                <a:tc>
                  <a:txBody>
                    <a:bodyPr/>
                    <a:lstStyle/>
                    <a:p>
                      <a:r>
                        <a:rPr lang="en-US" sz="2000" dirty="0"/>
                        <a:t>Conflict</a:t>
                      </a:r>
                      <a:r>
                        <a:rPr lang="en-US" sz="2000" baseline="0" dirty="0"/>
                        <a:t> can occur over a difference in values.</a:t>
                      </a:r>
                      <a:endParaRPr lang="en-US" sz="2000" dirty="0"/>
                    </a:p>
                  </a:txBody>
                  <a:tcPr/>
                </a:tc>
                <a:extLst>
                  <a:ext uri="{0D108BD9-81ED-4DB2-BD59-A6C34878D82A}">
                    <a16:rowId xmlns:a16="http://schemas.microsoft.com/office/drawing/2014/main" xmlns="" val="10001"/>
                  </a:ext>
                </a:extLst>
              </a:tr>
              <a:tr h="843280">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Conflict</a:t>
                      </a:r>
                      <a:r>
                        <a:rPr lang="en-US" sz="2000" baseline="0" dirty="0"/>
                        <a:t> can occur over having different goals and methods of achieving those goals.</a:t>
                      </a:r>
                      <a:endParaRPr lang="en-US" sz="2000" dirty="0"/>
                    </a:p>
                  </a:txBody>
                  <a:tcPr/>
                </a:tc>
                <a:extLst>
                  <a:ext uri="{0D108BD9-81ED-4DB2-BD59-A6C34878D82A}">
                    <a16:rowId xmlns:a16="http://schemas.microsoft.com/office/drawing/2014/main" xmlns="" val="10002"/>
                  </a:ext>
                </a:extLst>
              </a:tr>
              <a:tr h="838200">
                <a:tc>
                  <a:txBody>
                    <a:bodyPr/>
                    <a:lstStyle/>
                    <a:p>
                      <a:endParaRPr lang="en-US" sz="1600" dirty="0"/>
                    </a:p>
                  </a:txBody>
                  <a:tcPr/>
                </a:tc>
                <a:tc>
                  <a:txBody>
                    <a:bodyPr/>
                    <a:lstStyle/>
                    <a:p>
                      <a:r>
                        <a:rPr lang="en-US" sz="2000" dirty="0"/>
                        <a:t>Conflict</a:t>
                      </a:r>
                      <a:r>
                        <a:rPr lang="en-US" sz="2000" baseline="0" dirty="0"/>
                        <a:t> can occur over limited resources.</a:t>
                      </a:r>
                      <a:endParaRPr lang="en-US" sz="2000" dirty="0"/>
                    </a:p>
                  </a:txBody>
                  <a:tcPr/>
                </a:tc>
                <a:extLst>
                  <a:ext uri="{0D108BD9-81ED-4DB2-BD59-A6C34878D82A}">
                    <a16:rowId xmlns:a16="http://schemas.microsoft.com/office/drawing/2014/main" xmlns="" val="10003"/>
                  </a:ext>
                </a:extLst>
              </a:tr>
            </a:tbl>
          </a:graphicData>
        </a:graphic>
      </p:graphicFrame>
      <p:sp>
        <p:nvSpPr>
          <p:cNvPr id="4" name="TextBox 3"/>
          <p:cNvSpPr txBox="1"/>
          <p:nvPr/>
        </p:nvSpPr>
        <p:spPr>
          <a:xfrm>
            <a:off x="4453466" y="6057165"/>
            <a:ext cx="4191000" cy="338554"/>
          </a:xfrm>
          <a:prstGeom prst="rect">
            <a:avLst/>
          </a:prstGeom>
          <a:noFill/>
        </p:spPr>
        <p:txBody>
          <a:bodyPr wrap="square" rtlCol="0">
            <a:spAutoFit/>
          </a:bodyPr>
          <a:lstStyle/>
          <a:p>
            <a:r>
              <a:rPr lang="en-US" sz="1600" dirty="0">
                <a:solidFill>
                  <a:schemeClr val="bg1"/>
                </a:solidFill>
              </a:rPr>
              <a:t>Adams &amp; </a:t>
            </a:r>
            <a:r>
              <a:rPr lang="en-US" sz="1600" dirty="0" err="1">
                <a:solidFill>
                  <a:schemeClr val="bg1"/>
                </a:solidFill>
              </a:rPr>
              <a:t>Galanes</a:t>
            </a:r>
            <a:r>
              <a:rPr lang="en-US" sz="1600" dirty="0">
                <a:solidFill>
                  <a:schemeClr val="bg1"/>
                </a:solidFill>
              </a:rPr>
              <a:t>, 2015, pp. 229-232</a:t>
            </a:r>
          </a:p>
        </p:txBody>
      </p:sp>
      <p:pic>
        <p:nvPicPr>
          <p:cNvPr id="6" name="Picture 6" descr="http://www.intelliware.com/wp-content/uploads/myth-bus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
            <a:ext cx="4876800"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8471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do We frame Conflict?</a:t>
            </a:r>
            <a:br>
              <a:rPr lang="en-US" sz="3200" dirty="0"/>
            </a:br>
            <a:r>
              <a:rPr lang="en-US" sz="3200" dirty="0"/>
              <a:t>Activity</a:t>
            </a:r>
          </a:p>
        </p:txBody>
      </p:sp>
      <p:sp>
        <p:nvSpPr>
          <p:cNvPr id="3" name="Content Placeholder 2"/>
          <p:cNvSpPr>
            <a:spLocks noGrp="1"/>
          </p:cNvSpPr>
          <p:nvPr>
            <p:ph idx="1"/>
          </p:nvPr>
        </p:nvSpPr>
        <p:spPr>
          <a:xfrm>
            <a:off x="304800" y="1536700"/>
            <a:ext cx="7315200" cy="5105400"/>
          </a:xfrm>
        </p:spPr>
        <p:txBody>
          <a:bodyPr>
            <a:normAutofit/>
          </a:bodyPr>
          <a:lstStyle/>
          <a:p>
            <a:r>
              <a:rPr lang="en-US" dirty="0"/>
              <a:t>Conflict is a war.</a:t>
            </a:r>
          </a:p>
          <a:p>
            <a:r>
              <a:rPr lang="en-US" dirty="0"/>
              <a:t>Conflict is a trial.</a:t>
            </a:r>
          </a:p>
          <a:p>
            <a:r>
              <a:rPr lang="en-US" dirty="0"/>
              <a:t>Conflict is a struggle.</a:t>
            </a:r>
          </a:p>
          <a:p>
            <a:r>
              <a:rPr lang="en-US" dirty="0"/>
              <a:t>Conflict is an act of nature.</a:t>
            </a:r>
          </a:p>
          <a:p>
            <a:r>
              <a:rPr lang="en-US" dirty="0"/>
              <a:t>Conflict is a game.</a:t>
            </a:r>
          </a:p>
          <a:p>
            <a:r>
              <a:rPr lang="en-US" dirty="0"/>
              <a:t>Conflict is a bargaining table.</a:t>
            </a:r>
          </a:p>
          <a:p>
            <a:r>
              <a:rPr lang="en-US" dirty="0"/>
              <a:t>Conflict is a dance.</a:t>
            </a:r>
          </a:p>
          <a:p>
            <a:r>
              <a:rPr lang="en-US" dirty="0"/>
              <a:t>Conflict is a garden.</a:t>
            </a:r>
          </a:p>
          <a:p>
            <a:pPr marL="0" indent="0" algn="r">
              <a:buNone/>
            </a:pPr>
            <a:r>
              <a:rPr lang="en-US" sz="2000" dirty="0"/>
              <a:t>(Floyd, 2017, p. 345)</a:t>
            </a:r>
          </a:p>
          <a:p>
            <a:pPr marL="0" indent="0">
              <a:buNone/>
            </a:pPr>
            <a:endParaRPr lang="en-US" dirty="0"/>
          </a:p>
        </p:txBody>
      </p:sp>
      <p:pic>
        <p:nvPicPr>
          <p:cNvPr id="2052" name="Picture 4" descr="http://www.sswm.info/sites/default/files/toolbox/EGELAND%202010%20Conflict%20of%20Inte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3701498" cy="1562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156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533400"/>
            <a:ext cx="8458200" cy="1143000"/>
          </a:xfrm>
        </p:spPr>
        <p:txBody>
          <a:bodyPr/>
          <a:lstStyle/>
          <a:p>
            <a:r>
              <a:rPr lang="en-US" sz="3200" dirty="0"/>
              <a:t>What is the difference between destructive and constructive conflict?</a:t>
            </a:r>
            <a:endParaRPr lang="en-US" sz="3600" dirty="0"/>
          </a:p>
        </p:txBody>
      </p:sp>
      <p:sp>
        <p:nvSpPr>
          <p:cNvPr id="3" name="Content Placeholder 2"/>
          <p:cNvSpPr>
            <a:spLocks noGrp="1"/>
          </p:cNvSpPr>
          <p:nvPr>
            <p:ph idx="1"/>
          </p:nvPr>
        </p:nvSpPr>
        <p:spPr>
          <a:xfrm>
            <a:off x="685800" y="2057400"/>
            <a:ext cx="7696199" cy="4678363"/>
          </a:xfrm>
        </p:spPr>
        <p:txBody>
          <a:bodyPr>
            <a:normAutofit/>
          </a:bodyPr>
          <a:lstStyle/>
          <a:p>
            <a:pPr marL="0" indent="0">
              <a:buNone/>
            </a:pPr>
            <a:r>
              <a:rPr lang="en-US" sz="2400" dirty="0"/>
              <a:t>The main difference lies in whether or not competent communication occurs during the conflict.</a:t>
            </a:r>
          </a:p>
          <a:p>
            <a:pPr marL="0" indent="0">
              <a:buNone/>
            </a:pPr>
            <a:endParaRPr lang="en-US" sz="900" dirty="0"/>
          </a:p>
          <a:p>
            <a:r>
              <a:rPr lang="en-US" sz="2400" b="1" dirty="0"/>
              <a:t>Destructive</a:t>
            </a:r>
            <a:r>
              <a:rPr lang="en-US" sz="2400" dirty="0"/>
              <a:t>: I-oriented language that is dominating, escalating, retaliating, competing, defensive, and inflexible.</a:t>
            </a:r>
          </a:p>
          <a:p>
            <a:pPr marL="0" indent="0">
              <a:buNone/>
            </a:pPr>
            <a:endParaRPr lang="en-US" sz="900" dirty="0"/>
          </a:p>
          <a:p>
            <a:r>
              <a:rPr lang="en-US" sz="2400" b="1" dirty="0"/>
              <a:t>Constructive</a:t>
            </a:r>
            <a:r>
              <a:rPr lang="en-US" sz="2400" dirty="0"/>
              <a:t>: We-oriented language that is de-escalating, cooperative, supportive and flexible.</a:t>
            </a:r>
          </a:p>
          <a:p>
            <a:pPr marL="0" indent="0" algn="r">
              <a:buNone/>
            </a:pPr>
            <a:endParaRPr lang="en-US" sz="1400" dirty="0"/>
          </a:p>
          <a:p>
            <a:pPr marL="0" indent="0" algn="r">
              <a:buNone/>
            </a:pPr>
            <a:r>
              <a:rPr lang="en-US" sz="1400" dirty="0"/>
              <a:t>Rothwell, 2013</a:t>
            </a:r>
          </a:p>
        </p:txBody>
      </p:sp>
    </p:spTree>
    <p:extLst>
      <p:ext uri="{BB962C8B-B14F-4D97-AF65-F5344CB8AC3E}">
        <p14:creationId xmlns:p14="http://schemas.microsoft.com/office/powerpoint/2010/main" val="34415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8229600" cy="1036320"/>
          </a:xfrm>
        </p:spPr>
        <p:txBody>
          <a:bodyPr>
            <a:normAutofit/>
          </a:bodyPr>
          <a:lstStyle/>
          <a:p>
            <a:pPr lvl="2" algn="ctr" rtl="0">
              <a:spcBef>
                <a:spcPct val="0"/>
              </a:spcBef>
            </a:pPr>
            <a:r>
              <a:rPr lang="en-US" sz="3200" b="1" dirty="0">
                <a:solidFill>
                  <a:schemeClr val="accent1">
                    <a:lumMod val="75000"/>
                  </a:schemeClr>
                </a:solidFill>
                <a:latin typeface="+mn-lt"/>
              </a:rPr>
              <a:t>Using Constructive “I” Language</a:t>
            </a:r>
            <a:endParaRPr lang="en-US" sz="1400" b="1" dirty="0">
              <a:solidFill>
                <a:schemeClr val="accent1">
                  <a:lumMod val="75000"/>
                </a:schemeClr>
              </a:solidFill>
              <a:latin typeface="+mn-lt"/>
            </a:endParaRPr>
          </a:p>
        </p:txBody>
      </p:sp>
      <p:sp>
        <p:nvSpPr>
          <p:cNvPr id="2" name="Content Placeholder 1"/>
          <p:cNvSpPr>
            <a:spLocks noGrp="1"/>
          </p:cNvSpPr>
          <p:nvPr>
            <p:ph sz="quarter" idx="1"/>
          </p:nvPr>
        </p:nvSpPr>
        <p:spPr>
          <a:xfrm>
            <a:off x="342900" y="1295400"/>
            <a:ext cx="8763000" cy="5707513"/>
          </a:xfrm>
        </p:spPr>
        <p:txBody>
          <a:bodyPr>
            <a:normAutofit/>
          </a:bodyPr>
          <a:lstStyle/>
          <a:p>
            <a:pPr marL="0" indent="0">
              <a:buNone/>
            </a:pPr>
            <a:r>
              <a:rPr lang="en-US" sz="2400" dirty="0"/>
              <a:t>What type of reaction might you anticipate from each of the following statements</a:t>
            </a:r>
            <a:r>
              <a:rPr lang="en-US" sz="1400" dirty="0"/>
              <a:t> </a:t>
            </a:r>
            <a:r>
              <a:rPr lang="en-US" sz="2400" dirty="0"/>
              <a:t>below?</a:t>
            </a:r>
          </a:p>
          <a:p>
            <a:pPr marL="0" indent="0">
              <a:buNone/>
            </a:pPr>
            <a:endParaRPr lang="en-US" sz="1400" dirty="0">
              <a:latin typeface="Comic Sans MS" pitchFamily="66" charset="0"/>
            </a:endParaRPr>
          </a:p>
          <a:p>
            <a:pPr marL="0" indent="0">
              <a:buNone/>
            </a:pPr>
            <a:endParaRPr lang="en-US" sz="1400" dirty="0">
              <a:latin typeface="Comic Sans MS" pitchFamily="66" charset="0"/>
            </a:endParaRPr>
          </a:p>
          <a:p>
            <a:pPr marL="0" indent="0">
              <a:buNone/>
            </a:pPr>
            <a:r>
              <a:rPr lang="en-US" sz="2400" b="1" dirty="0"/>
              <a:t>“You” statement: </a:t>
            </a:r>
            <a:r>
              <a:rPr lang="en-US" sz="2400" dirty="0"/>
              <a:t>"Hey, where's that report you were supposed to submit last Friday? You are holding up the whole project!”</a:t>
            </a:r>
          </a:p>
          <a:p>
            <a:pPr marL="0" indent="0" algn="ctr">
              <a:buNone/>
            </a:pPr>
            <a:endParaRPr lang="en-US" sz="1400" dirty="0"/>
          </a:p>
          <a:p>
            <a:pPr marL="0" indent="0" algn="ctr">
              <a:buNone/>
            </a:pPr>
            <a:r>
              <a:rPr lang="en-US" sz="2400" dirty="0"/>
              <a:t>vs</a:t>
            </a:r>
          </a:p>
          <a:p>
            <a:pPr marL="0" indent="0" algn="ctr">
              <a:buNone/>
            </a:pPr>
            <a:endParaRPr lang="en-US" sz="1400" dirty="0"/>
          </a:p>
          <a:p>
            <a:pPr marL="0" indent="0">
              <a:buNone/>
            </a:pPr>
            <a:r>
              <a:rPr lang="en-US" sz="2400" b="1" dirty="0"/>
              <a:t>“I” statement: </a:t>
            </a:r>
            <a:r>
              <a:rPr lang="en-US" sz="2400" dirty="0"/>
              <a:t>"I am getting stressed because I don't have that report yet. Do you know when it will be done?  My report is due Friday."</a:t>
            </a:r>
          </a:p>
          <a:p>
            <a:pPr marL="0" indent="0">
              <a:buNone/>
            </a:pPr>
            <a:endParaRPr lang="en-US" sz="1050" dirty="0"/>
          </a:p>
          <a:p>
            <a:pPr marL="0" indent="0">
              <a:buNone/>
            </a:pPr>
            <a:endParaRPr lang="en-US" sz="2800" dirty="0">
              <a:latin typeface="Comic Sans MS" pitchFamily="66" charset="0"/>
            </a:endParaRPr>
          </a:p>
          <a:p>
            <a:pPr marL="0" indent="0">
              <a:buNone/>
            </a:pPr>
            <a:endParaRPr lang="en-US" sz="2800" dirty="0"/>
          </a:p>
          <a:p>
            <a:pPr marL="1337310" lvl="3" indent="-514350">
              <a:lnSpc>
                <a:spcPct val="80000"/>
              </a:lnSpc>
              <a:buClr>
                <a:srgbClr val="00B050"/>
              </a:buClr>
              <a:defRPr/>
            </a:pPr>
            <a:endParaRPr lang="en-US" sz="1800" dirty="0">
              <a:solidFill>
                <a:schemeClr val="tx1"/>
              </a:solidFill>
              <a:latin typeface="Comic Sans MS" pitchFamily="66" charset="0"/>
            </a:endParaRPr>
          </a:p>
        </p:txBody>
      </p:sp>
    </p:spTree>
    <p:extLst>
      <p:ext uri="{BB962C8B-B14F-4D97-AF65-F5344CB8AC3E}">
        <p14:creationId xmlns:p14="http://schemas.microsoft.com/office/powerpoint/2010/main" val="215003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626" y="152400"/>
            <a:ext cx="7214852" cy="1143000"/>
          </a:xfrm>
        </p:spPr>
        <p:txBody>
          <a:bodyPr>
            <a:noAutofit/>
          </a:bodyPr>
          <a:lstStyle/>
          <a:p>
            <a:r>
              <a:rPr lang="en-US" sz="3200" b="1" dirty="0"/>
              <a:t/>
            </a:r>
            <a:br>
              <a:rPr lang="en-US" sz="3200" b="1" dirty="0"/>
            </a:br>
            <a:r>
              <a:rPr lang="en-US" sz="3200" b="1" dirty="0"/>
              <a:t>Importanc</a:t>
            </a:r>
            <a:r>
              <a:rPr lang="en-US" sz="3200" dirty="0"/>
              <a:t>e of using Constructive conflict strategies</a:t>
            </a:r>
            <a:endParaRPr lang="en-US" sz="3200" b="1" dirty="0"/>
          </a:p>
        </p:txBody>
      </p:sp>
      <p:sp>
        <p:nvSpPr>
          <p:cNvPr id="3" name="Content Placeholder 2"/>
          <p:cNvSpPr>
            <a:spLocks noGrp="1"/>
          </p:cNvSpPr>
          <p:nvPr>
            <p:ph idx="1"/>
          </p:nvPr>
        </p:nvSpPr>
        <p:spPr>
          <a:xfrm>
            <a:off x="381000" y="1524000"/>
            <a:ext cx="8486104" cy="5638800"/>
          </a:xfrm>
        </p:spPr>
        <p:txBody>
          <a:bodyPr>
            <a:normAutofit/>
          </a:bodyPr>
          <a:lstStyle/>
          <a:p>
            <a:pPr marL="0" lvl="0" indent="0">
              <a:buNone/>
            </a:pPr>
            <a:endParaRPr lang="en-US" sz="1200" dirty="0"/>
          </a:p>
          <a:p>
            <a:r>
              <a:rPr lang="en-US" sz="2800" dirty="0"/>
              <a:t>Open, timely, and respectful communication is an essential element of collaborative healthcare practice and reduces conflict.</a:t>
            </a:r>
          </a:p>
          <a:p>
            <a:pPr lvl="0"/>
            <a:r>
              <a:rPr lang="en-US" sz="2800" dirty="0"/>
              <a:t>Healthcare providers develop a deeper understanding of each other’s roles and responsibilities when respect and trust between team members is high.</a:t>
            </a:r>
          </a:p>
          <a:p>
            <a:pPr lvl="0"/>
            <a:r>
              <a:rPr lang="en-US" sz="2800" dirty="0"/>
              <a:t>Awareness of each member’s contribution to patient care is essential in the delivery of quality care.</a:t>
            </a:r>
          </a:p>
          <a:p>
            <a:pPr marL="0" indent="0">
              <a:buNone/>
            </a:pPr>
            <a:endParaRPr lang="en-US" dirty="0"/>
          </a:p>
        </p:txBody>
      </p:sp>
    </p:spTree>
    <p:extLst>
      <p:ext uri="{BB962C8B-B14F-4D97-AF65-F5344CB8AC3E}">
        <p14:creationId xmlns:p14="http://schemas.microsoft.com/office/powerpoint/2010/main" val="133588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213600" cy="1143000"/>
          </a:xfrm>
        </p:spPr>
        <p:txBody>
          <a:bodyPr/>
          <a:lstStyle/>
          <a:p>
            <a:r>
              <a:rPr lang="en-US" sz="3200" dirty="0"/>
              <a:t>anything, something, everything Activity</a:t>
            </a:r>
          </a:p>
        </p:txBody>
      </p:sp>
      <p:sp>
        <p:nvSpPr>
          <p:cNvPr id="3" name="Content Placeholder 2"/>
          <p:cNvSpPr>
            <a:spLocks noGrp="1"/>
          </p:cNvSpPr>
          <p:nvPr>
            <p:ph idx="1"/>
          </p:nvPr>
        </p:nvSpPr>
        <p:spPr>
          <a:xfrm>
            <a:off x="431800" y="1752600"/>
            <a:ext cx="8483600" cy="5105400"/>
          </a:xfrm>
        </p:spPr>
        <p:txBody>
          <a:bodyPr>
            <a:normAutofit/>
          </a:bodyPr>
          <a:lstStyle/>
          <a:p>
            <a:pPr marL="0" indent="0">
              <a:buNone/>
            </a:pPr>
            <a:r>
              <a:rPr lang="en-US" sz="2400" b="1" dirty="0"/>
              <a:t>Step One: </a:t>
            </a:r>
            <a:endParaRPr lang="en-US" sz="1050" dirty="0"/>
          </a:p>
          <a:p>
            <a:r>
              <a:rPr lang="en-US" sz="2400" dirty="0"/>
              <a:t>Find a partner - stand and face one another.</a:t>
            </a:r>
          </a:p>
          <a:p>
            <a:r>
              <a:rPr lang="en-US" sz="2400" dirty="0"/>
              <a:t>When instructed say, “Anything, something, everything” at the same time.</a:t>
            </a:r>
          </a:p>
          <a:p>
            <a:r>
              <a:rPr lang="en-US" sz="2400" dirty="0"/>
              <a:t>As soon as you say “everything” </a:t>
            </a:r>
            <a:r>
              <a:rPr lang="en-US" sz="2400" b="1" dirty="0"/>
              <a:t>yell</a:t>
            </a:r>
            <a:r>
              <a:rPr lang="en-US" sz="2400" dirty="0"/>
              <a:t> out an every day item (glass, book, toothbrush).</a:t>
            </a:r>
          </a:p>
          <a:p>
            <a:r>
              <a:rPr lang="en-US" sz="2400" dirty="0"/>
              <a:t>Debate why your item is better than the other person’s item for 2 – 3 minutes.</a:t>
            </a:r>
          </a:p>
          <a:p>
            <a:r>
              <a:rPr lang="en-US" sz="2400" b="1" dirty="0"/>
              <a:t>This is a competition and you want to win!</a:t>
            </a:r>
          </a:p>
          <a:p>
            <a:pPr marL="457200" lvl="1" indent="0">
              <a:buNone/>
            </a:pPr>
            <a:endParaRPr lang="en-US" sz="2000" dirty="0"/>
          </a:p>
          <a:p>
            <a:pPr marL="0" indent="0">
              <a:buNone/>
            </a:pPr>
            <a:endParaRPr lang="en-US" sz="2400" dirty="0"/>
          </a:p>
        </p:txBody>
      </p:sp>
    </p:spTree>
    <p:extLst>
      <p:ext uri="{BB962C8B-B14F-4D97-AF65-F5344CB8AC3E}">
        <p14:creationId xmlns:p14="http://schemas.microsoft.com/office/powerpoint/2010/main" val="112213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1600200"/>
            <a:ext cx="8229600" cy="5105400"/>
          </a:xfrm>
        </p:spPr>
        <p:txBody>
          <a:bodyPr>
            <a:normAutofit/>
          </a:bodyPr>
          <a:lstStyle/>
          <a:p>
            <a:pPr marL="0" indent="0">
              <a:buNone/>
            </a:pPr>
            <a:r>
              <a:rPr lang="en-US" sz="2400" b="1" dirty="0"/>
              <a:t>Step Two: </a:t>
            </a:r>
            <a:endParaRPr lang="en-US" sz="2400" dirty="0"/>
          </a:p>
          <a:p>
            <a:r>
              <a:rPr lang="en-US" sz="2400" dirty="0"/>
              <a:t>When instructed everyone will say, “Anything, something, everything!” </a:t>
            </a:r>
          </a:p>
          <a:p>
            <a:r>
              <a:rPr lang="en-US" sz="2400" dirty="0"/>
              <a:t>As soon as you say “everything” yell out an every day item (glass, book, toothbrush).</a:t>
            </a:r>
          </a:p>
          <a:p>
            <a:r>
              <a:rPr lang="en-US" sz="2400" dirty="0"/>
              <a:t>Discuss why your item is better than the other person’s item (2 – 3 minutes).</a:t>
            </a:r>
          </a:p>
          <a:p>
            <a:pPr lvl="1"/>
            <a:r>
              <a:rPr lang="en-US" sz="2400" b="1" dirty="0"/>
              <a:t>This is a dialogue: listen, ask questions, and seek to understand why your partner believes his or her item to be better.</a:t>
            </a:r>
          </a:p>
          <a:p>
            <a:pPr lvl="1"/>
            <a:endParaRPr lang="en-US" sz="2400" dirty="0"/>
          </a:p>
          <a:p>
            <a:pPr marL="0" indent="0">
              <a:buNone/>
            </a:pPr>
            <a:endParaRPr lang="en-US" sz="2800" dirty="0"/>
          </a:p>
        </p:txBody>
      </p:sp>
      <p:sp>
        <p:nvSpPr>
          <p:cNvPr id="5" name="Title 1"/>
          <p:cNvSpPr txBox="1">
            <a:spLocks/>
          </p:cNvSpPr>
          <p:nvPr/>
        </p:nvSpPr>
        <p:spPr>
          <a:xfrm>
            <a:off x="1066800" y="304800"/>
            <a:ext cx="721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800" b="1" i="0" kern="1200" cap="all" baseline="0">
                <a:solidFill>
                  <a:schemeClr val="accent1">
                    <a:lumMod val="50000"/>
                  </a:schemeClr>
                </a:solidFill>
                <a:latin typeface="+mj-lt"/>
                <a:ea typeface="+mj-ea"/>
                <a:cs typeface="+mj-cs"/>
              </a:defRPr>
            </a:lvl1pPr>
          </a:lstStyle>
          <a:p>
            <a:r>
              <a:rPr lang="en-US" sz="3200"/>
              <a:t>anything, something, everything Activity</a:t>
            </a:r>
            <a:endParaRPr lang="en-US" sz="3200" dirty="0"/>
          </a:p>
        </p:txBody>
      </p:sp>
    </p:spTree>
    <p:extLst>
      <p:ext uri="{BB962C8B-B14F-4D97-AF65-F5344CB8AC3E}">
        <p14:creationId xmlns:p14="http://schemas.microsoft.com/office/powerpoint/2010/main" val="29892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33" y="381000"/>
            <a:ext cx="7560733" cy="1143000"/>
          </a:xfrm>
        </p:spPr>
        <p:txBody>
          <a:bodyPr/>
          <a:lstStyle/>
          <a:p>
            <a:r>
              <a:rPr lang="en-US" sz="3200" dirty="0"/>
              <a:t>What is your conflict management style? Activity</a:t>
            </a:r>
          </a:p>
        </p:txBody>
      </p:sp>
      <p:sp>
        <p:nvSpPr>
          <p:cNvPr id="3" name="Content Placeholder 2"/>
          <p:cNvSpPr>
            <a:spLocks noGrp="1"/>
          </p:cNvSpPr>
          <p:nvPr>
            <p:ph idx="1"/>
          </p:nvPr>
        </p:nvSpPr>
        <p:spPr>
          <a:xfrm>
            <a:off x="609599" y="2209800"/>
            <a:ext cx="8229600" cy="4525963"/>
          </a:xfrm>
        </p:spPr>
        <p:txBody>
          <a:bodyPr>
            <a:normAutofit/>
          </a:bodyPr>
          <a:lstStyle/>
          <a:p>
            <a:r>
              <a:rPr lang="en-US" sz="2800" dirty="0"/>
              <a:t>Complete the “Management Style Questionnaire” </a:t>
            </a:r>
          </a:p>
          <a:p>
            <a:pPr marL="0" indent="0">
              <a:buNone/>
            </a:pPr>
            <a:endParaRPr lang="en-US" sz="2800" dirty="0"/>
          </a:p>
          <a:p>
            <a:r>
              <a:rPr lang="en-US" sz="2800" dirty="0"/>
              <a:t>Complete the “Scoring Sheet”</a:t>
            </a:r>
          </a:p>
          <a:p>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10064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1143000"/>
          </a:xfrm>
        </p:spPr>
        <p:txBody>
          <a:bodyPr/>
          <a:lstStyle/>
          <a:p>
            <a:r>
              <a:rPr lang="en-US" sz="3200" dirty="0"/>
              <a:t>Styles of conflict management</a:t>
            </a:r>
          </a:p>
        </p:txBody>
      </p:sp>
      <p:pic>
        <p:nvPicPr>
          <p:cNvPr id="6148" name="Picture 4" descr="https://s-media-cache-ak0.pinimg.com/564x/19/63/7f/19637ffd6d127d239efe1826e3f45b0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333500"/>
            <a:ext cx="7505700" cy="500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2329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285" y="258534"/>
            <a:ext cx="6700630" cy="1143000"/>
          </a:xfrm>
        </p:spPr>
        <p:txBody>
          <a:bodyPr/>
          <a:lstStyle/>
          <a:p>
            <a:r>
              <a:rPr lang="en-US" sz="3200" dirty="0"/>
              <a:t>Styles of conflict management</a:t>
            </a:r>
          </a:p>
        </p:txBody>
      </p:sp>
      <p:sp>
        <p:nvSpPr>
          <p:cNvPr id="3" name="Content Placeholder 2"/>
          <p:cNvSpPr>
            <a:spLocks noGrp="1"/>
          </p:cNvSpPr>
          <p:nvPr>
            <p:ph idx="1"/>
          </p:nvPr>
        </p:nvSpPr>
        <p:spPr>
          <a:xfrm>
            <a:off x="304800" y="2073504"/>
            <a:ext cx="8229600" cy="4525963"/>
          </a:xfrm>
        </p:spPr>
        <p:txBody>
          <a:bodyPr>
            <a:normAutofit/>
          </a:bodyPr>
          <a:lstStyle/>
          <a:p>
            <a:pPr marL="0" indent="0">
              <a:buNone/>
            </a:pPr>
            <a:r>
              <a:rPr lang="en-US" sz="2400" b="1" dirty="0"/>
              <a:t>Accommodating (friendly helper):    </a:t>
            </a:r>
          </a:p>
          <a:p>
            <a:pPr lvl="1"/>
            <a:r>
              <a:rPr lang="en-US" sz="2400" dirty="0"/>
              <a:t>Demonstrates a high concern for others and a low concern for self</a:t>
            </a:r>
          </a:p>
          <a:p>
            <a:pPr lvl="1"/>
            <a:r>
              <a:rPr lang="en-US" sz="2400" dirty="0"/>
              <a:t>Your goal is sacrificed to ensure that the other party’s goal is achieved</a:t>
            </a:r>
          </a:p>
          <a:p>
            <a:pPr marL="457200" lvl="1" indent="0">
              <a:buNone/>
            </a:pPr>
            <a:endParaRPr lang="en-US" sz="2400" dirty="0"/>
          </a:p>
          <a:p>
            <a:pPr marL="457200" lvl="1" indent="0">
              <a:buNone/>
            </a:pPr>
            <a:r>
              <a:rPr lang="en-US" sz="2400" dirty="0"/>
              <a:t>If your sacrifice is inconsequential, this can be an appropriate style. </a:t>
            </a:r>
          </a:p>
          <a:p>
            <a:pPr lvl="1"/>
            <a:endParaRPr lang="en-US" sz="2000" dirty="0"/>
          </a:p>
        </p:txBody>
      </p:sp>
      <p:pic>
        <p:nvPicPr>
          <p:cNvPr id="7170" name="Picture 2" descr="http://www.clipartkid.com/images/189/screen-bean-power-point-httptippstrixblogspotcompscreen-beans-clipart-iqYmd4-clipart.pn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239000" y="258534"/>
            <a:ext cx="1612900" cy="181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1371599"/>
            <a:ext cx="5443870" cy="5029200"/>
          </a:xfrm>
          <a:prstGeom prst="round2DiagRect">
            <a:avLst/>
          </a:prstGeom>
        </p:spPr>
      </p:pic>
      <p:sp>
        <p:nvSpPr>
          <p:cNvPr id="4" name="Title 3"/>
          <p:cNvSpPr>
            <a:spLocks noGrp="1"/>
          </p:cNvSpPr>
          <p:nvPr>
            <p:ph type="title"/>
          </p:nvPr>
        </p:nvSpPr>
        <p:spPr>
          <a:xfrm>
            <a:off x="533400" y="228599"/>
            <a:ext cx="8229600" cy="1143000"/>
          </a:xfrm>
        </p:spPr>
        <p:txBody>
          <a:bodyPr/>
          <a:lstStyle/>
          <a:p>
            <a:r>
              <a:rPr lang="en-US" sz="3600" dirty="0"/>
              <a:t>Conflict management</a:t>
            </a:r>
          </a:p>
        </p:txBody>
      </p:sp>
    </p:spTree>
    <p:extLst>
      <p:ext uri="{BB962C8B-B14F-4D97-AF65-F5344CB8AC3E}">
        <p14:creationId xmlns:p14="http://schemas.microsoft.com/office/powerpoint/2010/main" val="40113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13272"/>
            <a:ext cx="8229600" cy="4525963"/>
          </a:xfrm>
        </p:spPr>
        <p:txBody>
          <a:bodyPr>
            <a:normAutofit/>
          </a:bodyPr>
          <a:lstStyle/>
          <a:p>
            <a:pPr marL="0" indent="0">
              <a:buNone/>
            </a:pPr>
            <a:r>
              <a:rPr lang="en-US" sz="2800" b="1" dirty="0"/>
              <a:t>Avoiding (impersonal complier):    </a:t>
            </a:r>
          </a:p>
          <a:p>
            <a:pPr lvl="1"/>
            <a:r>
              <a:rPr lang="en-US" sz="2400" dirty="0"/>
              <a:t>Demonstrates a low concern for others and a low concern for self</a:t>
            </a:r>
          </a:p>
          <a:p>
            <a:pPr lvl="1"/>
            <a:r>
              <a:rPr lang="en-US" sz="2400" dirty="0"/>
              <a:t>The issue is ignored</a:t>
            </a:r>
          </a:p>
          <a:p>
            <a:pPr lvl="1"/>
            <a:endParaRPr lang="en-US" sz="2400" dirty="0"/>
          </a:p>
          <a:p>
            <a:pPr marL="457200" lvl="1" indent="0">
              <a:buNone/>
            </a:pPr>
            <a:r>
              <a:rPr lang="en-US" sz="2400" dirty="0"/>
              <a:t>Keep this style in mind if the issue is inconsequential because maintaining harmony may be more important.</a:t>
            </a:r>
          </a:p>
          <a:p>
            <a:pPr lvl="1"/>
            <a:endParaRPr lang="en-US" sz="2400" dirty="0"/>
          </a:p>
        </p:txBody>
      </p:sp>
      <p:sp>
        <p:nvSpPr>
          <p:cNvPr id="4" name="AutoShape 2" descr="data:image/png;base64,iVBORw0KGgoAAAANSUhEUgAAAKUAAADKCAMAAADzV3BnAAAAe1BMVEX///8AAADU1NSSkpKdnZ3o6OixsbFycnLR0dFLS0tgYGCVlZUZGRkzMzPy8vL7+/unp6ff39+7u7u5ubns7OzGxsaFhYVFRUVWVlacnJxRUVF9fX1ubm7b29shISEtLS2Li4sQEBA6OjplZWUcHBwvLy94eHgTExM/Pz8vgIvMAAAJb0lEQVR4nO2da3eqOhCGiRUVrOAFvFZFbW3//y88JuFOMplgAuy1zvthL1srPDskk5lkJjqOhmafJEhfkkTng93qQBb8xYwkfXLAmpMdf+GRpE8OWB8p5ZKQpFeQpqKVu0pfTsiddszwSciyTySBfELIIc5en17/rgnxekUS6EGo1uy1T7aOE7y4Zz1DNeQzys8/l71OXl3g9WPPTCJ5Vwb6HUVH8nQp5N32LV/j86n7mdkHqSqyQVbRg/YtXcUVziQ0j1WT34bSCQOvoFwbh2oop7we9D4Y3u1Tzgnx2YNKKcOFdpt+2Kccv67+RTE5ZbAnJEZ+1D1tqZ75E8d+UF8Henk/owxfkCPkJ8PP2ggnn64tyiBIMRnlAj99bOuML1mjdBga8aM9u88vfo6b5zpcUkrNcaelqGRM2nWtc/Zxw2QVRbktObe8wqgDSifMKL/aXuF8sU/p1IeB/hXm/wTlR6eUSUylf4UuKYOorVvTGWUbnyhXB5TxG7YyFaPcmAISisUw70VWjPJiiEesx9uQGk88PL8UqP+urrmBh4WljCfMTZlOtJ1R6mNO2qCVhKIMp9vMMXkN1qleg3ZGGVTnjpvWHbqijOpT3EWnNTuiXC3qlMTT8Js7olw2IAnZ4VuzG8qRAFJnuuqEciaGHBZlLIHEB/FdUH7JKP+6p3xI35/KKNHLx+Yoj/qUbLF7KJRPKeVHh5QJTBlfpZQLpDdmgtI5gpQii54J6Y4Zody3pkTaovGbMQ+CcvI2ZeTjB5pcO3rDveRNgaMhppx8fUmg6bTwPiWPQ+eSN8dqytDZX9gYE0eJM4OUMrOi6JfBbLTJfryKl9SWBin3EocRonwulyWbfxFDMjffFKVsKECUVUn+m4xyaopSYvygMV404+/cka0AmdpADMC2kM+QqX6fD2iNiv7J1QCly+8mCRHk3gbTc6mwmjdiYOYpKCUmE6Jcj2aq8IdZMgOQGaXkWlIvWN5JynqYosz2TVfCd6FBrqaMjtIL62rN7/kt9sTkkIiVGLbDh93UgxWkfU88/8hiSJS3QZ+Eqd33BLptKINEuGPsf2hihFNtsv1TYWbEWQz5i3CCKeXV2I7xLr1zIruVQIhIl6ZTmZjDU2XGSGgzQtEuMG7k0r9rva0nvhyVL3pTPJcjrkpXZhfmINNUKPo/F1kXkWVHWPTVjZjdWAjziVDU1wVrRU/EyiCbd0yNcI75yAaFyLr9NigRA3z9jewYOsrGuei6f3VIzLqGld3ieUYwE3S5YxVSFsuVxQ2YmTm8pDy9yGsa98AvQyaYyzH3+dFiF0uhvDUFEUCw13vc3C74FhLoSkO5+ebpJ31rgYKc4htdV+uc8i6Y0Z+v8bXY4sJBnj/0/vKQUEVrHgWY58kEuRiY9g+zcIWKZ/5WdMotl1GDXpZbYJIwCFqOUL4jaDG5/Fxd+81tpxvHMTYvd8U+erGXidjYKfO5AWdRln+YY+585quJdpPLV1VMtsnyyDLqLg/5PkEqlz8NMyEZHpMsa56brMMFUZAud94WbRPv8BrJ9yXkmLM4LqYna6O7gqmgrGMu5/PDrXg3sZv4k6vx0OWYp73vV98zF44pMW9COIR2nTE6iL4pltddQ3LMNpBr406vSq50/16ik9s5oyA9B5K3MO+UY6Qc5oX8bW9Va8pV/0zrif3qIJniRhmDSNFq1UNfzCVZDczkeZ7J9Z+2gjZJyVCK6RSQNssu8FJAml+waCVoj4fYznVGKlQYoT/bbjhKipbs0DODpID87mcurEk1f/fNx6VwLA1uObyjHQh5sl8si5HCVnYSHSoVwrkF4775uOBskoFAlhZaReqbLpV7gSA7qOBGCYrIfm0u9WkJaslhzIxUEKWBNDBDAiCvw7DnL/1AlH3D5fIAymGEES+tofC2b7hc4gQNrsGYIXAOt79QjhQ4hw8i2KEC5/ChULrN7IxCgxnhLgA5EO/XKaUaiDSYc7UgyH+DciCRIz8JZfhtCc3h/1PqCaYciiWCKTuZezYTqiW059E3ZTTNXDIol6JfymRxRd2qV8oEeysFpVVfvQL5zhO3SVmFPEGLzb1RbliPdIMg5CEsaJpVlMpEopZiEcKVbyHRFV74bMdG7m9NP1YYZwxynA4Yuv0JL6Go6uCsbI+m6SH5j0pK1Q6KUcr1ZcHEksWLDP1hUVbjwMLyDIuycuFjkXk+XMpyCjKCUjF8bFGWf4+gBCNdSyUw92pdKqVUnIWryM0xSRkelkzj2pRNKXfwipSC8jJZ5rK1j8/S1uDgRSPPiTyF1Upva6amxFVhZ/qWHYXwjlZ3NSW8b9YU9vASDU2UlIGiCLupxDglrUWFw1W4X05GM67RwWJrstplMHiB7WXJPoTOLV3qNH54vJpyAzB+1gzbKo34TNfGnHcqSgBy3NihGPHFr8QwJUuobEe5FX1sZ4dy2o7yU1boY48SnCJFjJcvaaWrb4WSFo+CW9yo/lgosELp0k1G1fkdqeIRE1iiwyjN17/RlAzIRyhBYi5H/9BCjE4pgZMr8zOxyR2z58hmKgtFE/SywFZ8UYqLqsJlMaqFpBjqvMkXKCa3DNLDuI7WjhlmR1JIR/kpb0pMFgnP6LGRH8woZbFPaRLHXGqObnRdMUpZ7FOkO2Fy2fiRRlZStfghJGJPOCpW3DANxOrgNA/kxQo476SoOcLYSh9tClqIUW6F04+WrYx2lmwlEz9pQIRRjB1EjJB+dYOtBEJOKWiDAvKu7msBn6SsFQCMJMOjFIcjrrKy2pJOdrrUd+23JUjEZr11yJSylu1ZsueIr36aXWxDZid1VWBKkF+I3MWD1T7JlD3bcfNXBOcsbqy3pFMcIZdjlhewEFMjhfy1nsOcF8Usi7tmQmRfsT+3XxZXlO48/JceNy1IfuCQ/XIueYIlxhOinu+ti5qzdyG7yTIRL/eeMPdmkDub30CVS3jQHcZO8sdw66aaK7jWCyWuyAxv5lPahSsproyg2xaX7xsy6yA/hd28NnmaxHODtdDchHVaUxquUqF7mdUQwphujHIo5T0ysZqA4VTOSMQoh1M5IxGl1PoGl1702bEZaidKObgvBm6IPfG+IZSilHXv19vv98ehpAszsTH+CNxUlS9wCtyhFKTBR4QkAzH3qoNMhpGBrYCUflFEx8q80qPn7dLoI/gruapJn3C53G1CVQ004yJT1kIKhzllhfvXYZxmIpMbsHVhTVv0H292ZKy/dCljAAAAAElFTkSuQmCC">
            <a:hlinkClick r:id="rId3"/>
          </p:cNvPr>
          <p:cNvSpPr>
            <a:spLocks noChangeAspect="1" noChangeArrowheads="1"/>
          </p:cNvSpPr>
          <p:nvPr/>
        </p:nvSpPr>
        <p:spPr bwMode="auto">
          <a:xfrm>
            <a:off x="155575" y="-1150938"/>
            <a:ext cx="197167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descr="http://home.metrocast.net/%7Edjtheo/Pictures/images/j0078715_jp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04504"/>
            <a:ext cx="1447800" cy="170876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141412" y="262207"/>
            <a:ext cx="6559550" cy="1143000"/>
          </a:xfrm>
        </p:spPr>
        <p:txBody>
          <a:bodyPr/>
          <a:lstStyle/>
          <a:p>
            <a:r>
              <a:rPr lang="en-US" sz="3200" dirty="0"/>
              <a:t>Styles of conflict management</a:t>
            </a:r>
          </a:p>
        </p:txBody>
      </p:sp>
    </p:spTree>
    <p:extLst>
      <p:ext uri="{BB962C8B-B14F-4D97-AF65-F5344CB8AC3E}">
        <p14:creationId xmlns:p14="http://schemas.microsoft.com/office/powerpoint/2010/main" val="190634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lstStyle/>
          <a:p>
            <a:r>
              <a:rPr lang="en-US" dirty="0"/>
              <a:t>Styles of conflict management</a:t>
            </a:r>
          </a:p>
        </p:txBody>
      </p:sp>
      <p:sp>
        <p:nvSpPr>
          <p:cNvPr id="3" name="Content Placeholder 2"/>
          <p:cNvSpPr>
            <a:spLocks noGrp="1"/>
          </p:cNvSpPr>
          <p:nvPr>
            <p:ph idx="1"/>
          </p:nvPr>
        </p:nvSpPr>
        <p:spPr>
          <a:xfrm>
            <a:off x="306387" y="1743142"/>
            <a:ext cx="7543800" cy="4525963"/>
          </a:xfrm>
        </p:spPr>
        <p:txBody>
          <a:bodyPr>
            <a:normAutofit/>
          </a:bodyPr>
          <a:lstStyle/>
          <a:p>
            <a:pPr marL="0" indent="0">
              <a:buNone/>
            </a:pPr>
            <a:r>
              <a:rPr lang="en-US" sz="2800" b="1" dirty="0"/>
              <a:t>Compromising (maneuvering conciliation):    </a:t>
            </a:r>
          </a:p>
          <a:p>
            <a:pPr lvl="1"/>
            <a:r>
              <a:rPr lang="en-US" sz="2400" dirty="0"/>
              <a:t>Demonstrates a moderate concern for everyone’s needs</a:t>
            </a:r>
          </a:p>
          <a:p>
            <a:pPr lvl="1"/>
            <a:r>
              <a:rPr lang="en-US" sz="2400" dirty="0"/>
              <a:t>All parties sacrifice </a:t>
            </a:r>
          </a:p>
          <a:p>
            <a:pPr lvl="1"/>
            <a:r>
              <a:rPr lang="en-US" sz="2400" dirty="0"/>
              <a:t>All parties gain something valuable</a:t>
            </a:r>
          </a:p>
          <a:p>
            <a:pPr marL="457200" lvl="1" indent="0">
              <a:buNone/>
            </a:pPr>
            <a:endParaRPr lang="en-US" sz="2400" dirty="0"/>
          </a:p>
          <a:p>
            <a:pPr marL="457200" lvl="1" indent="0">
              <a:buNone/>
            </a:pPr>
            <a:r>
              <a:rPr lang="en-US" sz="2400" dirty="0"/>
              <a:t>This style can be appropriate when time constraints or difference in values prevent collaboration.</a:t>
            </a:r>
          </a:p>
          <a:p>
            <a:pPr lvl="1"/>
            <a:endParaRPr lang="en-US" sz="2400" dirty="0"/>
          </a:p>
        </p:txBody>
      </p:sp>
      <p:sp>
        <p:nvSpPr>
          <p:cNvPr id="4" name="AutoShape 2" descr="data:image/png;base64,iVBORw0KGgoAAAANSUhEUgAAAKUAAADKCAMAAADzV3BnAAAAe1BMVEX///8AAADU1NSSkpKdnZ3o6OixsbFycnLR0dFLS0tgYGCVlZUZGRkzMzPy8vL7+/unp6ff39+7u7u5ubns7OzGxsaFhYVFRUVWVlacnJxRUVF9fX1ubm7b29shISEtLS2Li4sQEBA6OjplZWUcHBwvLy94eHgTExM/Pz8vgIvMAAAJb0lEQVR4nO2da3eqOhCGiRUVrOAFvFZFbW3//y88JuFOMplgAuy1zvthL1srPDskk5lkJjqOhmafJEhfkkTng93qQBb8xYwkfXLAmpMdf+GRpE8OWB8p5ZKQpFeQpqKVu0pfTsiddszwSciyTySBfELIIc5en17/rgnxekUS6EGo1uy1T7aOE7y4Zz1DNeQzys8/l71OXl3g9WPPTCJ5Vwb6HUVH8nQp5N32LV/j86n7mdkHqSqyQVbRg/YtXcUVziQ0j1WT34bSCQOvoFwbh2oop7we9D4Y3u1Tzgnx2YNKKcOFdpt+2Kccv67+RTE5ZbAnJEZ+1D1tqZ75E8d+UF8Henk/owxfkCPkJ8PP2ggnn64tyiBIMRnlAj99bOuML1mjdBga8aM9u88vfo6b5zpcUkrNcaelqGRM2nWtc/Zxw2QVRbktObe8wqgDSifMKL/aXuF8sU/p1IeB/hXm/wTlR6eUSUylf4UuKYOorVvTGWUbnyhXB5TxG7YyFaPcmAISisUw70VWjPJiiEesx9uQGk88PL8UqP+urrmBh4WljCfMTZlOtJ1R6mNO2qCVhKIMp9vMMXkN1qleg3ZGGVTnjpvWHbqijOpT3EWnNTuiXC3qlMTT8Js7olw2IAnZ4VuzG8qRAFJnuuqEciaGHBZlLIHEB/FdUH7JKP+6p3xI35/KKNHLx+Yoj/qUbLF7KJRPKeVHh5QJTBlfpZQLpDdmgtI5gpQii54J6Y4Zody3pkTaovGbMQ+CcvI2ZeTjB5pcO3rDveRNgaMhppx8fUmg6bTwPiWPQ+eSN8dqytDZX9gYE0eJM4OUMrOi6JfBbLTJfryKl9SWBin3EocRonwulyWbfxFDMjffFKVsKECUVUn+m4xyaopSYvygMV404+/cka0AmdpADMC2kM+QqX6fD2iNiv7J1QCly+8mCRHk3gbTc6mwmjdiYOYpKCUmE6Jcj2aq8IdZMgOQGaXkWlIvWN5JynqYosz2TVfCd6FBrqaMjtIL62rN7/kt9sTkkIiVGLbDh93UgxWkfU88/8hiSJS3QZ+Eqd33BLptKINEuGPsf2hihFNtsv1TYWbEWQz5i3CCKeXV2I7xLr1zIruVQIhIl6ZTmZjDU2XGSGgzQtEuMG7k0r9rva0nvhyVL3pTPJcjrkpXZhfmINNUKPo/F1kXkWVHWPTVjZjdWAjziVDU1wVrRU/EyiCbd0yNcI75yAaFyLr9NigRA3z9jewYOsrGuei6f3VIzLqGld3ieUYwE3S5YxVSFsuVxQ2YmTm8pDy9yGsa98AvQyaYyzH3+dFiF0uhvDUFEUCw13vc3C74FhLoSkO5+ebpJ31rgYKc4htdV+uc8i6Y0Z+v8bXY4sJBnj/0/vKQUEVrHgWY58kEuRiY9g+zcIWKZ/5WdMotl1GDXpZbYJIwCFqOUL4jaDG5/Fxd+81tpxvHMTYvd8U+erGXidjYKfO5AWdRln+YY+585quJdpPLV1VMtsnyyDLqLg/5PkEqlz8NMyEZHpMsa56brMMFUZAud94WbRPv8BrJ9yXkmLM4LqYna6O7gqmgrGMu5/PDrXg3sZv4k6vx0OWYp73vV98zF44pMW9COIR2nTE6iL4pltddQ3LMNpBr406vSq50/16ik9s5oyA9B5K3MO+UY6Qc5oX8bW9Va8pV/0zrif3qIJniRhmDSNFq1UNfzCVZDczkeZ7J9Z+2gjZJyVCK6RSQNssu8FJAml+waCVoj4fYznVGKlQYoT/bbjhKipbs0DODpID87mcurEk1f/fNx6VwLA1uObyjHQh5sl8si5HCVnYSHSoVwrkF4775uOBskoFAlhZaReqbLpV7gSA7qOBGCYrIfm0u9WkJaslhzIxUEKWBNDBDAiCvw7DnL/1AlH3D5fIAymGEES+tofC2b7hc4gQNrsGYIXAOt79QjhQ4hw8i2KEC5/ChULrN7IxCgxnhLgA5EO/XKaUaiDSYc7UgyH+DciCRIz8JZfhtCc3h/1PqCaYciiWCKTuZezYTqiW059E3ZTTNXDIol6JfymRxRd2qV8oEeysFpVVfvQL5zhO3SVmFPEGLzb1RbliPdIMg5CEsaJpVlMpEopZiEcKVbyHRFV74bMdG7m9NP1YYZwxynA4Yuv0JL6Go6uCsbI+m6SH5j0pK1Q6KUcr1ZcHEksWLDP1hUVbjwMLyDIuycuFjkXk+XMpyCjKCUjF8bFGWf4+gBCNdSyUw92pdKqVUnIWryM0xSRkelkzj2pRNKXfwipSC8jJZ5rK1j8/S1uDgRSPPiTyF1Upva6amxFVhZ/qWHYXwjlZ3NSW8b9YU9vASDU2UlIGiCLupxDglrUWFw1W4X05GM67RwWJrstplMHiB7WXJPoTOLV3qNH54vJpyAzB+1gzbKo34TNfGnHcqSgBy3NihGPHFr8QwJUuobEe5FX1sZ4dy2o7yU1boY48SnCJFjJcvaaWrb4WSFo+CW9yo/lgosELp0k1G1fkdqeIRE1iiwyjN17/RlAzIRyhBYi5H/9BCjE4pgZMr8zOxyR2z58hmKgtFE/SywFZ8UYqLqsJlMaqFpBjqvMkXKCa3DNLDuI7WjhlmR1JIR/kpb0pMFgnP6LGRH8woZbFPaRLHXGqObnRdMUpZ7FOkO2Fy2fiRRlZStfghJGJPOCpW3DANxOrgNA/kxQo476SoOcLYSh9tClqIUW6F04+WrYx2lmwlEz9pQIRRjB1EjJB+dYOtBEJOKWiDAvKu7msBn6SsFQCMJMOjFIcjrrKy2pJOdrrUd+23JUjEZr11yJSylu1ZsueIr36aXWxDZid1VWBKkF+I3MWD1T7JlD3bcfNXBOcsbqy3pFMcIZdjlhewEFMjhfy1nsOcF8Usi7tmQmRfsT+3XxZXlO48/JceNy1IfuCQ/XIueYIlxhOinu+ti5qzdyG7yTIRL/eeMPdmkDub30CVS3jQHcZO8sdw66aaK7jWCyWuyAxv5lPahSsproyg2xaX7xsy6yA/hd28NnmaxHODtdDchHVaUxquUqF7mdUQwphujHIo5T0ysZqA4VTOSMQoh1M5IxGl1PoGl1702bEZaidKObgvBm6IPfG+IZSilHXv19vv98ehpAszsTH+CNxUlS9wCtyhFKTBR4QkAzH3qoNMhpGBrYCUflFEx8q80qPn7dLoI/gruapJn3C53G1CVQ004yJT1kIKhzllhfvXYZxmIpMbsHVhTVv0H292ZKy/dCljAAAAAElFTkSuQmCC">
            <a:hlinkClick r:id="rId3"/>
          </p:cNvPr>
          <p:cNvSpPr>
            <a:spLocks noChangeAspect="1" noChangeArrowheads="1"/>
          </p:cNvSpPr>
          <p:nvPr/>
        </p:nvSpPr>
        <p:spPr bwMode="auto">
          <a:xfrm>
            <a:off x="155575" y="-1150938"/>
            <a:ext cx="197167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0" name="Picture 8" descr="https://s-media-cache-ak0.pinimg.com/736x/09/08/82/090882772e85da305979ccaccf144a1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349" y="520634"/>
            <a:ext cx="1971675" cy="179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5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6324600" cy="1143000"/>
          </a:xfrm>
        </p:spPr>
        <p:txBody>
          <a:bodyPr/>
          <a:lstStyle/>
          <a:p>
            <a:r>
              <a:rPr lang="en-US" dirty="0"/>
              <a:t>Styles of conflict management</a:t>
            </a:r>
          </a:p>
        </p:txBody>
      </p:sp>
      <p:sp>
        <p:nvSpPr>
          <p:cNvPr id="3" name="Content Placeholder 2"/>
          <p:cNvSpPr>
            <a:spLocks noGrp="1"/>
          </p:cNvSpPr>
          <p:nvPr>
            <p:ph idx="1"/>
          </p:nvPr>
        </p:nvSpPr>
        <p:spPr>
          <a:xfrm>
            <a:off x="304800" y="2180216"/>
            <a:ext cx="8229600" cy="4525963"/>
          </a:xfrm>
        </p:spPr>
        <p:txBody>
          <a:bodyPr>
            <a:normAutofit/>
          </a:bodyPr>
          <a:lstStyle/>
          <a:p>
            <a:pPr marL="0" indent="0">
              <a:buNone/>
            </a:pPr>
            <a:r>
              <a:rPr lang="en-US" sz="2800" b="1" dirty="0"/>
              <a:t>Collaboration (problem solver):    </a:t>
            </a:r>
          </a:p>
          <a:p>
            <a:pPr lvl="1"/>
            <a:r>
              <a:rPr lang="en-US" sz="2400" dirty="0"/>
              <a:t>Demonstrates a high concern for everyone’s needs</a:t>
            </a:r>
          </a:p>
          <a:p>
            <a:pPr lvl="1"/>
            <a:r>
              <a:rPr lang="en-US" sz="2400" dirty="0"/>
              <a:t>Goal is to achieve a win-win to maximize the win for everyone involved</a:t>
            </a:r>
          </a:p>
          <a:p>
            <a:pPr marL="457200" lvl="1" indent="0">
              <a:buNone/>
            </a:pPr>
            <a:endParaRPr lang="en-US" sz="2400" dirty="0"/>
          </a:p>
          <a:p>
            <a:pPr marL="457200" lvl="1" indent="0">
              <a:buNone/>
            </a:pPr>
            <a:r>
              <a:rPr lang="en-US" sz="2400" dirty="0"/>
              <a:t>When there is enough time, energy, patience and imagination to work through options, this style would be very effective.</a:t>
            </a:r>
          </a:p>
        </p:txBody>
      </p:sp>
      <p:sp>
        <p:nvSpPr>
          <p:cNvPr id="4" name="AutoShape 2" descr="data:image/png;base64,iVBORw0KGgoAAAANSUhEUgAAAKUAAADKCAMAAADzV3BnAAAAe1BMVEX///8AAADU1NSSkpKdnZ3o6OixsbFycnLR0dFLS0tgYGCVlZUZGRkzMzPy8vL7+/unp6ff39+7u7u5ubns7OzGxsaFhYVFRUVWVlacnJxRUVF9fX1ubm7b29shISEtLS2Li4sQEBA6OjplZWUcHBwvLy94eHgTExM/Pz8vgIvMAAAJb0lEQVR4nO2da3eqOhCGiRUVrOAFvFZFbW3//y88JuFOMplgAuy1zvthL1srPDskk5lkJjqOhmafJEhfkkTng93qQBb8xYwkfXLAmpMdf+GRpE8OWB8p5ZKQpFeQpqKVu0pfTsiddszwSciyTySBfELIIc5en17/rgnxekUS6EGo1uy1T7aOE7y4Zz1DNeQzys8/l71OXl3g9WPPTCJ5Vwb6HUVH8nQp5N32LV/j86n7mdkHqSqyQVbRg/YtXcUVziQ0j1WT34bSCQOvoFwbh2oop7we9D4Y3u1Tzgnx2YNKKcOFdpt+2Kccv67+RTE5ZbAnJEZ+1D1tqZ75E8d+UF8Henk/owxfkCPkJ8PP2ggnn64tyiBIMRnlAj99bOuML1mjdBga8aM9u88vfo6b5zpcUkrNcaelqGRM2nWtc/Zxw2QVRbktObe8wqgDSifMKL/aXuF8sU/p1IeB/hXm/wTlR6eUSUylf4UuKYOorVvTGWUbnyhXB5TxG7YyFaPcmAISisUw70VWjPJiiEesx9uQGk88PL8UqP+urrmBh4WljCfMTZlOtJ1R6mNO2qCVhKIMp9vMMXkN1qleg3ZGGVTnjpvWHbqijOpT3EWnNTuiXC3qlMTT8Js7olw2IAnZ4VuzG8qRAFJnuuqEciaGHBZlLIHEB/FdUH7JKP+6p3xI35/KKNHLx+Yoj/qUbLF7KJRPKeVHh5QJTBlfpZQLpDdmgtI5gpQii54J6Y4Zody3pkTaovGbMQ+CcvI2ZeTjB5pcO3rDveRNgaMhppx8fUmg6bTwPiWPQ+eSN8dqytDZX9gYE0eJM4OUMrOi6JfBbLTJfryKl9SWBin3EocRonwulyWbfxFDMjffFKVsKECUVUn+m4xyaopSYvygMV404+/cka0AmdpADMC2kM+QqX6fD2iNiv7J1QCly+8mCRHk3gbTc6mwmjdiYOYpKCUmE6Jcj2aq8IdZMgOQGaXkWlIvWN5JynqYosz2TVfCd6FBrqaMjtIL62rN7/kt9sTkkIiVGLbDh93UgxWkfU88/8hiSJS3QZ+Eqd33BLptKINEuGPsf2hihFNtsv1TYWbEWQz5i3CCKeXV2I7xLr1zIruVQIhIl6ZTmZjDU2XGSGgzQtEuMG7k0r9rva0nvhyVL3pTPJcjrkpXZhfmINNUKPo/F1kXkWVHWPTVjZjdWAjziVDU1wVrRU/EyiCbd0yNcI75yAaFyLr9NigRA3z9jewYOsrGuei6f3VIzLqGld3ieUYwE3S5YxVSFsuVxQ2YmTm8pDy9yGsa98AvQyaYyzH3+dFiF0uhvDUFEUCw13vc3C74FhLoSkO5+ebpJ31rgYKc4htdV+uc8i6Y0Z+v8bXY4sJBnj/0/vKQUEVrHgWY58kEuRiY9g+zcIWKZ/5WdMotl1GDXpZbYJIwCFqOUL4jaDG5/Fxd+81tpxvHMTYvd8U+erGXidjYKfO5AWdRln+YY+585quJdpPLV1VMtsnyyDLqLg/5PkEqlz8NMyEZHpMsa56brMMFUZAud94WbRPv8BrJ9yXkmLM4LqYna6O7gqmgrGMu5/PDrXg3sZv4k6vx0OWYp73vV98zF44pMW9COIR2nTE6iL4pltddQ3LMNpBr406vSq50/16ik9s5oyA9B5K3MO+UY6Qc5oX8bW9Va8pV/0zrif3qIJniRhmDSNFq1UNfzCVZDczkeZ7J9Z+2gjZJyVCK6RSQNssu8FJAml+waCVoj4fYznVGKlQYoT/bbjhKipbs0DODpID87mcurEk1f/fNx6VwLA1uObyjHQh5sl8si5HCVnYSHSoVwrkF4775uOBskoFAlhZaReqbLpV7gSA7qOBGCYrIfm0u9WkJaslhzIxUEKWBNDBDAiCvw7DnL/1AlH3D5fIAymGEES+tofC2b7hc4gQNrsGYIXAOt79QjhQ4hw8i2KEC5/ChULrN7IxCgxnhLgA5EO/XKaUaiDSYc7UgyH+DciCRIz8JZfhtCc3h/1PqCaYciiWCKTuZezYTqiW059E3ZTTNXDIol6JfymRxRd2qV8oEeysFpVVfvQL5zhO3SVmFPEGLzb1RbliPdIMg5CEsaJpVlMpEopZiEcKVbyHRFV74bMdG7m9NP1YYZwxynA4Yuv0JL6Go6uCsbI+m6SH5j0pK1Q6KUcr1ZcHEksWLDP1hUVbjwMLyDIuycuFjkXk+XMpyCjKCUjF8bFGWf4+gBCNdSyUw92pdKqVUnIWryM0xSRkelkzj2pRNKXfwipSC8jJZ5rK1j8/S1uDgRSPPiTyF1Upva6amxFVhZ/qWHYXwjlZ3NSW8b9YU9vASDU2UlIGiCLupxDglrUWFw1W4X05GM67RwWJrstplMHiB7WXJPoTOLV3qNH54vJpyAzB+1gzbKo34TNfGnHcqSgBy3NihGPHFr8QwJUuobEe5FX1sZ4dy2o7yU1boY48SnCJFjJcvaaWrb4WSFo+CW9yo/lgosELp0k1G1fkdqeIRE1iiwyjN17/RlAzIRyhBYi5H/9BCjE4pgZMr8zOxyR2z58hmKgtFE/SywFZ8UYqLqsJlMaqFpBjqvMkXKCa3DNLDuI7WjhlmR1JIR/kpb0pMFgnP6LGRH8woZbFPaRLHXGqObnRdMUpZ7FOkO2Fy2fiRRlZStfghJGJPOCpW3DANxOrgNA/kxQo476SoOcLYSh9tClqIUW6F04+WrYx2lmwlEz9pQIRRjB1EjJB+dYOtBEJOKWiDAvKu7msBn6SsFQCMJMOjFIcjrrKy2pJOdrrUd+23JUjEZr11yJSylu1ZsueIr36aXWxDZid1VWBKkF+I3MWD1T7JlD3bcfNXBOcsbqy3pFMcIZdjlhewEFMjhfy1nsOcF8Usi7tmQmRfsT+3XxZXlO48/JceNy1IfuCQ/XIueYIlxhOinu+ti5qzdyG7yTIRL/eeMPdmkDub30CVS3jQHcZO8sdw66aaK7jWCyWuyAxv5lPahSsproyg2xaX7xsy6yA/hd28NnmaxHODtdDchHVaUxquUqF7mdUQwphujHIo5T0ysZqA4VTOSMQoh1M5IxGl1PoGl1702bEZaidKObgvBm6IPfG+IZSilHXv19vv98ehpAszsTH+CNxUlS9wCtyhFKTBR4QkAzH3qoNMhpGBrYCUflFEx8q80qPn7dLoI/gruapJn3C53G1CVQ004yJT1kIKhzllhfvXYZxmIpMbsHVhTVv0H292ZKy/dCljAAAAAElFTkSuQmCC">
            <a:hlinkClick r:id="rId3"/>
          </p:cNvPr>
          <p:cNvSpPr>
            <a:spLocks noChangeAspect="1" noChangeArrowheads="1"/>
          </p:cNvSpPr>
          <p:nvPr/>
        </p:nvSpPr>
        <p:spPr bwMode="auto">
          <a:xfrm>
            <a:off x="155575" y="-1150938"/>
            <a:ext cx="197167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descr="http://teachers.d11.org/teachers/shawj/Pictures/Screen%20Bean%20coach%20and%20player.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76565"/>
            <a:ext cx="1984375" cy="2013557"/>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8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248400" cy="1143000"/>
          </a:xfrm>
        </p:spPr>
        <p:txBody>
          <a:bodyPr/>
          <a:lstStyle/>
          <a:p>
            <a:r>
              <a:rPr lang="en-US" dirty="0"/>
              <a:t>Styles of conflict management</a:t>
            </a:r>
          </a:p>
        </p:txBody>
      </p:sp>
      <p:sp>
        <p:nvSpPr>
          <p:cNvPr id="3" name="Content Placeholder 2"/>
          <p:cNvSpPr>
            <a:spLocks noGrp="1"/>
          </p:cNvSpPr>
          <p:nvPr>
            <p:ph idx="1"/>
          </p:nvPr>
        </p:nvSpPr>
        <p:spPr>
          <a:xfrm>
            <a:off x="304800" y="2180216"/>
            <a:ext cx="8229600" cy="4525963"/>
          </a:xfrm>
        </p:spPr>
        <p:txBody>
          <a:bodyPr/>
          <a:lstStyle/>
          <a:p>
            <a:pPr marL="0" indent="0">
              <a:buNone/>
            </a:pPr>
            <a:r>
              <a:rPr lang="en-US" sz="2800" b="1" dirty="0"/>
              <a:t>Competitive (tough battler)    </a:t>
            </a:r>
          </a:p>
          <a:p>
            <a:pPr lvl="1"/>
            <a:r>
              <a:rPr lang="en-US" sz="2400" dirty="0"/>
              <a:t>Demonstrates a high concern for your needs and a low concern for the needs of others</a:t>
            </a:r>
          </a:p>
          <a:p>
            <a:pPr lvl="1"/>
            <a:r>
              <a:rPr lang="en-US" sz="2400" dirty="0"/>
              <a:t>Goal is to win the conflict</a:t>
            </a:r>
          </a:p>
          <a:p>
            <a:pPr lvl="1"/>
            <a:endParaRPr lang="en-US" dirty="0"/>
          </a:p>
          <a:p>
            <a:pPr marL="457200" lvl="1" indent="0">
              <a:buNone/>
            </a:pPr>
            <a:r>
              <a:rPr lang="en-US" sz="2400" dirty="0"/>
              <a:t>This style can be appropriate when there is a concrete outcome that cannot be shared (job position, resources, etc.).</a:t>
            </a:r>
          </a:p>
          <a:p>
            <a:pPr lvl="1"/>
            <a:endParaRPr lang="en-US" dirty="0"/>
          </a:p>
        </p:txBody>
      </p:sp>
      <p:sp>
        <p:nvSpPr>
          <p:cNvPr id="4" name="AutoShape 2" descr="data:image/png;base64,iVBORw0KGgoAAAANSUhEUgAAAKUAAADKCAMAAADzV3BnAAAAe1BMVEX///8AAADU1NSSkpKdnZ3o6OixsbFycnLR0dFLS0tgYGCVlZUZGRkzMzPy8vL7+/unp6ff39+7u7u5ubns7OzGxsaFhYVFRUVWVlacnJxRUVF9fX1ubm7b29shISEtLS2Li4sQEBA6OjplZWUcHBwvLy94eHgTExM/Pz8vgIvMAAAJb0lEQVR4nO2da3eqOhCGiRUVrOAFvFZFbW3//y88JuFOMplgAuy1zvthL1srPDskk5lkJjqOhmafJEhfkkTng93qQBb8xYwkfXLAmpMdf+GRpE8OWB8p5ZKQpFeQpqKVu0pfTsiddszwSciyTySBfELIIc5en17/rgnxekUS6EGo1uy1T7aOE7y4Zz1DNeQzys8/l71OXl3g9WPPTCJ5Vwb6HUVH8nQp5N32LV/j86n7mdkHqSqyQVbRg/YtXcUVziQ0j1WT34bSCQOvoFwbh2oop7we9D4Y3u1Tzgnx2YNKKcOFdpt+2Kccv67+RTE5ZbAnJEZ+1D1tqZ75E8d+UF8Henk/owxfkCPkJ8PP2ggnn64tyiBIMRnlAj99bOuML1mjdBga8aM9u88vfo6b5zpcUkrNcaelqGRM2nWtc/Zxw2QVRbktObe8wqgDSifMKL/aXuF8sU/p1IeB/hXm/wTlR6eUSUylf4UuKYOorVvTGWUbnyhXB5TxG7YyFaPcmAISisUw70VWjPJiiEesx9uQGk88PL8UqP+urrmBh4WljCfMTZlOtJ1R6mNO2qCVhKIMp9vMMXkN1qleg3ZGGVTnjpvWHbqijOpT3EWnNTuiXC3qlMTT8Js7olw2IAnZ4VuzG8qRAFJnuuqEciaGHBZlLIHEB/FdUH7JKP+6p3xI35/KKNHLx+Yoj/qUbLF7KJRPKeVHh5QJTBlfpZQLpDdmgtI5gpQii54J6Y4Zody3pkTaovGbMQ+CcvI2ZeTjB5pcO3rDveRNgaMhppx8fUmg6bTwPiWPQ+eSN8dqytDZX9gYE0eJM4OUMrOi6JfBbLTJfryKl9SWBin3EocRonwulyWbfxFDMjffFKVsKECUVUn+m4xyaopSYvygMV404+/cka0AmdpADMC2kM+QqX6fD2iNiv7J1QCly+8mCRHk3gbTc6mwmjdiYOYpKCUmE6Jcj2aq8IdZMgOQGaXkWlIvWN5JynqYosz2TVfCd6FBrqaMjtIL62rN7/kt9sTkkIiVGLbDh93UgxWkfU88/8hiSJS3QZ+Eqd33BLptKINEuGPsf2hihFNtsv1TYWbEWQz5i3CCKeXV2I7xLr1zIruVQIhIl6ZTmZjDU2XGSGgzQtEuMG7k0r9rva0nvhyVL3pTPJcjrkpXZhfmINNUKPo/F1kXkWVHWPTVjZjdWAjziVDU1wVrRU/EyiCbd0yNcI75yAaFyLr9NigRA3z9jewYOsrGuei6f3VIzLqGld3ieUYwE3S5YxVSFsuVxQ2YmTm8pDy9yGsa98AvQyaYyzH3+dFiF0uhvDUFEUCw13vc3C74FhLoSkO5+ebpJ31rgYKc4htdV+uc8i6Y0Z+v8bXY4sJBnj/0/vKQUEVrHgWY58kEuRiY9g+zcIWKZ/5WdMotl1GDXpZbYJIwCFqOUL4jaDG5/Fxd+81tpxvHMTYvd8U+erGXidjYKfO5AWdRln+YY+585quJdpPLV1VMtsnyyDLqLg/5PkEqlz8NMyEZHpMsa56brMMFUZAud94WbRPv8BrJ9yXkmLM4LqYna6O7gqmgrGMu5/PDrXg3sZv4k6vx0OWYp73vV98zF44pMW9COIR2nTE6iL4pltddQ3LMNpBr406vSq50/16ik9s5oyA9B5K3MO+UY6Qc5oX8bW9Va8pV/0zrif3qIJniRhmDSNFq1UNfzCVZDczkeZ7J9Z+2gjZJyVCK6RSQNssu8FJAml+waCVoj4fYznVGKlQYoT/bbjhKipbs0DODpID87mcurEk1f/fNx6VwLA1uObyjHQh5sl8si5HCVnYSHSoVwrkF4775uOBskoFAlhZaReqbLpV7gSA7qOBGCYrIfm0u9WkJaslhzIxUEKWBNDBDAiCvw7DnL/1AlH3D5fIAymGEES+tofC2b7hc4gQNrsGYIXAOt79QjhQ4hw8i2KEC5/ChULrN7IxCgxnhLgA5EO/XKaUaiDSYc7UgyH+DciCRIz8JZfhtCc3h/1PqCaYciiWCKTuZezYTqiW059E3ZTTNXDIol6JfymRxRd2qV8oEeysFpVVfvQL5zhO3SVmFPEGLzb1RbliPdIMg5CEsaJpVlMpEopZiEcKVbyHRFV74bMdG7m9NP1YYZwxynA4Yuv0JL6Go6uCsbI+m6SH5j0pK1Q6KUcr1ZcHEksWLDP1hUVbjwMLyDIuycuFjkXk+XMpyCjKCUjF8bFGWf4+gBCNdSyUw92pdKqVUnIWryM0xSRkelkzj2pRNKXfwipSC8jJZ5rK1j8/S1uDgRSPPiTyF1Upva6amxFVhZ/qWHYXwjlZ3NSW8b9YU9vASDU2UlIGiCLupxDglrUWFw1W4X05GM67RwWJrstplMHiB7WXJPoTOLV3qNH54vJpyAzB+1gzbKo34TNfGnHcqSgBy3NihGPHFr8QwJUuobEe5FX1sZ4dy2o7yU1boY48SnCJFjJcvaaWrb4WSFo+CW9yo/lgosELp0k1G1fkdqeIRE1iiwyjN17/RlAzIRyhBYi5H/9BCjE4pgZMr8zOxyR2z58hmKgtFE/SywFZ8UYqLqsJlMaqFpBjqvMkXKCa3DNLDuI7WjhlmR1JIR/kpb0pMFgnP6LGRH8woZbFPaRLHXGqObnRdMUpZ7FOkO2Fy2fiRRlZStfghJGJPOCpW3DANxOrgNA/kxQo476SoOcLYSh9tClqIUW6F04+WrYx2lmwlEz9pQIRRjB1EjJB+dYOtBEJOKWiDAvKu7msBn6SsFQCMJMOjFIcjrrKy2pJOdrrUd+23JUjEZr11yJSylu1ZsueIr36aXWxDZid1VWBKkF+I3MWD1T7JlD3bcfNXBOcsbqy3pFMcIZdjlhewEFMjhfy1nsOcF8Usi7tmQmRfsT+3XxZXlO48/JceNy1IfuCQ/XIueYIlxhOinu+ti5qzdyG7yTIRL/eeMPdmkDub30CVS3jQHcZO8sdw66aaK7jWCyWuyAxv5lPahSsproyg2xaX7xsy6yA/hd28NnmaxHODtdDchHVaUxquUqF7mdUQwphujHIo5T0ysZqA4VTOSMQoh1M5IxGl1PoGl1702bEZaidKObgvBm6IPfG+IZSilHXv19vv98ehpAszsTH+CNxUlS9wCtyhFKTBR4QkAzH3qoNMhpGBrYCUflFEx8q80qPn7dLoI/gruapJn3C53G1CVQ004yJT1kIKhzllhfvXYZxmIpMbsHVhTVv0H292ZKy/dCljAAAAAElFTkSuQmCC">
            <a:hlinkClick r:id="rId3"/>
          </p:cNvPr>
          <p:cNvSpPr>
            <a:spLocks noChangeAspect="1" noChangeArrowheads="1"/>
          </p:cNvSpPr>
          <p:nvPr/>
        </p:nvSpPr>
        <p:spPr bwMode="auto">
          <a:xfrm>
            <a:off x="155575" y="-1150938"/>
            <a:ext cx="197167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6" name="Picture 4" descr="http://worldartsme.com/images/human-bean-people-clipart-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3934" y="633412"/>
            <a:ext cx="2624666" cy="14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91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dirty="0"/>
              <a:t>Conflict Resolution strategies</a:t>
            </a:r>
          </a:p>
        </p:txBody>
      </p:sp>
      <p:sp>
        <p:nvSpPr>
          <p:cNvPr id="3" name="Content Placeholder 2"/>
          <p:cNvSpPr>
            <a:spLocks noGrp="1"/>
          </p:cNvSpPr>
          <p:nvPr>
            <p:ph idx="1"/>
          </p:nvPr>
        </p:nvSpPr>
        <p:spPr>
          <a:xfrm>
            <a:off x="457200" y="1460500"/>
            <a:ext cx="8458200" cy="4876800"/>
          </a:xfrm>
        </p:spPr>
        <p:txBody>
          <a:bodyPr>
            <a:normAutofit fontScale="77500" lnSpcReduction="20000"/>
          </a:bodyPr>
          <a:lstStyle/>
          <a:p>
            <a:r>
              <a:rPr lang="en-US" dirty="0"/>
              <a:t>Separate the people from the problem</a:t>
            </a:r>
          </a:p>
          <a:p>
            <a:pPr lvl="1"/>
            <a:r>
              <a:rPr lang="en-US" dirty="0"/>
              <a:t>Attack the problem and not the person</a:t>
            </a:r>
          </a:p>
          <a:p>
            <a:pPr lvl="1"/>
            <a:r>
              <a:rPr lang="en-US" dirty="0"/>
              <a:t>Communicate assertively and NOT aggressively</a:t>
            </a:r>
          </a:p>
          <a:p>
            <a:pPr lvl="1"/>
            <a:r>
              <a:rPr lang="en-US" dirty="0"/>
              <a:t>Treat people with respect </a:t>
            </a:r>
          </a:p>
          <a:p>
            <a:r>
              <a:rPr lang="en-US" dirty="0"/>
              <a:t>Focus on interests and not positions</a:t>
            </a:r>
          </a:p>
          <a:p>
            <a:pPr lvl="1"/>
            <a:r>
              <a:rPr lang="en-US" dirty="0"/>
              <a:t>Listen to identify common areas of interest and agreement rather than disagreement and opposition</a:t>
            </a:r>
          </a:p>
          <a:p>
            <a:r>
              <a:rPr lang="en-US" dirty="0"/>
              <a:t>Invent new options</a:t>
            </a:r>
          </a:p>
          <a:p>
            <a:pPr lvl="1"/>
            <a:r>
              <a:rPr lang="en-US" dirty="0"/>
              <a:t>Listen without interrupting</a:t>
            </a:r>
          </a:p>
          <a:p>
            <a:pPr lvl="1"/>
            <a:r>
              <a:rPr lang="en-US" dirty="0"/>
              <a:t>Use creative strategies to invent alternatives</a:t>
            </a:r>
          </a:p>
          <a:p>
            <a:r>
              <a:rPr lang="en-US" dirty="0"/>
              <a:t>Establish objective criteria</a:t>
            </a:r>
          </a:p>
          <a:p>
            <a:pPr lvl="1"/>
            <a:r>
              <a:rPr lang="en-US" dirty="0"/>
              <a:t>Develop a </a:t>
            </a:r>
            <a:r>
              <a:rPr lang="en-US" i="1" dirty="0"/>
              <a:t>Kelly Blue Book</a:t>
            </a:r>
            <a:r>
              <a:rPr lang="en-US" dirty="0"/>
              <a:t> approach to determine what is appropriate and fair before attempting to resolve the issue</a:t>
            </a:r>
          </a:p>
          <a:p>
            <a:pPr lvl="1"/>
            <a:endParaRPr lang="en-US" dirty="0"/>
          </a:p>
        </p:txBody>
      </p:sp>
    </p:spTree>
    <p:extLst>
      <p:ext uri="{BB962C8B-B14F-4D97-AF65-F5344CB8AC3E}">
        <p14:creationId xmlns:p14="http://schemas.microsoft.com/office/powerpoint/2010/main" val="148620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is …</a:t>
            </a:r>
            <a:br>
              <a:rPr lang="en-US" dirty="0"/>
            </a:br>
            <a:r>
              <a:rPr lang="en-US" sz="3200" dirty="0"/>
              <a:t>activity</a:t>
            </a:r>
          </a:p>
        </p:txBody>
      </p:sp>
      <p:sp>
        <p:nvSpPr>
          <p:cNvPr id="3" name="Content Placeholder 2"/>
          <p:cNvSpPr>
            <a:spLocks noGrp="1"/>
          </p:cNvSpPr>
          <p:nvPr>
            <p:ph idx="1"/>
          </p:nvPr>
        </p:nvSpPr>
        <p:spPr>
          <a:xfrm>
            <a:off x="457200" y="1981200"/>
            <a:ext cx="8229600" cy="4297363"/>
          </a:xfrm>
        </p:spPr>
        <p:txBody>
          <a:bodyPr>
            <a:normAutofit/>
          </a:bodyPr>
          <a:lstStyle/>
          <a:p>
            <a:pPr marL="514350" indent="-514350">
              <a:buAutoNum type="arabicPeriod"/>
            </a:pPr>
            <a:r>
              <a:rPr lang="en-US" sz="2800" dirty="0"/>
              <a:t>Develop a definition of conflict that does not use any negative terms.</a:t>
            </a:r>
          </a:p>
          <a:p>
            <a:pPr marL="514350" indent="-514350">
              <a:buAutoNum type="arabicPeriod"/>
            </a:pPr>
            <a:r>
              <a:rPr lang="en-US" sz="2800" dirty="0"/>
              <a:t>Write your definition on a piece of flip-chart paper.</a:t>
            </a:r>
          </a:p>
          <a:p>
            <a:pPr marL="514350" indent="-514350">
              <a:buAutoNum type="arabicPeriod"/>
            </a:pPr>
            <a:r>
              <a:rPr lang="en-US" sz="2800" dirty="0"/>
              <a:t>Be prepared to share your definition and explain how your definition can lead to more constructive conflicts.</a:t>
            </a:r>
          </a:p>
          <a:p>
            <a:pPr marL="0" indent="0">
              <a:buNone/>
            </a:pPr>
            <a:endParaRPr lang="en-US" sz="2800" dirty="0"/>
          </a:p>
          <a:p>
            <a:endParaRPr lang="en-US" sz="2800" dirty="0"/>
          </a:p>
        </p:txBody>
      </p:sp>
    </p:spTree>
    <p:extLst>
      <p:ext uri="{BB962C8B-B14F-4D97-AF65-F5344CB8AC3E}">
        <p14:creationId xmlns:p14="http://schemas.microsoft.com/office/powerpoint/2010/main" val="380911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case study</a:t>
            </a:r>
            <a:br>
              <a:rPr lang="en-US" dirty="0"/>
            </a:br>
            <a:r>
              <a:rPr lang="en-US" sz="3200" dirty="0"/>
              <a:t>Activity</a:t>
            </a:r>
          </a:p>
        </p:txBody>
      </p:sp>
      <p:sp>
        <p:nvSpPr>
          <p:cNvPr id="3" name="Content Placeholder 2"/>
          <p:cNvSpPr>
            <a:spLocks noGrp="1"/>
          </p:cNvSpPr>
          <p:nvPr>
            <p:ph idx="1"/>
          </p:nvPr>
        </p:nvSpPr>
        <p:spPr>
          <a:xfrm>
            <a:off x="457200" y="1905000"/>
            <a:ext cx="8255000" cy="4525963"/>
          </a:xfrm>
        </p:spPr>
        <p:txBody>
          <a:bodyPr>
            <a:normAutofit/>
          </a:bodyPr>
          <a:lstStyle/>
          <a:p>
            <a:r>
              <a:rPr lang="en-US" sz="2800" dirty="0"/>
              <a:t>Write a case study or a description of a conflict </a:t>
            </a:r>
          </a:p>
          <a:p>
            <a:pPr lvl="1"/>
            <a:r>
              <a:rPr lang="en-US" sz="2400" dirty="0"/>
              <a:t>Be brief yet detailed enough to clearly outline the specifics of the conflict</a:t>
            </a:r>
          </a:p>
          <a:p>
            <a:pPr lvl="2"/>
            <a:r>
              <a:rPr lang="en-US" sz="2000" dirty="0"/>
              <a:t>It can be a hypothetical situation</a:t>
            </a:r>
          </a:p>
          <a:p>
            <a:pPr marL="0" indent="0">
              <a:buNone/>
            </a:pPr>
            <a:endParaRPr lang="en-US" sz="2800" dirty="0"/>
          </a:p>
          <a:p>
            <a:r>
              <a:rPr lang="en-US" sz="2800" dirty="0"/>
              <a:t>Do not use the names or titles of the people involved</a:t>
            </a:r>
          </a:p>
          <a:p>
            <a:endParaRPr lang="en-US" sz="2800" dirty="0"/>
          </a:p>
        </p:txBody>
      </p:sp>
    </p:spTree>
    <p:extLst>
      <p:ext uri="{BB962C8B-B14F-4D97-AF65-F5344CB8AC3E}">
        <p14:creationId xmlns:p14="http://schemas.microsoft.com/office/powerpoint/2010/main" val="190085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381000"/>
            <a:ext cx="8229600" cy="1143000"/>
          </a:xfrm>
        </p:spPr>
        <p:txBody>
          <a:bodyPr/>
          <a:lstStyle/>
          <a:p>
            <a:r>
              <a:rPr lang="en-US" dirty="0"/>
              <a:t>Write a case study</a:t>
            </a:r>
            <a:br>
              <a:rPr lang="en-US" dirty="0"/>
            </a:br>
            <a:r>
              <a:rPr lang="en-US" sz="3200" dirty="0"/>
              <a:t>resolution</a:t>
            </a:r>
            <a:r>
              <a:rPr lang="en-US" dirty="0"/>
              <a:t/>
            </a:r>
            <a:br>
              <a:rPr lang="en-US" dirty="0"/>
            </a:br>
            <a:endParaRPr lang="en-US" sz="3200" dirty="0"/>
          </a:p>
        </p:txBody>
      </p:sp>
      <p:sp>
        <p:nvSpPr>
          <p:cNvPr id="3" name="Content Placeholder 2"/>
          <p:cNvSpPr>
            <a:spLocks noGrp="1"/>
          </p:cNvSpPr>
          <p:nvPr>
            <p:ph idx="1"/>
          </p:nvPr>
        </p:nvSpPr>
        <p:spPr>
          <a:xfrm>
            <a:off x="424873" y="1295400"/>
            <a:ext cx="8458200" cy="5410200"/>
          </a:xfrm>
        </p:spPr>
        <p:txBody>
          <a:bodyPr>
            <a:normAutofit fontScale="77500" lnSpcReduction="20000"/>
          </a:bodyPr>
          <a:lstStyle/>
          <a:p>
            <a:pPr marL="514350" indent="-514350">
              <a:buAutoNum type="arabicPeriod"/>
            </a:pPr>
            <a:r>
              <a:rPr lang="en-US" dirty="0"/>
              <a:t>Separate the people from the problem</a:t>
            </a:r>
          </a:p>
          <a:p>
            <a:pPr lvl="1"/>
            <a:r>
              <a:rPr lang="en-US" dirty="0"/>
              <a:t>Do not focus on “who” has a different perspective or why</a:t>
            </a:r>
          </a:p>
          <a:p>
            <a:pPr lvl="1"/>
            <a:r>
              <a:rPr lang="en-US" dirty="0"/>
              <a:t>Identify the problem</a:t>
            </a:r>
          </a:p>
          <a:p>
            <a:pPr lvl="2"/>
            <a:r>
              <a:rPr lang="en-US" dirty="0"/>
              <a:t>We are understaffed</a:t>
            </a:r>
          </a:p>
          <a:p>
            <a:pPr lvl="2"/>
            <a:endParaRPr lang="en-US" sz="1700" dirty="0"/>
          </a:p>
          <a:p>
            <a:pPr marL="514350" indent="-514350">
              <a:buFont typeface="+mj-lt"/>
              <a:buAutoNum type="arabicPeriod"/>
            </a:pPr>
            <a:r>
              <a:rPr lang="en-US" dirty="0"/>
              <a:t>Focus on interests and not positions</a:t>
            </a:r>
          </a:p>
          <a:p>
            <a:pPr lvl="1"/>
            <a:r>
              <a:rPr lang="en-US" dirty="0"/>
              <a:t>Interest: quality patient care</a:t>
            </a:r>
          </a:p>
          <a:p>
            <a:pPr lvl="2"/>
            <a:r>
              <a:rPr lang="en-US" dirty="0"/>
              <a:t>What are the concerns/problems with being understaffed?</a:t>
            </a:r>
          </a:p>
          <a:p>
            <a:pPr marL="800100" lvl="1" indent="-342900">
              <a:buFont typeface="+mj-lt"/>
              <a:buAutoNum type="arabicPeriod"/>
            </a:pPr>
            <a:endParaRPr lang="en-US" sz="1700" dirty="0"/>
          </a:p>
          <a:p>
            <a:pPr marL="514350" indent="-514350">
              <a:buFont typeface="+mj-lt"/>
              <a:buAutoNum type="arabicPeriod"/>
            </a:pPr>
            <a:r>
              <a:rPr lang="en-US" dirty="0"/>
              <a:t>Invent new options</a:t>
            </a:r>
          </a:p>
          <a:p>
            <a:pPr lvl="1"/>
            <a:r>
              <a:rPr lang="en-US" dirty="0"/>
              <a:t>Use creative strategies to invent alternatives</a:t>
            </a:r>
          </a:p>
          <a:p>
            <a:pPr lvl="2"/>
            <a:r>
              <a:rPr lang="en-US" dirty="0" err="1"/>
              <a:t>Eg</a:t>
            </a:r>
            <a:r>
              <a:rPr lang="en-US" dirty="0"/>
              <a:t>.: prioritize assignments, improve delegation, use unlicensed staff wisely, involve family in patient care activities.</a:t>
            </a:r>
          </a:p>
          <a:p>
            <a:pPr marL="971550" lvl="1" indent="-514350">
              <a:buFont typeface="+mj-lt"/>
              <a:buAutoNum type="arabicPeriod"/>
            </a:pPr>
            <a:endParaRPr lang="en-US" dirty="0"/>
          </a:p>
          <a:p>
            <a:pPr marL="514350" indent="-514350">
              <a:buFont typeface="+mj-lt"/>
              <a:buAutoNum type="arabicPeriod"/>
            </a:pPr>
            <a:r>
              <a:rPr lang="en-US" dirty="0"/>
              <a:t>Establish objective criteria</a:t>
            </a:r>
          </a:p>
          <a:p>
            <a:pPr lvl="1"/>
            <a:r>
              <a:rPr lang="en-US" dirty="0"/>
              <a:t>What criteria can you use to guarantee staffing for optimal patient outcomes?</a:t>
            </a:r>
          </a:p>
          <a:p>
            <a:pPr lvl="1"/>
            <a:endParaRPr lang="en-US" dirty="0"/>
          </a:p>
        </p:txBody>
      </p:sp>
    </p:spTree>
    <p:extLst>
      <p:ext uri="{BB962C8B-B14F-4D97-AF65-F5344CB8AC3E}">
        <p14:creationId xmlns:p14="http://schemas.microsoft.com/office/powerpoint/2010/main" val="188544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t>Thank you!</a:t>
            </a:r>
          </a:p>
        </p:txBody>
      </p:sp>
      <p:sp>
        <p:nvSpPr>
          <p:cNvPr id="3" name="Content Placeholder 2"/>
          <p:cNvSpPr>
            <a:spLocks noGrp="1"/>
          </p:cNvSpPr>
          <p:nvPr>
            <p:ph idx="1"/>
          </p:nvPr>
        </p:nvSpPr>
        <p:spPr>
          <a:xfrm>
            <a:off x="457200" y="2667000"/>
            <a:ext cx="8229600" cy="2438400"/>
          </a:xfrm>
        </p:spPr>
        <p:txBody>
          <a:bodyPr>
            <a:normAutofit/>
          </a:bodyPr>
          <a:lstStyle/>
          <a:p>
            <a:pPr marL="0" indent="0" algn="ctr">
              <a:buNone/>
            </a:pPr>
            <a:r>
              <a:rPr lang="en-US" sz="4800" dirty="0"/>
              <a:t>Questions?</a:t>
            </a:r>
          </a:p>
          <a:p>
            <a:pPr marL="0" indent="0" algn="ctr">
              <a:buNone/>
            </a:pPr>
            <a:r>
              <a:rPr lang="en-US" sz="4800" dirty="0"/>
              <a:t>Comments?</a:t>
            </a:r>
          </a:p>
        </p:txBody>
      </p:sp>
    </p:spTree>
    <p:extLst>
      <p:ext uri="{BB962C8B-B14F-4D97-AF65-F5344CB8AC3E}">
        <p14:creationId xmlns:p14="http://schemas.microsoft.com/office/powerpoint/2010/main" val="33145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81000"/>
            <a:ext cx="7162800" cy="1143000"/>
          </a:xfrm>
        </p:spPr>
        <p:txBody>
          <a:bodyPr>
            <a:noAutofit/>
          </a:bodyPr>
          <a:lstStyle/>
          <a:p>
            <a:r>
              <a:rPr lang="en-US" sz="3200" dirty="0"/>
              <a:t>What to Expect in this Presentation</a:t>
            </a:r>
          </a:p>
        </p:txBody>
      </p:sp>
      <p:sp>
        <p:nvSpPr>
          <p:cNvPr id="3" name="Subtitle 2"/>
          <p:cNvSpPr>
            <a:spLocks noGrp="1"/>
          </p:cNvSpPr>
          <p:nvPr>
            <p:ph idx="1"/>
          </p:nvPr>
        </p:nvSpPr>
        <p:spPr>
          <a:xfrm>
            <a:off x="304800" y="1752600"/>
            <a:ext cx="8763000" cy="4525963"/>
          </a:xfrm>
        </p:spPr>
        <p:txBody>
          <a:bodyPr>
            <a:noAutofit/>
          </a:bodyPr>
          <a:lstStyle/>
          <a:p>
            <a:pPr marL="0" indent="0" algn="l">
              <a:buNone/>
            </a:pPr>
            <a:endParaRPr lang="en-US" sz="900" dirty="0"/>
          </a:p>
          <a:p>
            <a:r>
              <a:rPr lang="en-US" sz="2800" dirty="0"/>
              <a:t>Overview of Conflict and Conflict Management Strategies</a:t>
            </a:r>
          </a:p>
          <a:p>
            <a:pPr algn="l">
              <a:buBlip>
                <a:blip r:embed="rId3"/>
              </a:buBlip>
            </a:pPr>
            <a:r>
              <a:rPr lang="en-US" sz="2800" dirty="0"/>
              <a:t>Myths and Facts of Conflict</a:t>
            </a:r>
          </a:p>
          <a:p>
            <a:pPr algn="l">
              <a:buBlip>
                <a:blip r:embed="rId3"/>
              </a:buBlip>
            </a:pPr>
            <a:r>
              <a:rPr lang="en-US" sz="2800" dirty="0"/>
              <a:t>Destructive vs Constructive Conflict</a:t>
            </a:r>
          </a:p>
          <a:p>
            <a:pPr algn="l">
              <a:buBlip>
                <a:blip r:embed="rId3"/>
              </a:buBlip>
            </a:pPr>
            <a:r>
              <a:rPr lang="en-US" sz="2800" dirty="0"/>
              <a:t>Styles of Conflict Management</a:t>
            </a:r>
          </a:p>
          <a:p>
            <a:pPr algn="l">
              <a:buBlip>
                <a:blip r:embed="rId3"/>
              </a:buBlip>
            </a:pPr>
            <a:r>
              <a:rPr lang="en-US" sz="2800" dirty="0"/>
              <a:t>Conflict Resolution Strategies</a:t>
            </a:r>
          </a:p>
          <a:p>
            <a:pPr algn="l">
              <a:buBlip>
                <a:blip r:embed="rId3"/>
              </a:buBlip>
            </a:pPr>
            <a:r>
              <a:rPr lang="en-US" sz="2800" dirty="0"/>
              <a:t>Activities</a:t>
            </a:r>
          </a:p>
        </p:txBody>
      </p:sp>
    </p:spTree>
    <p:extLst>
      <p:ext uri="{BB962C8B-B14F-4D97-AF65-F5344CB8AC3E}">
        <p14:creationId xmlns:p14="http://schemas.microsoft.com/office/powerpoint/2010/main" val="198593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315200" cy="1447800"/>
          </a:xfrm>
        </p:spPr>
        <p:txBody>
          <a:bodyPr>
            <a:noAutofit/>
          </a:bodyPr>
          <a:lstStyle/>
          <a:p>
            <a:r>
              <a:rPr lang="en-US" sz="3200" dirty="0"/>
              <a:t>Importance of Communication and Soft Skills</a:t>
            </a:r>
            <a:r>
              <a:rPr lang="en-US" sz="4400" dirty="0"/>
              <a:t/>
            </a:r>
            <a:br>
              <a:rPr lang="en-US" sz="4400" dirty="0"/>
            </a:br>
            <a:endParaRPr lang="en-US" sz="4400" dirty="0"/>
          </a:p>
        </p:txBody>
      </p:sp>
      <p:sp>
        <p:nvSpPr>
          <p:cNvPr id="3" name="Content Placeholder 2"/>
          <p:cNvSpPr>
            <a:spLocks noGrp="1"/>
          </p:cNvSpPr>
          <p:nvPr>
            <p:ph idx="1"/>
          </p:nvPr>
        </p:nvSpPr>
        <p:spPr>
          <a:xfrm>
            <a:off x="533400" y="1981200"/>
            <a:ext cx="8153400" cy="4114800"/>
          </a:xfrm>
        </p:spPr>
        <p:txBody>
          <a:bodyPr>
            <a:normAutofit fontScale="85000" lnSpcReduction="10000"/>
          </a:bodyPr>
          <a:lstStyle/>
          <a:p>
            <a:pPr marL="0" indent="0">
              <a:lnSpc>
                <a:spcPct val="160000"/>
              </a:lnSpc>
              <a:spcBef>
                <a:spcPts val="0"/>
              </a:spcBef>
              <a:buNone/>
              <a:defRPr/>
            </a:pPr>
            <a:r>
              <a:rPr lang="en-US" sz="2400" dirty="0"/>
              <a:t>“Communication is the skill that can possibly have the greatest impact on effective healthcare delivery.  It really is the key to clinical governance and demands as much attention, respect and sustaining as other seemingly ‘harder’ targets.  However, often the mere mention of the importance of communication causes less than positive reactions in healthcare professionals.”</a:t>
            </a:r>
          </a:p>
          <a:p>
            <a:pPr marL="457200" lvl="1" indent="0" algn="r">
              <a:lnSpc>
                <a:spcPct val="160000"/>
              </a:lnSpc>
              <a:buNone/>
            </a:pPr>
            <a:endParaRPr lang="en-US" sz="1100" dirty="0"/>
          </a:p>
          <a:p>
            <a:pPr marL="457200" lvl="1" indent="0" algn="r">
              <a:lnSpc>
                <a:spcPct val="160000"/>
              </a:lnSpc>
              <a:buNone/>
            </a:pPr>
            <a:endParaRPr lang="en-US" sz="1100" dirty="0"/>
          </a:p>
          <a:p>
            <a:pPr marL="457200" lvl="1" indent="0" algn="r">
              <a:lnSpc>
                <a:spcPct val="160000"/>
              </a:lnSpc>
              <a:buNone/>
            </a:pPr>
            <a:r>
              <a:rPr lang="en-US" sz="1100" dirty="0"/>
              <a:t>(</a:t>
            </a:r>
            <a:r>
              <a:rPr lang="en-US" sz="1100" dirty="0" err="1">
                <a:solidFill>
                  <a:schemeClr val="bg1"/>
                </a:solidFill>
              </a:rPr>
              <a:t>Jelphs</a:t>
            </a:r>
            <a:r>
              <a:rPr lang="en-US" sz="1100" dirty="0">
                <a:solidFill>
                  <a:schemeClr val="bg1"/>
                </a:solidFill>
              </a:rPr>
              <a:t>, 2006</a:t>
            </a:r>
            <a:r>
              <a:rPr lang="en-US" sz="1100" dirty="0"/>
              <a:t>, senior fellow at the</a:t>
            </a:r>
          </a:p>
          <a:p>
            <a:pPr marL="457200" lvl="1" indent="0" algn="r">
              <a:lnSpc>
                <a:spcPct val="160000"/>
              </a:lnSpc>
              <a:buNone/>
            </a:pPr>
            <a:r>
              <a:rPr lang="en-US" sz="1100" dirty="0"/>
              <a:t>Health Services Management </a:t>
            </a:r>
          </a:p>
          <a:p>
            <a:pPr marL="457200" lvl="1" indent="0" algn="r">
              <a:lnSpc>
                <a:spcPct val="160000"/>
              </a:lnSpc>
              <a:buNone/>
            </a:pPr>
            <a:r>
              <a:rPr lang="en-US" sz="1100" dirty="0"/>
              <a:t>Centre at the University of Birmingham)</a:t>
            </a:r>
          </a:p>
          <a:p>
            <a:pPr marL="457200" lvl="1" indent="0" algn="r">
              <a:lnSpc>
                <a:spcPct val="160000"/>
              </a:lnSpc>
              <a:buNone/>
            </a:pPr>
            <a:endParaRPr lang="en-US" sz="1000" dirty="0"/>
          </a:p>
          <a:p>
            <a:pPr lvl="1">
              <a:lnSpc>
                <a:spcPct val="160000"/>
              </a:lnSpc>
            </a:pPr>
            <a:endParaRPr lang="en-US" sz="2400" dirty="0"/>
          </a:p>
        </p:txBody>
      </p:sp>
    </p:spTree>
    <p:extLst>
      <p:ext uri="{BB962C8B-B14F-4D97-AF65-F5344CB8AC3E}">
        <p14:creationId xmlns:p14="http://schemas.microsoft.com/office/powerpoint/2010/main" val="14316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0639"/>
            <a:ext cx="8229600" cy="1143000"/>
          </a:xfrm>
        </p:spPr>
        <p:txBody>
          <a:bodyPr/>
          <a:lstStyle/>
          <a:p>
            <a:r>
              <a:rPr lang="en-US" sz="3200" dirty="0"/>
              <a:t>What is conflict?</a:t>
            </a:r>
            <a:br>
              <a:rPr lang="en-US" sz="3200" dirty="0"/>
            </a:br>
            <a:r>
              <a:rPr lang="en-US" sz="3200" dirty="0"/>
              <a:t>Activity </a:t>
            </a:r>
          </a:p>
        </p:txBody>
      </p:sp>
      <p:sp>
        <p:nvSpPr>
          <p:cNvPr id="3" name="Content Placeholder 2"/>
          <p:cNvSpPr>
            <a:spLocks noGrp="1"/>
          </p:cNvSpPr>
          <p:nvPr>
            <p:ph idx="1"/>
          </p:nvPr>
        </p:nvSpPr>
        <p:spPr>
          <a:xfrm>
            <a:off x="381000" y="1570038"/>
            <a:ext cx="8229600" cy="5287962"/>
          </a:xfrm>
        </p:spPr>
        <p:txBody>
          <a:bodyPr>
            <a:normAutofit/>
          </a:bodyPr>
          <a:lstStyle/>
          <a:p>
            <a:pPr marL="0" indent="0">
              <a:buNone/>
            </a:pPr>
            <a:endParaRPr lang="en-US" sz="1200" dirty="0"/>
          </a:p>
          <a:p>
            <a:r>
              <a:rPr lang="en-US" sz="2800" dirty="0"/>
              <a:t> What words come to mind when you hear the word “conflict”?</a:t>
            </a:r>
          </a:p>
          <a:p>
            <a:pPr marL="0" indent="0">
              <a:buNone/>
            </a:pPr>
            <a:endParaRPr lang="en-US" sz="1100" dirty="0"/>
          </a:p>
          <a:p>
            <a:pPr lvl="1"/>
            <a:r>
              <a:rPr lang="en-US" sz="2400" dirty="0"/>
              <a:t> How does our definition of conflict influence the way we think about conflict?</a:t>
            </a:r>
          </a:p>
          <a:p>
            <a:pPr marL="457200" lvl="1" indent="0">
              <a:buNone/>
            </a:pPr>
            <a:endParaRPr lang="en-US" sz="1200" dirty="0"/>
          </a:p>
          <a:p>
            <a:pPr lvl="1"/>
            <a:r>
              <a:rPr lang="en-US" sz="2400" dirty="0"/>
              <a:t>How does our definition of conflict affect the way we react to conflict?</a:t>
            </a:r>
          </a:p>
          <a:p>
            <a:pPr marL="457200" lvl="1" indent="0">
              <a:buNone/>
            </a:pPr>
            <a:endParaRPr lang="en-US" sz="1200" dirty="0"/>
          </a:p>
          <a:p>
            <a:pPr lvl="1"/>
            <a:r>
              <a:rPr lang="en-US" sz="2400" dirty="0"/>
              <a:t>Are there negative consequences of conflict?</a:t>
            </a:r>
          </a:p>
          <a:p>
            <a:pPr marL="457200" lvl="1" indent="0">
              <a:buNone/>
            </a:pPr>
            <a:endParaRPr lang="en-US" sz="1200" dirty="0"/>
          </a:p>
          <a:p>
            <a:pPr lvl="1"/>
            <a:r>
              <a:rPr lang="en-US" sz="2400" dirty="0"/>
              <a:t>Are there positive consequences of conflict? </a:t>
            </a:r>
          </a:p>
          <a:p>
            <a:endParaRPr lang="en-US" sz="2800" dirty="0"/>
          </a:p>
          <a:p>
            <a:pPr marL="0" indent="0">
              <a:buNone/>
            </a:pPr>
            <a:endParaRPr lang="en-US" sz="2800" dirty="0"/>
          </a:p>
        </p:txBody>
      </p:sp>
      <p:pic>
        <p:nvPicPr>
          <p:cNvPr id="5122" name="Picture 2" descr="http://3.bp.blogspot.com/-dAVBC0cxYbI/U5hQbsJQ_tI/AAAAAAAAFGI/YSTApfbGjp8/s1600/conflict+basi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64692"/>
            <a:ext cx="1600200" cy="1401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8636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sz="3200" dirty="0"/>
              <a:t>What is conflict?</a:t>
            </a:r>
          </a:p>
        </p:txBody>
      </p:sp>
      <p:sp>
        <p:nvSpPr>
          <p:cNvPr id="3" name="Content Placeholder 2"/>
          <p:cNvSpPr>
            <a:spLocks noGrp="1"/>
          </p:cNvSpPr>
          <p:nvPr>
            <p:ph idx="1"/>
          </p:nvPr>
        </p:nvSpPr>
        <p:spPr>
          <a:xfrm>
            <a:off x="533400" y="1447800"/>
            <a:ext cx="7848600" cy="5592762"/>
          </a:xfrm>
        </p:spPr>
        <p:txBody>
          <a:bodyPr>
            <a:normAutofit/>
          </a:bodyPr>
          <a:lstStyle/>
          <a:p>
            <a:pPr>
              <a:lnSpc>
                <a:spcPct val="150000"/>
              </a:lnSpc>
            </a:pPr>
            <a:r>
              <a:rPr lang="en-US" sz="2800" dirty="0"/>
              <a:t>Conflict is an expressed struggle</a:t>
            </a:r>
          </a:p>
          <a:p>
            <a:pPr>
              <a:lnSpc>
                <a:spcPct val="150000"/>
              </a:lnSpc>
            </a:pPr>
            <a:r>
              <a:rPr lang="en-US" sz="2800" dirty="0"/>
              <a:t>Conflict is about goals the parties see as incompatible (real or imagined)</a:t>
            </a:r>
          </a:p>
          <a:p>
            <a:pPr>
              <a:lnSpc>
                <a:spcPct val="150000"/>
              </a:lnSpc>
            </a:pPr>
            <a:r>
              <a:rPr lang="en-US" sz="2800" dirty="0"/>
              <a:t>Poor communication</a:t>
            </a:r>
          </a:p>
          <a:p>
            <a:pPr>
              <a:lnSpc>
                <a:spcPct val="150000"/>
              </a:lnSpc>
            </a:pPr>
            <a:r>
              <a:rPr lang="en-US" sz="2800" dirty="0"/>
              <a:t>Conflict includes interference of goal attainment</a:t>
            </a:r>
            <a:endParaRPr lang="en-US" sz="1600" dirty="0"/>
          </a:p>
          <a:p>
            <a:pPr marL="0" indent="0" algn="r">
              <a:lnSpc>
                <a:spcPct val="150000"/>
              </a:lnSpc>
              <a:buNone/>
            </a:pPr>
            <a:r>
              <a:rPr lang="en-US" sz="1600" i="1" dirty="0"/>
              <a:t>(Floyd, 2017, p. 345)</a:t>
            </a:r>
          </a:p>
        </p:txBody>
      </p:sp>
    </p:spTree>
    <p:extLst>
      <p:ext uri="{BB962C8B-B14F-4D97-AF65-F5344CB8AC3E}">
        <p14:creationId xmlns:p14="http://schemas.microsoft.com/office/powerpoint/2010/main" val="99332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a:t>Conflict</a:t>
            </a:r>
            <a:r>
              <a:rPr lang="en-US" sz="3600" dirty="0"/>
              <a:t> </a:t>
            </a:r>
            <a:r>
              <a:rPr lang="en-US" sz="3200" dirty="0"/>
              <a:t>in healthcare</a:t>
            </a:r>
            <a:endParaRPr lang="en-US" sz="3600" dirty="0"/>
          </a:p>
        </p:txBody>
      </p:sp>
      <p:sp>
        <p:nvSpPr>
          <p:cNvPr id="3" name="Content Placeholder 2"/>
          <p:cNvSpPr>
            <a:spLocks noGrp="1"/>
          </p:cNvSpPr>
          <p:nvPr>
            <p:ph idx="1"/>
          </p:nvPr>
        </p:nvSpPr>
        <p:spPr>
          <a:xfrm>
            <a:off x="457200" y="1371600"/>
            <a:ext cx="8229600" cy="5029200"/>
          </a:xfrm>
        </p:spPr>
        <p:txBody>
          <a:bodyPr>
            <a:normAutofit/>
          </a:bodyPr>
          <a:lstStyle/>
          <a:p>
            <a:r>
              <a:rPr lang="en-US" sz="2800" dirty="0"/>
              <a:t>Limited resources (staffing, limited time, 	technology)</a:t>
            </a:r>
          </a:p>
          <a:p>
            <a:r>
              <a:rPr lang="en-US" sz="2800" dirty="0"/>
              <a:t>Different goals and expectations of work</a:t>
            </a:r>
          </a:p>
          <a:p>
            <a:r>
              <a:rPr lang="en-US" sz="2800" dirty="0"/>
              <a:t>Cultural diversity and differing points of 	view</a:t>
            </a:r>
          </a:p>
          <a:p>
            <a:r>
              <a:rPr lang="en-US" sz="2800" dirty="0"/>
              <a:t>High-involvement work settings where collaboration is imperative</a:t>
            </a:r>
          </a:p>
          <a:p>
            <a:r>
              <a:rPr lang="en-US" sz="2800" dirty="0"/>
              <a:t>Varying degrees of knowledge</a:t>
            </a:r>
          </a:p>
          <a:p>
            <a:endParaRPr lang="en-US" sz="2800" dirty="0"/>
          </a:p>
          <a:p>
            <a:pPr marL="0" indent="0" algn="r">
              <a:buNone/>
            </a:pPr>
            <a:r>
              <a:rPr lang="en-US" sz="1800" dirty="0"/>
              <a:t>http://www.americansentinel.edu/blog/2011/07/20/nursing-strategies-understanding-the-sources-costs-of-conflict/</a:t>
            </a:r>
          </a:p>
        </p:txBody>
      </p:sp>
    </p:spTree>
    <p:extLst>
      <p:ext uri="{BB962C8B-B14F-4D97-AF65-F5344CB8AC3E}">
        <p14:creationId xmlns:p14="http://schemas.microsoft.com/office/powerpoint/2010/main" val="406668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534400" cy="6553200"/>
          </a:xfrm>
        </p:spPr>
        <p:txBody>
          <a:bodyPr numCol="2">
            <a:normAutofit/>
          </a:bodyPr>
          <a:lstStyle/>
          <a:p>
            <a:pPr marL="0" indent="0">
              <a:buNone/>
            </a:pPr>
            <a:endParaRPr lang="en-US" sz="7200" dirty="0"/>
          </a:p>
          <a:p>
            <a:pPr marL="0" indent="0">
              <a:buNone/>
            </a:pPr>
            <a:r>
              <a:rPr lang="en-US" sz="9600" b="1" dirty="0"/>
              <a:t>       </a:t>
            </a:r>
            <a:endParaRPr lang="en-US" sz="2900" dirty="0"/>
          </a:p>
        </p:txBody>
      </p:sp>
      <p:pic>
        <p:nvPicPr>
          <p:cNvPr id="12294" name="Picture 6" descr="https://www.greentrainingusa.com/previews/busting-myths-about-energy-efficiency-13808343085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85931"/>
            <a:ext cx="5029200" cy="1285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3" name="Table 2"/>
          <p:cNvGraphicFramePr>
            <a:graphicFrameLocks noGrp="1"/>
          </p:cNvGraphicFramePr>
          <p:nvPr>
            <p:extLst>
              <p:ext uri="{D42A27DB-BD31-4B8C-83A1-F6EECF244321}">
                <p14:modId xmlns:p14="http://schemas.microsoft.com/office/powerpoint/2010/main" val="2859662441"/>
              </p:ext>
            </p:extLst>
          </p:nvPr>
        </p:nvGraphicFramePr>
        <p:xfrm>
          <a:off x="704850" y="2248775"/>
          <a:ext cx="7734300" cy="3276600"/>
        </p:xfrm>
        <a:graphic>
          <a:graphicData uri="http://schemas.openxmlformats.org/drawingml/2006/table">
            <a:tbl>
              <a:tblPr firstRow="1" bandRow="1">
                <a:effectLst>
                  <a:innerShdw blurRad="63500" dist="50800" dir="8100000">
                    <a:prstClr val="black">
                      <a:alpha val="50000"/>
                    </a:prstClr>
                  </a:innerShdw>
                </a:effectLst>
                <a:tableStyleId>{93296810-A885-4BE3-A3E7-6D5BEEA58F35}</a:tableStyleId>
              </a:tblPr>
              <a:tblGrid>
                <a:gridCol w="3867150">
                  <a:extLst>
                    <a:ext uri="{9D8B030D-6E8A-4147-A177-3AD203B41FA5}">
                      <a16:colId xmlns:a16="http://schemas.microsoft.com/office/drawing/2014/main" xmlns="" val="20000"/>
                    </a:ext>
                  </a:extLst>
                </a:gridCol>
                <a:gridCol w="3867150">
                  <a:extLst>
                    <a:ext uri="{9D8B030D-6E8A-4147-A177-3AD203B41FA5}">
                      <a16:colId xmlns:a16="http://schemas.microsoft.com/office/drawing/2014/main" xmlns="" val="20001"/>
                    </a:ext>
                  </a:extLst>
                </a:gridCol>
              </a:tblGrid>
              <a:tr h="1492791">
                <a:tc>
                  <a:txBody>
                    <a:bodyPr/>
                    <a:lstStyle/>
                    <a:p>
                      <a:pPr algn="ctr"/>
                      <a:endParaRPr lang="en-US" sz="2400" dirty="0"/>
                    </a:p>
                    <a:p>
                      <a:pPr algn="ctr"/>
                      <a:r>
                        <a:rPr lang="en-US" sz="2400" dirty="0"/>
                        <a:t>MYTH</a:t>
                      </a:r>
                      <a:r>
                        <a:rPr lang="en-US" sz="2400" baseline="0" dirty="0"/>
                        <a:t> 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MYTH</a:t>
                      </a:r>
                      <a:r>
                        <a:rPr lang="en-US" sz="2400" baseline="0" dirty="0"/>
                        <a:t> 2</a:t>
                      </a:r>
                      <a:endParaRPr lang="en-US" sz="2400" dirty="0"/>
                    </a:p>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783809">
                <a:tc>
                  <a:txBody>
                    <a:bodyPr/>
                    <a:lstStyle/>
                    <a:p>
                      <a:r>
                        <a:rPr lang="en-US" sz="2000" dirty="0"/>
                        <a:t>Conflict</a:t>
                      </a:r>
                      <a:r>
                        <a:rPr lang="en-US" sz="2000" baseline="0" dirty="0"/>
                        <a:t> is harmful and should be avoided.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Conflict is</a:t>
                      </a:r>
                      <a:r>
                        <a:rPr lang="en-US" sz="2000" baseline="0" dirty="0"/>
                        <a:t> a misunderstanding or breakdown in communication.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4724400" y="5733860"/>
            <a:ext cx="4191000" cy="338554"/>
          </a:xfrm>
          <a:prstGeom prst="rect">
            <a:avLst/>
          </a:prstGeom>
          <a:noFill/>
        </p:spPr>
        <p:txBody>
          <a:bodyPr wrap="square" rtlCol="0">
            <a:spAutoFit/>
          </a:bodyPr>
          <a:lstStyle/>
          <a:p>
            <a:r>
              <a:rPr lang="en-US" sz="1600" dirty="0">
                <a:solidFill>
                  <a:schemeClr val="bg1"/>
                </a:solidFill>
              </a:rPr>
              <a:t>Adams &amp; </a:t>
            </a:r>
            <a:r>
              <a:rPr lang="en-US" sz="1600" dirty="0" err="1">
                <a:solidFill>
                  <a:schemeClr val="bg1"/>
                </a:solidFill>
              </a:rPr>
              <a:t>Galanes</a:t>
            </a:r>
            <a:r>
              <a:rPr lang="en-US" sz="1600" dirty="0">
                <a:solidFill>
                  <a:schemeClr val="bg1"/>
                </a:solidFill>
              </a:rPr>
              <a:t>, 2015, pp. 229-232</a:t>
            </a:r>
          </a:p>
        </p:txBody>
      </p:sp>
    </p:spTree>
    <p:extLst>
      <p:ext uri="{BB962C8B-B14F-4D97-AF65-F5344CB8AC3E}">
        <p14:creationId xmlns:p14="http://schemas.microsoft.com/office/powerpoint/2010/main" val="19087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39832204"/>
              </p:ext>
            </p:extLst>
          </p:nvPr>
        </p:nvGraphicFramePr>
        <p:xfrm>
          <a:off x="381000" y="1752600"/>
          <a:ext cx="8229600" cy="3810000"/>
        </p:xfrm>
        <a:graphic>
          <a:graphicData uri="http://schemas.openxmlformats.org/drawingml/2006/table">
            <a:tbl>
              <a:tblPr firstRow="1" bandRow="1">
                <a:effectLst>
                  <a:innerShdw blurRad="63500" dist="50800" dir="8100000">
                    <a:prstClr val="black">
                      <a:alpha val="50000"/>
                    </a:prstClr>
                  </a:innerShdw>
                </a:effectLst>
                <a:tableStyleId>{93296810-A885-4BE3-A3E7-6D5BEEA58F35}</a:tableStyleId>
              </a:tblPr>
              <a:tblGrid>
                <a:gridCol w="3505200">
                  <a:extLst>
                    <a:ext uri="{9D8B030D-6E8A-4147-A177-3AD203B41FA5}">
                      <a16:colId xmlns:a16="http://schemas.microsoft.com/office/drawing/2014/main" xmlns="" val="20000"/>
                    </a:ext>
                  </a:extLst>
                </a:gridCol>
                <a:gridCol w="4724400">
                  <a:extLst>
                    <a:ext uri="{9D8B030D-6E8A-4147-A177-3AD203B41FA5}">
                      <a16:colId xmlns:a16="http://schemas.microsoft.com/office/drawing/2014/main" xmlns="" val="20001"/>
                    </a:ext>
                  </a:extLst>
                </a:gridCol>
              </a:tblGrid>
              <a:tr h="10059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MYTH</a:t>
                      </a:r>
                      <a:r>
                        <a:rPr lang="en-US" sz="2000" baseline="0" dirty="0"/>
                        <a:t> 1: </a:t>
                      </a:r>
                      <a:r>
                        <a:rPr lang="en-US" sz="1800" b="0" dirty="0">
                          <a:solidFill>
                            <a:schemeClr val="bg1"/>
                          </a:solidFill>
                        </a:rPr>
                        <a:t>Conflict</a:t>
                      </a:r>
                      <a:r>
                        <a:rPr lang="en-US" sz="1800" b="0" baseline="0" dirty="0">
                          <a:solidFill>
                            <a:schemeClr val="bg1"/>
                          </a:solidFill>
                        </a:rPr>
                        <a:t> is harmful and should be avoided.</a:t>
                      </a:r>
                      <a:endParaRPr lang="en-US" sz="1800" b="0" dirty="0">
                        <a:solidFill>
                          <a:schemeClr val="bg1"/>
                        </a:solidFill>
                      </a:endParaRPr>
                    </a:p>
                  </a:txBody>
                  <a:tcPr/>
                </a:tc>
                <a:tc>
                  <a:txBody>
                    <a:bodyPr/>
                    <a:lstStyle/>
                    <a:p>
                      <a:pPr algn="ctr"/>
                      <a:endParaRPr lang="en-US" sz="2000" dirty="0"/>
                    </a:p>
                    <a:p>
                      <a:pPr algn="ctr"/>
                      <a:r>
                        <a:rPr lang="en-US" sz="2000" dirty="0"/>
                        <a:t>FACT</a:t>
                      </a:r>
                    </a:p>
                  </a:txBody>
                  <a:tcPr/>
                </a:tc>
                <a:extLst>
                  <a:ext uri="{0D108BD9-81ED-4DB2-BD59-A6C34878D82A}">
                    <a16:rowId xmlns:a16="http://schemas.microsoft.com/office/drawing/2014/main" xmlns="" val="10000"/>
                  </a:ext>
                </a:extLst>
              </a:tr>
              <a:tr h="729307">
                <a:tc>
                  <a:txBody>
                    <a:bodyPr/>
                    <a:lstStyle/>
                    <a:p>
                      <a:endParaRPr lang="en-US" sz="1800" dirty="0"/>
                    </a:p>
                  </a:txBody>
                  <a:tcPr/>
                </a:tc>
                <a:tc>
                  <a:txBody>
                    <a:bodyPr/>
                    <a:lstStyle/>
                    <a:p>
                      <a:r>
                        <a:rPr lang="en-US" sz="1800" dirty="0"/>
                        <a:t>Conflicts</a:t>
                      </a:r>
                      <a:r>
                        <a:rPr lang="en-US" sz="1800" baseline="0" dirty="0"/>
                        <a:t> can help members understand issues more clearly.</a:t>
                      </a:r>
                      <a:endParaRPr lang="en-US" sz="1800" dirty="0"/>
                    </a:p>
                  </a:txBody>
                  <a:tcPr/>
                </a:tc>
                <a:extLst>
                  <a:ext uri="{0D108BD9-81ED-4DB2-BD59-A6C34878D82A}">
                    <a16:rowId xmlns:a16="http://schemas.microsoft.com/office/drawing/2014/main" xmlns="" val="10001"/>
                  </a:ext>
                </a:extLst>
              </a:tr>
              <a:tr h="754455">
                <a:tc>
                  <a:txBody>
                    <a:bodyPr/>
                    <a:lstStyle/>
                    <a:p>
                      <a:endParaRPr lang="en-US" sz="1400" dirty="0"/>
                    </a:p>
                  </a:txBody>
                  <a:tcPr/>
                </a:tc>
                <a:tc>
                  <a:txBody>
                    <a:bodyPr/>
                    <a:lstStyle/>
                    <a:p>
                      <a:r>
                        <a:rPr lang="en-US" sz="1800" dirty="0"/>
                        <a:t>Conflict</a:t>
                      </a:r>
                      <a:r>
                        <a:rPr lang="en-US" sz="1800" baseline="0" dirty="0"/>
                        <a:t> can improve group decisions.</a:t>
                      </a:r>
                      <a:endParaRPr lang="en-US" sz="1800" dirty="0"/>
                    </a:p>
                  </a:txBody>
                  <a:tcPr/>
                </a:tc>
                <a:extLst>
                  <a:ext uri="{0D108BD9-81ED-4DB2-BD59-A6C34878D82A}">
                    <a16:rowId xmlns:a16="http://schemas.microsoft.com/office/drawing/2014/main" xmlns="" val="10002"/>
                  </a:ext>
                </a:extLst>
              </a:tr>
              <a:tr h="691584">
                <a:tc>
                  <a:txBody>
                    <a:bodyPr/>
                    <a:lstStyle/>
                    <a:p>
                      <a:endParaRPr lang="en-US" sz="1400" dirty="0"/>
                    </a:p>
                  </a:txBody>
                  <a:tcPr/>
                </a:tc>
                <a:tc>
                  <a:txBody>
                    <a:bodyPr/>
                    <a:lstStyle/>
                    <a:p>
                      <a:r>
                        <a:rPr lang="en-US" sz="1800" dirty="0"/>
                        <a:t>Conflict can increase member involvement.</a:t>
                      </a:r>
                    </a:p>
                  </a:txBody>
                  <a:tcPr/>
                </a:tc>
                <a:extLst>
                  <a:ext uri="{0D108BD9-81ED-4DB2-BD59-A6C34878D82A}">
                    <a16:rowId xmlns:a16="http://schemas.microsoft.com/office/drawing/2014/main" xmlns="" val="10003"/>
                  </a:ext>
                </a:extLst>
              </a:tr>
              <a:tr h="628713">
                <a:tc>
                  <a:txBody>
                    <a:bodyPr/>
                    <a:lstStyle/>
                    <a:p>
                      <a:endParaRPr lang="en-US" sz="1400"/>
                    </a:p>
                  </a:txBody>
                  <a:tcPr/>
                </a:tc>
                <a:tc>
                  <a:txBody>
                    <a:bodyPr/>
                    <a:lstStyle/>
                    <a:p>
                      <a:r>
                        <a:rPr lang="en-US" sz="1800" dirty="0"/>
                        <a:t>Conflict can increase cohesiveness.</a:t>
                      </a:r>
                    </a:p>
                  </a:txBody>
                  <a:tcPr/>
                </a:tc>
                <a:extLst>
                  <a:ext uri="{0D108BD9-81ED-4DB2-BD59-A6C34878D82A}">
                    <a16:rowId xmlns:a16="http://schemas.microsoft.com/office/drawing/2014/main" xmlns="" val="10004"/>
                  </a:ext>
                </a:extLst>
              </a:tr>
            </a:tbl>
          </a:graphicData>
        </a:graphic>
      </p:graphicFrame>
      <p:pic>
        <p:nvPicPr>
          <p:cNvPr id="1030" name="Picture 6" descr="http://www.intelliware.com/wp-content/uploads/myth-bus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
            <a:ext cx="4876800"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a:xfrm>
            <a:off x="4114800" y="6294120"/>
            <a:ext cx="4191000" cy="338554"/>
          </a:xfrm>
          <a:prstGeom prst="rect">
            <a:avLst/>
          </a:prstGeom>
          <a:noFill/>
        </p:spPr>
        <p:txBody>
          <a:bodyPr wrap="square" rtlCol="0">
            <a:spAutoFit/>
          </a:bodyPr>
          <a:lstStyle/>
          <a:p>
            <a:r>
              <a:rPr lang="en-US" sz="1600" dirty="0">
                <a:solidFill>
                  <a:schemeClr val="bg1"/>
                </a:solidFill>
              </a:rPr>
              <a:t>Adams &amp; </a:t>
            </a:r>
            <a:r>
              <a:rPr lang="en-US" sz="1600" dirty="0" err="1">
                <a:solidFill>
                  <a:schemeClr val="bg1"/>
                </a:solidFill>
              </a:rPr>
              <a:t>Galanes</a:t>
            </a:r>
            <a:r>
              <a:rPr lang="en-US" sz="1600" dirty="0">
                <a:solidFill>
                  <a:schemeClr val="bg1"/>
                </a:solidFill>
              </a:rPr>
              <a:t>, 2015, pp. 229-232</a:t>
            </a:r>
          </a:p>
        </p:txBody>
      </p:sp>
    </p:spTree>
    <p:extLst>
      <p:ext uri="{BB962C8B-B14F-4D97-AF65-F5344CB8AC3E}">
        <p14:creationId xmlns:p14="http://schemas.microsoft.com/office/powerpoint/2010/main" val="20743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14889</TotalTime>
  <Words>5137</Words>
  <Application>Microsoft Office PowerPoint</Application>
  <PresentationFormat>On-screen Show (4:3)</PresentationFormat>
  <Paragraphs>412</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Schoolbook</vt:lpstr>
      <vt:lpstr>Comic Sans MS</vt:lpstr>
      <vt:lpstr>Trebuchet MS</vt:lpstr>
      <vt:lpstr>Office Theme</vt:lpstr>
      <vt:lpstr>PowerPoint Presentation</vt:lpstr>
      <vt:lpstr>Conflict management</vt:lpstr>
      <vt:lpstr>What to Expect in this Presentation</vt:lpstr>
      <vt:lpstr>Importance of Communication and Soft Skills </vt:lpstr>
      <vt:lpstr>What is conflict? Activity </vt:lpstr>
      <vt:lpstr>What is conflict?</vt:lpstr>
      <vt:lpstr>Conflict in healthcare</vt:lpstr>
      <vt:lpstr>PowerPoint Presentation</vt:lpstr>
      <vt:lpstr>PowerPoint Presentation</vt:lpstr>
      <vt:lpstr>PowerPoint Presentation</vt:lpstr>
      <vt:lpstr>How do We frame Conflict? Activity</vt:lpstr>
      <vt:lpstr>What is the difference between destructive and constructive conflict?</vt:lpstr>
      <vt:lpstr>Using Constructive “I” Language</vt:lpstr>
      <vt:lpstr> Importance of using Constructive conflict strategies</vt:lpstr>
      <vt:lpstr>anything, something, everything Activity</vt:lpstr>
      <vt:lpstr>PowerPoint Presentation</vt:lpstr>
      <vt:lpstr>What is your conflict management style? Activity</vt:lpstr>
      <vt:lpstr>Styles of conflict management</vt:lpstr>
      <vt:lpstr>Styles of conflict management</vt:lpstr>
      <vt:lpstr>Styles of conflict management</vt:lpstr>
      <vt:lpstr>Styles of conflict management</vt:lpstr>
      <vt:lpstr>Styles of conflict management</vt:lpstr>
      <vt:lpstr>Styles of conflict management</vt:lpstr>
      <vt:lpstr>Conflict Resolution strategies</vt:lpstr>
      <vt:lpstr>Conflict is … activity</vt:lpstr>
      <vt:lpstr>Write a case study Activity</vt:lpstr>
      <vt:lpstr>Write a case study resolution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collaboration, and delegation are frequently thought to be 'soft skills'—despite that the majority of unintended medical errors involve a breakdown in communication among caregivers" (Joel &amp; Overman, 2014, p. 64).</dc:title>
  <dc:creator>Bartlett, Stacey</dc:creator>
  <cp:lastModifiedBy>Shelly Presnell</cp:lastModifiedBy>
  <cp:revision>598</cp:revision>
  <cp:lastPrinted>2016-01-15T04:11:14Z</cp:lastPrinted>
  <dcterms:created xsi:type="dcterms:W3CDTF">2015-05-10T22:13:31Z</dcterms:created>
  <dcterms:modified xsi:type="dcterms:W3CDTF">2017-02-17T23:02:42Z</dcterms:modified>
</cp:coreProperties>
</file>