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3.xml" ContentType="application/vnd.openxmlformats-officedocument.drawingml.chartshape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336" r:id="rId2"/>
    <p:sldId id="337" r:id="rId3"/>
    <p:sldId id="359" r:id="rId4"/>
    <p:sldId id="382" r:id="rId5"/>
    <p:sldId id="360" r:id="rId6"/>
    <p:sldId id="313" r:id="rId7"/>
    <p:sldId id="378" r:id="rId8"/>
    <p:sldId id="363" r:id="rId9"/>
    <p:sldId id="364" r:id="rId10"/>
    <p:sldId id="365" r:id="rId11"/>
    <p:sldId id="366" r:id="rId12"/>
    <p:sldId id="367" r:id="rId13"/>
    <p:sldId id="356" r:id="rId14"/>
    <p:sldId id="368" r:id="rId15"/>
    <p:sldId id="369" r:id="rId16"/>
    <p:sldId id="370" r:id="rId17"/>
    <p:sldId id="371" r:id="rId18"/>
    <p:sldId id="381" r:id="rId19"/>
    <p:sldId id="373" r:id="rId20"/>
    <p:sldId id="374" r:id="rId21"/>
    <p:sldId id="380" r:id="rId22"/>
    <p:sldId id="375" r:id="rId23"/>
    <p:sldId id="379" r:id="rId24"/>
    <p:sldId id="299" r:id="rId25"/>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B850"/>
    <a:srgbClr val="7093D2"/>
    <a:srgbClr val="B5CD85"/>
    <a:srgbClr val="93B64E"/>
    <a:srgbClr val="77943C"/>
    <a:srgbClr val="647D33"/>
    <a:srgbClr val="678034"/>
    <a:srgbClr val="AD5207"/>
    <a:srgbClr val="F58427"/>
    <a:srgbClr val="EF72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26" autoAdjust="0"/>
    <p:restoredTop sz="86800" autoAdjust="0"/>
  </p:normalViewPr>
  <p:slideViewPr>
    <p:cSldViewPr>
      <p:cViewPr varScale="1">
        <p:scale>
          <a:sx n="96" d="100"/>
          <a:sy n="96" d="100"/>
        </p:scale>
        <p:origin x="96" y="318"/>
      </p:cViewPr>
      <p:guideLst>
        <p:guide orient="horz" pos="2160"/>
        <p:guide pos="2880"/>
      </p:guideLst>
    </p:cSldViewPr>
  </p:slideViewPr>
  <p:outlineViewPr>
    <p:cViewPr>
      <p:scale>
        <a:sx n="33" d="100"/>
        <a:sy n="33" d="100"/>
      </p:scale>
      <p:origin x="0" y="-55714"/>
    </p:cViewPr>
  </p:outlineViewPr>
  <p:notesTextViewPr>
    <p:cViewPr>
      <p:scale>
        <a:sx n="1" d="1"/>
        <a:sy n="1" d="1"/>
      </p:scale>
      <p:origin x="0" y="0"/>
    </p:cViewPr>
  </p:notesTextViewPr>
  <p:sorterViewPr>
    <p:cViewPr>
      <p:scale>
        <a:sx n="100" d="100"/>
        <a:sy n="100" d="100"/>
      </p:scale>
      <p:origin x="0" y="-19675"/>
    </p:cViewPr>
  </p:sorterViewPr>
  <p:notesViewPr>
    <p:cSldViewPr>
      <p:cViewPr>
        <p:scale>
          <a:sx n="50" d="100"/>
          <a:sy n="50" d="100"/>
        </p:scale>
        <p:origin x="2700" y="1380"/>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120989540486543"/>
          <c:y val="4.7649002091936794E-2"/>
          <c:w val="0.6229535393896658"/>
          <c:h val="0.91227920715796351"/>
        </c:manualLayout>
      </c:layout>
      <c:pieChart>
        <c:varyColors val="1"/>
        <c:ser>
          <c:idx val="0"/>
          <c:order val="0"/>
          <c:tx>
            <c:strRef>
              <c:f>Sheet1!$B$1</c:f>
              <c:strCache>
                <c:ptCount val="1"/>
                <c:pt idx="0">
                  <c:v>Sales</c:v>
                </c:pt>
              </c:strCache>
            </c:strRef>
          </c:tx>
          <c:cat>
            <c:strRef>
              <c:f>Sheet1!$A$2:$A$5</c:f>
              <c:strCache>
                <c:ptCount val="4"/>
                <c:pt idx="0">
                  <c:v>1st Qtr</c:v>
                </c:pt>
                <c:pt idx="1">
                  <c:v>2nd Qtr</c:v>
                </c:pt>
                <c:pt idx="2">
                  <c:v>3rd Qtr</c:v>
                </c:pt>
                <c:pt idx="3">
                  <c:v>4th Qtr</c:v>
                </c:pt>
              </c:strCache>
            </c:strRef>
          </c:cat>
          <c:val>
            <c:numRef>
              <c:f>Sheet1!$B$2:$B$5</c:f>
              <c:numCache>
                <c:formatCode>General</c:formatCode>
                <c:ptCount val="4"/>
                <c:pt idx="0">
                  <c:v>45</c:v>
                </c:pt>
                <c:pt idx="1">
                  <c:v>9</c:v>
                </c:pt>
                <c:pt idx="2">
                  <c:v>16</c:v>
                </c:pt>
                <c:pt idx="3">
                  <c:v>30</c:v>
                </c:pt>
              </c:numCache>
            </c:numRef>
          </c:val>
          <c:extLst>
            <c:ext xmlns:c16="http://schemas.microsoft.com/office/drawing/2014/chart" uri="{C3380CC4-5D6E-409C-BE32-E72D297353CC}">
              <c16:uniqueId val="{00000000-0DB5-49E4-938C-92EAF408176A}"/>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872233321581069"/>
          <c:y val="4.7649002091936787E-2"/>
          <c:w val="0.6229535393896658"/>
          <c:h val="0.91227920715796351"/>
        </c:manualLayout>
      </c:layout>
      <c:pieChart>
        <c:varyColors val="1"/>
        <c:ser>
          <c:idx val="0"/>
          <c:order val="0"/>
          <c:tx>
            <c:strRef>
              <c:f>Sheet1!$B$1</c:f>
              <c:strCache>
                <c:ptCount val="1"/>
                <c:pt idx="0">
                  <c:v>Sales</c:v>
                </c:pt>
              </c:strCache>
            </c:strRef>
          </c:tx>
          <c:cat>
            <c:strRef>
              <c:f>Sheet1!$A$2:$A$5</c:f>
              <c:strCache>
                <c:ptCount val="4"/>
                <c:pt idx="0">
                  <c:v>1st Qtr</c:v>
                </c:pt>
                <c:pt idx="1">
                  <c:v>2nd Qtr</c:v>
                </c:pt>
                <c:pt idx="2">
                  <c:v>3rd Qtr</c:v>
                </c:pt>
                <c:pt idx="3">
                  <c:v>4th Qtr</c:v>
                </c:pt>
              </c:strCache>
            </c:strRef>
          </c:cat>
          <c:val>
            <c:numRef>
              <c:f>Sheet1!$B$2:$B$5</c:f>
              <c:numCache>
                <c:formatCode>General</c:formatCode>
                <c:ptCount val="4"/>
                <c:pt idx="0">
                  <c:v>45</c:v>
                </c:pt>
                <c:pt idx="1">
                  <c:v>9</c:v>
                </c:pt>
                <c:pt idx="2">
                  <c:v>16</c:v>
                </c:pt>
                <c:pt idx="3">
                  <c:v>30</c:v>
                </c:pt>
              </c:numCache>
            </c:numRef>
          </c:val>
          <c:extLst>
            <c:ext xmlns:c16="http://schemas.microsoft.com/office/drawing/2014/chart" uri="{C3380CC4-5D6E-409C-BE32-E72D297353CC}">
              <c16:uniqueId val="{00000000-A7C7-4594-97BA-199AEE1A30D1}"/>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bg2"/>
                </a:solidFill>
                <a:latin typeface="+mn-lt"/>
                <a:ea typeface="+mn-ea"/>
                <a:cs typeface="+mn-cs"/>
              </a:defRPr>
            </a:pPr>
            <a:r>
              <a:rPr lang="en-US" dirty="0">
                <a:solidFill>
                  <a:schemeClr val="bg2"/>
                </a:solidFill>
              </a:rPr>
              <a:t>Other’s have suggested</a:t>
            </a:r>
            <a:r>
              <a:rPr lang="en-US" baseline="0" dirty="0">
                <a:solidFill>
                  <a:schemeClr val="bg2"/>
                </a:solidFill>
              </a:rPr>
              <a:t> the m</a:t>
            </a:r>
            <a:r>
              <a:rPr lang="en-US" dirty="0">
                <a:solidFill>
                  <a:schemeClr val="bg2"/>
                </a:solidFill>
              </a:rPr>
              <a:t>essage impact % below when messages</a:t>
            </a:r>
            <a:r>
              <a:rPr lang="en-US" baseline="0" dirty="0">
                <a:solidFill>
                  <a:schemeClr val="bg2"/>
                </a:solidFill>
              </a:rPr>
              <a:t> are related to feelings and attitudes</a:t>
            </a:r>
            <a:r>
              <a:rPr lang="en-US" dirty="0">
                <a:solidFill>
                  <a:schemeClr val="bg2"/>
                </a:solidFill>
              </a:rPr>
              <a:t>:</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bg2"/>
              </a:solidFill>
              <a:latin typeface="+mn-lt"/>
              <a:ea typeface="+mn-ea"/>
              <a:cs typeface="+mn-cs"/>
            </a:defRPr>
          </a:pPr>
          <a:endParaRPr lang="en-US"/>
        </a:p>
      </c:txPr>
    </c:title>
    <c:autoTitleDeleted val="0"/>
    <c:plotArea>
      <c:layout/>
      <c:pieChart>
        <c:varyColors val="1"/>
        <c:ser>
          <c:idx val="0"/>
          <c:order val="0"/>
          <c:tx>
            <c:strRef>
              <c:f>Sheet1!$G$6</c:f>
              <c:strCache>
                <c:ptCount val="1"/>
                <c:pt idx="0">
                  <c:v>Message impact %</c:v>
                </c:pt>
              </c:strCache>
            </c:strRef>
          </c:tx>
          <c:dPt>
            <c:idx val="0"/>
            <c:bubble3D val="0"/>
            <c:spPr>
              <a:solidFill>
                <a:schemeClr val="accent1"/>
              </a:solidFill>
              <a:ln>
                <a:noFill/>
              </a:ln>
              <a:effectLst/>
            </c:spPr>
            <c:extLst>
              <c:ext xmlns:c16="http://schemas.microsoft.com/office/drawing/2014/chart" uri="{C3380CC4-5D6E-409C-BE32-E72D297353CC}">
                <c16:uniqueId val="{00000001-057C-4F0D-A227-025228D75B1D}"/>
              </c:ext>
            </c:extLst>
          </c:dPt>
          <c:dPt>
            <c:idx val="1"/>
            <c:bubble3D val="0"/>
            <c:spPr>
              <a:solidFill>
                <a:schemeClr val="accent3"/>
              </a:solidFill>
              <a:ln>
                <a:noFill/>
              </a:ln>
              <a:effectLst/>
            </c:spPr>
            <c:extLst>
              <c:ext xmlns:c16="http://schemas.microsoft.com/office/drawing/2014/chart" uri="{C3380CC4-5D6E-409C-BE32-E72D297353CC}">
                <c16:uniqueId val="{00000003-057C-4F0D-A227-025228D75B1D}"/>
              </c:ext>
            </c:extLst>
          </c:dPt>
          <c:dPt>
            <c:idx val="2"/>
            <c:bubble3D val="0"/>
            <c:spPr>
              <a:solidFill>
                <a:schemeClr val="accent5"/>
              </a:solidFill>
              <a:ln>
                <a:noFill/>
              </a:ln>
              <a:effectLst/>
            </c:spPr>
            <c:extLst>
              <c:ext xmlns:c16="http://schemas.microsoft.com/office/drawing/2014/chart" uri="{C3380CC4-5D6E-409C-BE32-E72D297353CC}">
                <c16:uniqueId val="{00000005-057C-4F0D-A227-025228D75B1D}"/>
              </c:ext>
            </c:extLst>
          </c:dPt>
          <c:dLbls>
            <c:dLbl>
              <c:idx val="0"/>
              <c:layout>
                <c:manualLayout>
                  <c:x val="-3.818206317960255E-2"/>
                  <c:y val="0.14564372343556042"/>
                </c:manualLayout>
              </c:layout>
              <c:tx>
                <c:rich>
                  <a:bodyPr/>
                  <a:lstStyle/>
                  <a:p>
                    <a:r>
                      <a:rPr lang="en-US">
                        <a:solidFill>
                          <a:schemeClr val="bg1"/>
                        </a:solidFill>
                      </a:rPr>
                      <a:t>WORDS </a:t>
                    </a:r>
                  </a:p>
                  <a:p>
                    <a:r>
                      <a:rPr lang="en-US">
                        <a:solidFill>
                          <a:schemeClr val="bg1"/>
                        </a:solidFill>
                      </a:rPr>
                      <a:t>7%</a:t>
                    </a:r>
                    <a:endParaRPr lang="en-US" dirty="0">
                      <a:solidFill>
                        <a:schemeClr val="bg1"/>
                      </a:solidFill>
                    </a:endParaRP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57C-4F0D-A227-025228D75B1D}"/>
                </c:ext>
              </c:extLst>
            </c:dLbl>
            <c:dLbl>
              <c:idx val="1"/>
              <c:layout>
                <c:manualLayout>
                  <c:x val="-0.1808165776152981"/>
                  <c:y val="-3.0688937143468608E-3"/>
                </c:manualLayout>
              </c:layout>
              <c:tx>
                <c:rich>
                  <a:bodyPr/>
                  <a:lstStyle/>
                  <a:p>
                    <a:r>
                      <a:rPr lang="en-US" dirty="0">
                        <a:solidFill>
                          <a:schemeClr val="bg1"/>
                        </a:solidFill>
                      </a:rPr>
                      <a:t>Tone of Voice </a:t>
                    </a:r>
                  </a:p>
                  <a:p>
                    <a:r>
                      <a:rPr lang="en-US" sz="1600" b="1" i="0" u="none" strike="noStrike" baseline="0" dirty="0">
                        <a:solidFill>
                          <a:schemeClr val="bg1"/>
                        </a:solidFill>
                        <a:effectLst/>
                      </a:rPr>
                      <a:t>38%</a:t>
                    </a:r>
                    <a:r>
                      <a:rPr lang="en-US" sz="1600" b="1" i="0" u="none" strike="noStrike" baseline="0" dirty="0">
                        <a:effectLst/>
                      </a:rPr>
                      <a:t> </a:t>
                    </a:r>
                    <a:endParaRPr lang="en-US" dirty="0">
                      <a:solidFill>
                        <a:schemeClr val="bg1"/>
                      </a:solidFill>
                    </a:endParaRP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57C-4F0D-A227-025228D75B1D}"/>
                </c:ext>
              </c:extLst>
            </c:dLbl>
            <c:dLbl>
              <c:idx val="2"/>
              <c:layout>
                <c:manualLayout>
                  <c:x val="0.13980959411323585"/>
                  <c:y val="-4.3013442358095677E-2"/>
                </c:manualLayout>
              </c:layout>
              <c:tx>
                <c:rich>
                  <a:bodyPr/>
                  <a:lstStyle/>
                  <a:p>
                    <a:r>
                      <a:rPr lang="en-US" dirty="0">
                        <a:solidFill>
                          <a:schemeClr val="bg1"/>
                        </a:solidFill>
                      </a:rPr>
                      <a:t>Body </a:t>
                    </a:r>
                  </a:p>
                  <a:p>
                    <a:r>
                      <a:rPr lang="en-US" dirty="0">
                        <a:solidFill>
                          <a:schemeClr val="bg1"/>
                        </a:solidFill>
                      </a:rPr>
                      <a:t>Language </a:t>
                    </a:r>
                  </a:p>
                  <a:p>
                    <a:r>
                      <a:rPr lang="en-US" dirty="0">
                        <a:solidFill>
                          <a:schemeClr val="bg1"/>
                        </a:solidFill>
                      </a:rPr>
                      <a:t>55%</a:t>
                    </a: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57C-4F0D-A227-025228D75B1D}"/>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shade val="95000"/>
                      <a:satMod val="105000"/>
                    </a:schemeClr>
                  </a:solidFill>
                  <a:prstDash val="solid"/>
                  <a:round/>
                </a:ln>
                <a:effectLst/>
              </c:spPr>
            </c:leaderLines>
            <c:extLst>
              <c:ext xmlns:c15="http://schemas.microsoft.com/office/drawing/2012/chart" uri="{CE6537A1-D6FC-4f65-9D91-7224C49458BB}"/>
            </c:extLst>
          </c:dLbls>
          <c:cat>
            <c:strRef>
              <c:f>Sheet1!$H$5:$J$5</c:f>
              <c:strCache>
                <c:ptCount val="3"/>
                <c:pt idx="0">
                  <c:v>words</c:v>
                </c:pt>
                <c:pt idx="1">
                  <c:v>non-verbal</c:v>
                </c:pt>
                <c:pt idx="2">
                  <c:v>body language</c:v>
                </c:pt>
              </c:strCache>
            </c:strRef>
          </c:cat>
          <c:val>
            <c:numRef>
              <c:f>Sheet1!$H$6:$J$6</c:f>
              <c:numCache>
                <c:formatCode>0%</c:formatCode>
                <c:ptCount val="3"/>
                <c:pt idx="0">
                  <c:v>7.0000000000000007E-2</c:v>
                </c:pt>
                <c:pt idx="1">
                  <c:v>0.38</c:v>
                </c:pt>
                <c:pt idx="2">
                  <c:v>0.55000000000000004</c:v>
                </c:pt>
              </c:numCache>
            </c:numRef>
          </c:val>
          <c:extLst>
            <c:ext xmlns:c16="http://schemas.microsoft.com/office/drawing/2014/chart" uri="{C3380CC4-5D6E-409C-BE32-E72D297353CC}">
              <c16:uniqueId val="{00000000-C627-4277-A4F6-B3650943E8F9}"/>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w="9525" cap="flat" cmpd="sng" algn="ctr">
      <a:noFill/>
      <a:prstDash val="solid"/>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4D9651-AA49-4DEC-97EF-3E4F6A47C729}" type="doc">
      <dgm:prSet loTypeId="urn:microsoft.com/office/officeart/2005/8/layout/hProcess9" loCatId="process" qsTypeId="urn:microsoft.com/office/officeart/2005/8/quickstyle/simple1" qsCatId="simple" csTypeId="urn:microsoft.com/office/officeart/2005/8/colors/accent1_2" csCatId="accent1" phldr="1"/>
      <dgm:spPr/>
    </dgm:pt>
    <dgm:pt modelId="{F960DEB4-9D66-4660-9B66-DF1AAF522A24}">
      <dgm:prSet phldrT="[Text]">
        <dgm:style>
          <a:lnRef idx="3">
            <a:schemeClr val="lt1"/>
          </a:lnRef>
          <a:fillRef idx="1">
            <a:schemeClr val="accent5"/>
          </a:fillRef>
          <a:effectRef idx="1">
            <a:schemeClr val="accent5"/>
          </a:effectRef>
          <a:fontRef idx="minor">
            <a:schemeClr val="lt1"/>
          </a:fontRef>
        </dgm:style>
      </dgm:prSet>
      <dgm:spPr>
        <a:solidFill>
          <a:srgbClr val="7093D2"/>
        </a:solidFill>
      </dgm:spPr>
      <dgm:t>
        <a:bodyPr/>
        <a:lstStyle/>
        <a:p>
          <a:r>
            <a:rPr lang="en-US" dirty="0"/>
            <a:t>Before</a:t>
          </a:r>
        </a:p>
      </dgm:t>
    </dgm:pt>
    <dgm:pt modelId="{E0636F09-BC37-4966-808C-1AD2737D1555}" type="parTrans" cxnId="{E146E0C5-EF84-48CE-9731-7FD947688FB8}">
      <dgm:prSet/>
      <dgm:spPr/>
      <dgm:t>
        <a:bodyPr/>
        <a:lstStyle/>
        <a:p>
          <a:endParaRPr lang="en-US"/>
        </a:p>
      </dgm:t>
    </dgm:pt>
    <dgm:pt modelId="{72C30A7A-8840-46E5-88C4-4DC092C15749}" type="sibTrans" cxnId="{E146E0C5-EF84-48CE-9731-7FD947688FB8}">
      <dgm:prSet/>
      <dgm:spPr/>
      <dgm:t>
        <a:bodyPr/>
        <a:lstStyle/>
        <a:p>
          <a:endParaRPr lang="en-US"/>
        </a:p>
      </dgm:t>
    </dgm:pt>
    <dgm:pt modelId="{1F61E51D-678C-456F-AC23-7ADEAF0227A0}">
      <dgm:prSet phldrT="[Text]">
        <dgm:style>
          <a:lnRef idx="3">
            <a:schemeClr val="lt1"/>
          </a:lnRef>
          <a:fillRef idx="1">
            <a:schemeClr val="accent5"/>
          </a:fillRef>
          <a:effectRef idx="1">
            <a:schemeClr val="accent5"/>
          </a:effectRef>
          <a:fontRef idx="minor">
            <a:schemeClr val="lt1"/>
          </a:fontRef>
        </dgm:style>
      </dgm:prSet>
      <dgm:spPr/>
      <dgm:t>
        <a:bodyPr/>
        <a:lstStyle/>
        <a:p>
          <a:r>
            <a:rPr lang="en-US" dirty="0"/>
            <a:t>During</a:t>
          </a:r>
        </a:p>
      </dgm:t>
    </dgm:pt>
    <dgm:pt modelId="{2B3CBFD8-B1BD-499A-80B5-BF34BC9B0092}" type="parTrans" cxnId="{ECAE406A-70F3-40FF-9384-D5F911C8ABB2}">
      <dgm:prSet/>
      <dgm:spPr/>
      <dgm:t>
        <a:bodyPr/>
        <a:lstStyle/>
        <a:p>
          <a:endParaRPr lang="en-US"/>
        </a:p>
      </dgm:t>
    </dgm:pt>
    <dgm:pt modelId="{CAA46DD5-0A43-4E10-8E35-9875E78620DD}" type="sibTrans" cxnId="{ECAE406A-70F3-40FF-9384-D5F911C8ABB2}">
      <dgm:prSet/>
      <dgm:spPr/>
      <dgm:t>
        <a:bodyPr/>
        <a:lstStyle/>
        <a:p>
          <a:endParaRPr lang="en-US"/>
        </a:p>
      </dgm:t>
    </dgm:pt>
    <dgm:pt modelId="{C06CD0B7-4911-4838-AC30-0C31F97465DE}">
      <dgm:prSet phldrT="[Text]">
        <dgm:style>
          <a:lnRef idx="3">
            <a:schemeClr val="lt1"/>
          </a:lnRef>
          <a:fillRef idx="1">
            <a:schemeClr val="accent5"/>
          </a:fillRef>
          <a:effectRef idx="1">
            <a:schemeClr val="accent5"/>
          </a:effectRef>
          <a:fontRef idx="minor">
            <a:schemeClr val="lt1"/>
          </a:fontRef>
        </dgm:style>
      </dgm:prSet>
      <dgm:spPr>
        <a:solidFill>
          <a:schemeClr val="accent5">
            <a:lumMod val="50000"/>
          </a:schemeClr>
        </a:solidFill>
      </dgm:spPr>
      <dgm:t>
        <a:bodyPr/>
        <a:lstStyle/>
        <a:p>
          <a:r>
            <a:rPr lang="en-US" dirty="0"/>
            <a:t>After</a:t>
          </a:r>
        </a:p>
      </dgm:t>
    </dgm:pt>
    <dgm:pt modelId="{01EF855A-5636-47BD-A9D0-63255E227514}" type="parTrans" cxnId="{835F9235-7A55-4EFC-A3CC-EB56D3AC082E}">
      <dgm:prSet/>
      <dgm:spPr/>
      <dgm:t>
        <a:bodyPr/>
        <a:lstStyle/>
        <a:p>
          <a:endParaRPr lang="en-US"/>
        </a:p>
      </dgm:t>
    </dgm:pt>
    <dgm:pt modelId="{A5307441-F4C5-482E-8141-E30599001D65}" type="sibTrans" cxnId="{835F9235-7A55-4EFC-A3CC-EB56D3AC082E}">
      <dgm:prSet/>
      <dgm:spPr/>
      <dgm:t>
        <a:bodyPr/>
        <a:lstStyle/>
        <a:p>
          <a:endParaRPr lang="en-US"/>
        </a:p>
      </dgm:t>
    </dgm:pt>
    <dgm:pt modelId="{1D2069BC-0317-4207-9BCF-58B26A1139FF}" type="pres">
      <dgm:prSet presAssocID="{404D9651-AA49-4DEC-97EF-3E4F6A47C729}" presName="CompostProcess" presStyleCnt="0">
        <dgm:presLayoutVars>
          <dgm:dir/>
          <dgm:resizeHandles val="exact"/>
        </dgm:presLayoutVars>
      </dgm:prSet>
      <dgm:spPr/>
    </dgm:pt>
    <dgm:pt modelId="{934E9960-6653-49A7-A3F3-37DF85C5A77E}" type="pres">
      <dgm:prSet presAssocID="{404D9651-AA49-4DEC-97EF-3E4F6A47C729}" presName="arrow" presStyleLbl="bgShp" presStyleIdx="0" presStyleCnt="1" custLinFactNeighborX="3503" custLinFactNeighborY="688"/>
      <dgm:spPr/>
    </dgm:pt>
    <dgm:pt modelId="{8DAA7AD6-357E-49FE-9024-AE621E1EBF28}" type="pres">
      <dgm:prSet presAssocID="{404D9651-AA49-4DEC-97EF-3E4F6A47C729}" presName="linearProcess" presStyleCnt="0"/>
      <dgm:spPr/>
    </dgm:pt>
    <dgm:pt modelId="{06E42496-CA97-4D4B-941F-77A017E48C9D}" type="pres">
      <dgm:prSet presAssocID="{F960DEB4-9D66-4660-9B66-DF1AAF522A24}" presName="textNode" presStyleLbl="node1" presStyleIdx="0" presStyleCnt="3" custLinFactNeighborX="79094" custLinFactNeighborY="1721">
        <dgm:presLayoutVars>
          <dgm:bulletEnabled val="1"/>
        </dgm:presLayoutVars>
      </dgm:prSet>
      <dgm:spPr/>
    </dgm:pt>
    <dgm:pt modelId="{7680881F-8D60-43CE-9531-66A65D0BEC3B}" type="pres">
      <dgm:prSet presAssocID="{72C30A7A-8840-46E5-88C4-4DC092C15749}" presName="sibTrans" presStyleCnt="0"/>
      <dgm:spPr/>
    </dgm:pt>
    <dgm:pt modelId="{40E21D12-B81E-431C-9BE2-463793C7BFE6}" type="pres">
      <dgm:prSet presAssocID="{1F61E51D-678C-456F-AC23-7ADEAF0227A0}" presName="textNode" presStyleLbl="node1" presStyleIdx="1" presStyleCnt="3" custLinFactNeighborX="30595" custLinFactNeighborY="1721">
        <dgm:presLayoutVars>
          <dgm:bulletEnabled val="1"/>
        </dgm:presLayoutVars>
      </dgm:prSet>
      <dgm:spPr/>
    </dgm:pt>
    <dgm:pt modelId="{702CC6A9-3718-4A5D-AAE6-71B61C6B27D8}" type="pres">
      <dgm:prSet presAssocID="{CAA46DD5-0A43-4E10-8E35-9875E78620DD}" presName="sibTrans" presStyleCnt="0"/>
      <dgm:spPr/>
    </dgm:pt>
    <dgm:pt modelId="{B7FA085C-8ECF-46E6-9E7D-CBB7E6033B50}" type="pres">
      <dgm:prSet presAssocID="{C06CD0B7-4911-4838-AC30-0C31F97465DE}" presName="textNode" presStyleLbl="node1" presStyleIdx="2" presStyleCnt="3" custLinFactNeighborX="79094" custLinFactNeighborY="1721">
        <dgm:presLayoutVars>
          <dgm:bulletEnabled val="1"/>
        </dgm:presLayoutVars>
      </dgm:prSet>
      <dgm:spPr/>
    </dgm:pt>
  </dgm:ptLst>
  <dgm:cxnLst>
    <dgm:cxn modelId="{ECAE406A-70F3-40FF-9384-D5F911C8ABB2}" srcId="{404D9651-AA49-4DEC-97EF-3E4F6A47C729}" destId="{1F61E51D-678C-456F-AC23-7ADEAF0227A0}" srcOrd="1" destOrd="0" parTransId="{2B3CBFD8-B1BD-499A-80B5-BF34BC9B0092}" sibTransId="{CAA46DD5-0A43-4E10-8E35-9875E78620DD}"/>
    <dgm:cxn modelId="{821F092E-3A0E-FC44-BFDB-91990E752F5B}" type="presOf" srcId="{F960DEB4-9D66-4660-9B66-DF1AAF522A24}" destId="{06E42496-CA97-4D4B-941F-77A017E48C9D}" srcOrd="0" destOrd="0" presId="urn:microsoft.com/office/officeart/2005/8/layout/hProcess9"/>
    <dgm:cxn modelId="{2148FAA6-2930-774B-AAD9-50060B9008BF}" type="presOf" srcId="{C06CD0B7-4911-4838-AC30-0C31F97465DE}" destId="{B7FA085C-8ECF-46E6-9E7D-CBB7E6033B50}" srcOrd="0" destOrd="0" presId="urn:microsoft.com/office/officeart/2005/8/layout/hProcess9"/>
    <dgm:cxn modelId="{8F30A538-BEF4-6046-AD53-692DDBD40400}" type="presOf" srcId="{1F61E51D-678C-456F-AC23-7ADEAF0227A0}" destId="{40E21D12-B81E-431C-9BE2-463793C7BFE6}" srcOrd="0" destOrd="0" presId="urn:microsoft.com/office/officeart/2005/8/layout/hProcess9"/>
    <dgm:cxn modelId="{E146E0C5-EF84-48CE-9731-7FD947688FB8}" srcId="{404D9651-AA49-4DEC-97EF-3E4F6A47C729}" destId="{F960DEB4-9D66-4660-9B66-DF1AAF522A24}" srcOrd="0" destOrd="0" parTransId="{E0636F09-BC37-4966-808C-1AD2737D1555}" sibTransId="{72C30A7A-8840-46E5-88C4-4DC092C15749}"/>
    <dgm:cxn modelId="{305F6A1E-F78E-EB4E-A7EB-0EF9F83C031D}" type="presOf" srcId="{404D9651-AA49-4DEC-97EF-3E4F6A47C729}" destId="{1D2069BC-0317-4207-9BCF-58B26A1139FF}" srcOrd="0" destOrd="0" presId="urn:microsoft.com/office/officeart/2005/8/layout/hProcess9"/>
    <dgm:cxn modelId="{835F9235-7A55-4EFC-A3CC-EB56D3AC082E}" srcId="{404D9651-AA49-4DEC-97EF-3E4F6A47C729}" destId="{C06CD0B7-4911-4838-AC30-0C31F97465DE}" srcOrd="2" destOrd="0" parTransId="{01EF855A-5636-47BD-A9D0-63255E227514}" sibTransId="{A5307441-F4C5-482E-8141-E30599001D65}"/>
    <dgm:cxn modelId="{2ECD4921-B161-C640-BDDB-53CC1874A85F}" type="presParOf" srcId="{1D2069BC-0317-4207-9BCF-58B26A1139FF}" destId="{934E9960-6653-49A7-A3F3-37DF85C5A77E}" srcOrd="0" destOrd="0" presId="urn:microsoft.com/office/officeart/2005/8/layout/hProcess9"/>
    <dgm:cxn modelId="{51EDBCED-4087-7749-A6A8-400840B518CC}" type="presParOf" srcId="{1D2069BC-0317-4207-9BCF-58B26A1139FF}" destId="{8DAA7AD6-357E-49FE-9024-AE621E1EBF28}" srcOrd="1" destOrd="0" presId="urn:microsoft.com/office/officeart/2005/8/layout/hProcess9"/>
    <dgm:cxn modelId="{E43D4925-D906-0F45-9B3C-E4ABA7EA69D1}" type="presParOf" srcId="{8DAA7AD6-357E-49FE-9024-AE621E1EBF28}" destId="{06E42496-CA97-4D4B-941F-77A017E48C9D}" srcOrd="0" destOrd="0" presId="urn:microsoft.com/office/officeart/2005/8/layout/hProcess9"/>
    <dgm:cxn modelId="{9D7E7958-ADB2-A04F-8A1E-979320595510}" type="presParOf" srcId="{8DAA7AD6-357E-49FE-9024-AE621E1EBF28}" destId="{7680881F-8D60-43CE-9531-66A65D0BEC3B}" srcOrd="1" destOrd="0" presId="urn:microsoft.com/office/officeart/2005/8/layout/hProcess9"/>
    <dgm:cxn modelId="{B8935DC8-F77B-8747-A9A0-FE3272279788}" type="presParOf" srcId="{8DAA7AD6-357E-49FE-9024-AE621E1EBF28}" destId="{40E21D12-B81E-431C-9BE2-463793C7BFE6}" srcOrd="2" destOrd="0" presId="urn:microsoft.com/office/officeart/2005/8/layout/hProcess9"/>
    <dgm:cxn modelId="{E12157BE-A6B8-A04B-B7B9-ACBFF0356F0D}" type="presParOf" srcId="{8DAA7AD6-357E-49FE-9024-AE621E1EBF28}" destId="{702CC6A9-3718-4A5D-AAE6-71B61C6B27D8}" srcOrd="3" destOrd="0" presId="urn:microsoft.com/office/officeart/2005/8/layout/hProcess9"/>
    <dgm:cxn modelId="{2A0B521C-F1A0-B246-B6B0-C0329F807546}" type="presParOf" srcId="{8DAA7AD6-357E-49FE-9024-AE621E1EBF28}" destId="{B7FA085C-8ECF-46E6-9E7D-CBB7E6033B50}"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4D9651-AA49-4DEC-97EF-3E4F6A47C729}"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E1A051C4-A44C-4C34-9506-84F79091E6F0}">
      <dgm:prSet phldrT="[Text]">
        <dgm:style>
          <a:lnRef idx="3">
            <a:schemeClr val="lt1"/>
          </a:lnRef>
          <a:fillRef idx="1">
            <a:schemeClr val="accent5"/>
          </a:fillRef>
          <a:effectRef idx="1">
            <a:schemeClr val="accent5"/>
          </a:effectRef>
          <a:fontRef idx="minor">
            <a:schemeClr val="lt1"/>
          </a:fontRef>
        </dgm:style>
      </dgm:prSet>
      <dgm:spPr>
        <a:solidFill>
          <a:srgbClr val="7093D2"/>
        </a:solidFill>
      </dgm:spPr>
      <dgm:t>
        <a:bodyPr/>
        <a:lstStyle/>
        <a:p>
          <a:r>
            <a:rPr lang="en-US" dirty="0"/>
            <a:t>Before</a:t>
          </a:r>
        </a:p>
      </dgm:t>
    </dgm:pt>
    <dgm:pt modelId="{59108B4A-F9BE-49F5-A6E1-8E0683704B85}" type="parTrans" cxnId="{FD1424F7-896B-4500-BC0D-5182E228E568}">
      <dgm:prSet/>
      <dgm:spPr/>
      <dgm:t>
        <a:bodyPr/>
        <a:lstStyle/>
        <a:p>
          <a:endParaRPr lang="en-US"/>
        </a:p>
      </dgm:t>
    </dgm:pt>
    <dgm:pt modelId="{1DFDB457-C5BF-42A6-B4B0-90B8A3E76937}" type="sibTrans" cxnId="{FD1424F7-896B-4500-BC0D-5182E228E568}">
      <dgm:prSet/>
      <dgm:spPr/>
      <dgm:t>
        <a:bodyPr/>
        <a:lstStyle/>
        <a:p>
          <a:endParaRPr lang="en-US"/>
        </a:p>
      </dgm:t>
    </dgm:pt>
    <dgm:pt modelId="{6CE77262-FC4A-4A21-984E-E3812B4D5854}">
      <dgm:prSet phldrT="[Text]">
        <dgm:style>
          <a:lnRef idx="3">
            <a:schemeClr val="lt1"/>
          </a:lnRef>
          <a:fillRef idx="1">
            <a:schemeClr val="accent5"/>
          </a:fillRef>
          <a:effectRef idx="1">
            <a:schemeClr val="accent5"/>
          </a:effectRef>
          <a:fontRef idx="minor">
            <a:schemeClr val="lt1"/>
          </a:fontRef>
        </dgm:style>
      </dgm:prSet>
      <dgm:spPr/>
      <dgm:t>
        <a:bodyPr/>
        <a:lstStyle/>
        <a:p>
          <a:r>
            <a:rPr lang="en-US" dirty="0"/>
            <a:t>During</a:t>
          </a:r>
        </a:p>
      </dgm:t>
    </dgm:pt>
    <dgm:pt modelId="{7EBA80A9-E969-427F-B1BD-49B9F9F1238C}" type="parTrans" cxnId="{F735963D-2388-47DB-A142-DC0A3913368F}">
      <dgm:prSet/>
      <dgm:spPr/>
      <dgm:t>
        <a:bodyPr/>
        <a:lstStyle/>
        <a:p>
          <a:endParaRPr lang="en-US"/>
        </a:p>
      </dgm:t>
    </dgm:pt>
    <dgm:pt modelId="{D3183FC2-3385-4912-9FF1-488BFF6DC94B}" type="sibTrans" cxnId="{F735963D-2388-47DB-A142-DC0A3913368F}">
      <dgm:prSet/>
      <dgm:spPr/>
      <dgm:t>
        <a:bodyPr/>
        <a:lstStyle/>
        <a:p>
          <a:endParaRPr lang="en-US"/>
        </a:p>
      </dgm:t>
    </dgm:pt>
    <dgm:pt modelId="{482E43AB-96D3-43DE-9A9A-F1CC1EEFCF41}">
      <dgm:prSet phldrT="[Text]">
        <dgm:style>
          <a:lnRef idx="3">
            <a:schemeClr val="lt1"/>
          </a:lnRef>
          <a:fillRef idx="1">
            <a:schemeClr val="accent5"/>
          </a:fillRef>
          <a:effectRef idx="1">
            <a:schemeClr val="accent5"/>
          </a:effectRef>
          <a:fontRef idx="minor">
            <a:schemeClr val="lt1"/>
          </a:fontRef>
        </dgm:style>
      </dgm:prSet>
      <dgm:spPr>
        <a:solidFill>
          <a:schemeClr val="accent5">
            <a:lumMod val="50000"/>
          </a:schemeClr>
        </a:solidFill>
      </dgm:spPr>
      <dgm:t>
        <a:bodyPr/>
        <a:lstStyle/>
        <a:p>
          <a:r>
            <a:rPr lang="en-US" dirty="0"/>
            <a:t>After</a:t>
          </a:r>
        </a:p>
      </dgm:t>
    </dgm:pt>
    <dgm:pt modelId="{BF29B6F5-2BB4-45AE-8460-5D83CB255536}" type="parTrans" cxnId="{B20C216E-0566-44CD-AB65-5B164984ECAB}">
      <dgm:prSet/>
      <dgm:spPr/>
      <dgm:t>
        <a:bodyPr/>
        <a:lstStyle/>
        <a:p>
          <a:endParaRPr lang="en-US"/>
        </a:p>
      </dgm:t>
    </dgm:pt>
    <dgm:pt modelId="{BB8370B4-1A3D-4126-8725-582CA348496F}" type="sibTrans" cxnId="{B20C216E-0566-44CD-AB65-5B164984ECAB}">
      <dgm:prSet/>
      <dgm:spPr/>
      <dgm:t>
        <a:bodyPr/>
        <a:lstStyle/>
        <a:p>
          <a:endParaRPr lang="en-US"/>
        </a:p>
      </dgm:t>
    </dgm:pt>
    <dgm:pt modelId="{1D2069BC-0317-4207-9BCF-58B26A1139FF}" type="pres">
      <dgm:prSet presAssocID="{404D9651-AA49-4DEC-97EF-3E4F6A47C729}" presName="CompostProcess" presStyleCnt="0">
        <dgm:presLayoutVars>
          <dgm:dir/>
          <dgm:resizeHandles val="exact"/>
        </dgm:presLayoutVars>
      </dgm:prSet>
      <dgm:spPr/>
    </dgm:pt>
    <dgm:pt modelId="{934E9960-6653-49A7-A3F3-37DF85C5A77E}" type="pres">
      <dgm:prSet presAssocID="{404D9651-AA49-4DEC-97EF-3E4F6A47C729}" presName="arrow" presStyleLbl="bgShp" presStyleIdx="0" presStyleCnt="1" custLinFactNeighborX="980" custLinFactNeighborY="-1684"/>
      <dgm:spPr/>
    </dgm:pt>
    <dgm:pt modelId="{8DAA7AD6-357E-49FE-9024-AE621E1EBF28}" type="pres">
      <dgm:prSet presAssocID="{404D9651-AA49-4DEC-97EF-3E4F6A47C729}" presName="linearProcess" presStyleCnt="0"/>
      <dgm:spPr/>
    </dgm:pt>
    <dgm:pt modelId="{00325AC7-9057-4DC6-B43D-B1665C34784E}" type="pres">
      <dgm:prSet presAssocID="{E1A051C4-A44C-4C34-9506-84F79091E6F0}" presName="textNode" presStyleLbl="node1" presStyleIdx="0" presStyleCnt="3" custLinFactNeighborX="80936" custLinFactNeighborY="763">
        <dgm:presLayoutVars>
          <dgm:bulletEnabled val="1"/>
        </dgm:presLayoutVars>
      </dgm:prSet>
      <dgm:spPr/>
    </dgm:pt>
    <dgm:pt modelId="{CAAB1D46-69C7-4E20-AC90-ADB8AC59A820}" type="pres">
      <dgm:prSet presAssocID="{1DFDB457-C5BF-42A6-B4B0-90B8A3E76937}" presName="sibTrans" presStyleCnt="0"/>
      <dgm:spPr/>
    </dgm:pt>
    <dgm:pt modelId="{632D8AF7-61A2-4AD1-B6E9-F7F0A8DE1E09}" type="pres">
      <dgm:prSet presAssocID="{6CE77262-FC4A-4A21-984E-E3812B4D5854}" presName="textNode" presStyleLbl="node1" presStyleIdx="1" presStyleCnt="3" custLinFactNeighborX="30595" custLinFactNeighborY="1721">
        <dgm:presLayoutVars>
          <dgm:bulletEnabled val="1"/>
        </dgm:presLayoutVars>
      </dgm:prSet>
      <dgm:spPr/>
    </dgm:pt>
    <dgm:pt modelId="{E28DFC7B-257E-4262-9253-8E26C0B348B3}" type="pres">
      <dgm:prSet presAssocID="{D3183FC2-3385-4912-9FF1-488BFF6DC94B}" presName="sibTrans" presStyleCnt="0"/>
      <dgm:spPr/>
    </dgm:pt>
    <dgm:pt modelId="{0683ED2B-95F2-48E2-8486-BBFC06257C61}" type="pres">
      <dgm:prSet presAssocID="{482E43AB-96D3-43DE-9A9A-F1CC1EEFCF41}" presName="textNode" presStyleLbl="node1" presStyleIdx="2" presStyleCnt="3" custLinFactNeighborX="79094" custLinFactNeighborY="1721">
        <dgm:presLayoutVars>
          <dgm:bulletEnabled val="1"/>
        </dgm:presLayoutVars>
      </dgm:prSet>
      <dgm:spPr/>
    </dgm:pt>
  </dgm:ptLst>
  <dgm:cxnLst>
    <dgm:cxn modelId="{FD1424F7-896B-4500-BC0D-5182E228E568}" srcId="{404D9651-AA49-4DEC-97EF-3E4F6A47C729}" destId="{E1A051C4-A44C-4C34-9506-84F79091E6F0}" srcOrd="0" destOrd="0" parTransId="{59108B4A-F9BE-49F5-A6E1-8E0683704B85}" sibTransId="{1DFDB457-C5BF-42A6-B4B0-90B8A3E76937}"/>
    <dgm:cxn modelId="{B20C216E-0566-44CD-AB65-5B164984ECAB}" srcId="{404D9651-AA49-4DEC-97EF-3E4F6A47C729}" destId="{482E43AB-96D3-43DE-9A9A-F1CC1EEFCF41}" srcOrd="2" destOrd="0" parTransId="{BF29B6F5-2BB4-45AE-8460-5D83CB255536}" sibTransId="{BB8370B4-1A3D-4126-8725-582CA348496F}"/>
    <dgm:cxn modelId="{192C745A-0691-4C9E-B6AE-412EA36EA1F8}" type="presOf" srcId="{404D9651-AA49-4DEC-97EF-3E4F6A47C729}" destId="{1D2069BC-0317-4207-9BCF-58B26A1139FF}" srcOrd="0" destOrd="0" presId="urn:microsoft.com/office/officeart/2005/8/layout/hProcess9"/>
    <dgm:cxn modelId="{F735963D-2388-47DB-A142-DC0A3913368F}" srcId="{404D9651-AA49-4DEC-97EF-3E4F6A47C729}" destId="{6CE77262-FC4A-4A21-984E-E3812B4D5854}" srcOrd="1" destOrd="0" parTransId="{7EBA80A9-E969-427F-B1BD-49B9F9F1238C}" sibTransId="{D3183FC2-3385-4912-9FF1-488BFF6DC94B}"/>
    <dgm:cxn modelId="{2EF297F3-45E8-44E0-A0BD-05803D7E3F77}" type="presOf" srcId="{482E43AB-96D3-43DE-9A9A-F1CC1EEFCF41}" destId="{0683ED2B-95F2-48E2-8486-BBFC06257C61}" srcOrd="0" destOrd="0" presId="urn:microsoft.com/office/officeart/2005/8/layout/hProcess9"/>
    <dgm:cxn modelId="{740A8285-96CC-49E2-B67E-AAE1B2D2EB01}" type="presOf" srcId="{6CE77262-FC4A-4A21-984E-E3812B4D5854}" destId="{632D8AF7-61A2-4AD1-B6E9-F7F0A8DE1E09}" srcOrd="0" destOrd="0" presId="urn:microsoft.com/office/officeart/2005/8/layout/hProcess9"/>
    <dgm:cxn modelId="{B30D7321-3218-41E2-A0A3-8E6F939E5022}" type="presOf" srcId="{E1A051C4-A44C-4C34-9506-84F79091E6F0}" destId="{00325AC7-9057-4DC6-B43D-B1665C34784E}" srcOrd="0" destOrd="0" presId="urn:microsoft.com/office/officeart/2005/8/layout/hProcess9"/>
    <dgm:cxn modelId="{0CF08A99-DF60-42A6-B64B-A6BF1BD06362}" type="presParOf" srcId="{1D2069BC-0317-4207-9BCF-58B26A1139FF}" destId="{934E9960-6653-49A7-A3F3-37DF85C5A77E}" srcOrd="0" destOrd="0" presId="urn:microsoft.com/office/officeart/2005/8/layout/hProcess9"/>
    <dgm:cxn modelId="{5AAC6625-D42E-4EDF-8BB3-7E76FEAA448C}" type="presParOf" srcId="{1D2069BC-0317-4207-9BCF-58B26A1139FF}" destId="{8DAA7AD6-357E-49FE-9024-AE621E1EBF28}" srcOrd="1" destOrd="0" presId="urn:microsoft.com/office/officeart/2005/8/layout/hProcess9"/>
    <dgm:cxn modelId="{71F70E9E-DA07-4547-8C0F-AC5131276349}" type="presParOf" srcId="{8DAA7AD6-357E-49FE-9024-AE621E1EBF28}" destId="{00325AC7-9057-4DC6-B43D-B1665C34784E}" srcOrd="0" destOrd="0" presId="urn:microsoft.com/office/officeart/2005/8/layout/hProcess9"/>
    <dgm:cxn modelId="{102926EA-FE5F-481C-BBDB-03B0901D60E4}" type="presParOf" srcId="{8DAA7AD6-357E-49FE-9024-AE621E1EBF28}" destId="{CAAB1D46-69C7-4E20-AC90-ADB8AC59A820}" srcOrd="1" destOrd="0" presId="urn:microsoft.com/office/officeart/2005/8/layout/hProcess9"/>
    <dgm:cxn modelId="{50F033DF-F7DE-4174-BB0D-03256C27280B}" type="presParOf" srcId="{8DAA7AD6-357E-49FE-9024-AE621E1EBF28}" destId="{632D8AF7-61A2-4AD1-B6E9-F7F0A8DE1E09}" srcOrd="2" destOrd="0" presId="urn:microsoft.com/office/officeart/2005/8/layout/hProcess9"/>
    <dgm:cxn modelId="{A8AE2E3F-D40E-447B-A5D2-6321FA6BD1CE}" type="presParOf" srcId="{8DAA7AD6-357E-49FE-9024-AE621E1EBF28}" destId="{E28DFC7B-257E-4262-9253-8E26C0B348B3}" srcOrd="3" destOrd="0" presId="urn:microsoft.com/office/officeart/2005/8/layout/hProcess9"/>
    <dgm:cxn modelId="{9372C64A-F4AE-47ED-83FC-AAC228F2852D}" type="presParOf" srcId="{8DAA7AD6-357E-49FE-9024-AE621E1EBF28}" destId="{0683ED2B-95F2-48E2-8486-BBFC06257C61}"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4E9960-6653-49A7-A3F3-37DF85C5A77E}">
      <dsp:nvSpPr>
        <dsp:cNvPr id="0" name=""/>
        <dsp:cNvSpPr/>
      </dsp:nvSpPr>
      <dsp:spPr>
        <a:xfrm>
          <a:off x="804191" y="0"/>
          <a:ext cx="6524072" cy="422116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6E42496-CA97-4D4B-941F-77A017E48C9D}">
      <dsp:nvSpPr>
        <dsp:cNvPr id="0" name=""/>
        <dsp:cNvSpPr/>
      </dsp:nvSpPr>
      <dsp:spPr>
        <a:xfrm>
          <a:off x="228601" y="1295407"/>
          <a:ext cx="2365786" cy="1688465"/>
        </a:xfrm>
        <a:prstGeom prst="roundRect">
          <a:avLst/>
        </a:prstGeom>
        <a:solidFill>
          <a:srgbClr val="7093D2"/>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en-US" sz="4800" kern="1200" dirty="0"/>
            <a:t>Before</a:t>
          </a:r>
        </a:p>
      </dsp:txBody>
      <dsp:txXfrm>
        <a:off x="311025" y="1377831"/>
        <a:ext cx="2200938" cy="1523617"/>
      </dsp:txXfrm>
    </dsp:sp>
    <dsp:sp modelId="{40E21D12-B81E-431C-9BE2-463793C7BFE6}">
      <dsp:nvSpPr>
        <dsp:cNvPr id="0" name=""/>
        <dsp:cNvSpPr/>
      </dsp:nvSpPr>
      <dsp:spPr>
        <a:xfrm>
          <a:off x="2743200" y="1295407"/>
          <a:ext cx="2365786" cy="1688465"/>
        </a:xfrm>
        <a:prstGeom prst="roundRect">
          <a:avLst/>
        </a:prstGeom>
        <a:solidFill>
          <a:schemeClr val="accent5"/>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en-US" sz="4800" kern="1200" dirty="0"/>
            <a:t>During</a:t>
          </a:r>
        </a:p>
      </dsp:txBody>
      <dsp:txXfrm>
        <a:off x="2825624" y="1377831"/>
        <a:ext cx="2200938" cy="1523617"/>
      </dsp:txXfrm>
    </dsp:sp>
    <dsp:sp modelId="{B7FA085C-8ECF-46E6-9E7D-CBB7E6033B50}">
      <dsp:nvSpPr>
        <dsp:cNvPr id="0" name=""/>
        <dsp:cNvSpPr/>
      </dsp:nvSpPr>
      <dsp:spPr>
        <a:xfrm>
          <a:off x="5309592" y="1295407"/>
          <a:ext cx="2365786" cy="1688465"/>
        </a:xfrm>
        <a:prstGeom prst="roundRect">
          <a:avLst/>
        </a:prstGeom>
        <a:solidFill>
          <a:schemeClr val="accent5">
            <a:lumMod val="50000"/>
          </a:schemeClr>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en-US" sz="4800" kern="1200" dirty="0"/>
            <a:t>After</a:t>
          </a:r>
        </a:p>
      </dsp:txBody>
      <dsp:txXfrm>
        <a:off x="5392016" y="1377831"/>
        <a:ext cx="2200938" cy="15236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4E9960-6653-49A7-A3F3-37DF85C5A77E}">
      <dsp:nvSpPr>
        <dsp:cNvPr id="0" name=""/>
        <dsp:cNvSpPr/>
      </dsp:nvSpPr>
      <dsp:spPr>
        <a:xfrm>
          <a:off x="685772" y="0"/>
          <a:ext cx="6995160" cy="452596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325AC7-9057-4DC6-B43D-B1665C34784E}">
      <dsp:nvSpPr>
        <dsp:cNvPr id="0" name=""/>
        <dsp:cNvSpPr/>
      </dsp:nvSpPr>
      <dsp:spPr>
        <a:xfrm>
          <a:off x="264213" y="1371602"/>
          <a:ext cx="2525639" cy="1810385"/>
        </a:xfrm>
        <a:prstGeom prst="roundRect">
          <a:avLst/>
        </a:prstGeom>
        <a:solidFill>
          <a:srgbClr val="7093D2"/>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en-US" sz="5200" kern="1200" dirty="0"/>
            <a:t>Before</a:t>
          </a:r>
        </a:p>
      </dsp:txBody>
      <dsp:txXfrm>
        <a:off x="352589" y="1459978"/>
        <a:ext cx="2348887" cy="1633633"/>
      </dsp:txXfrm>
    </dsp:sp>
    <dsp:sp modelId="{632D8AF7-61A2-4AD1-B6E9-F7F0A8DE1E09}">
      <dsp:nvSpPr>
        <dsp:cNvPr id="0" name=""/>
        <dsp:cNvSpPr/>
      </dsp:nvSpPr>
      <dsp:spPr>
        <a:xfrm>
          <a:off x="2951686" y="1388945"/>
          <a:ext cx="2525639" cy="1810385"/>
        </a:xfrm>
        <a:prstGeom prst="roundRect">
          <a:avLst/>
        </a:prstGeom>
        <a:solidFill>
          <a:schemeClr val="accent5"/>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en-US" sz="5200" kern="1200" dirty="0"/>
            <a:t>During</a:t>
          </a:r>
        </a:p>
      </dsp:txBody>
      <dsp:txXfrm>
        <a:off x="3040062" y="1477321"/>
        <a:ext cx="2348887" cy="1633633"/>
      </dsp:txXfrm>
    </dsp:sp>
    <dsp:sp modelId="{0683ED2B-95F2-48E2-8486-BBFC06257C61}">
      <dsp:nvSpPr>
        <dsp:cNvPr id="0" name=""/>
        <dsp:cNvSpPr/>
      </dsp:nvSpPr>
      <dsp:spPr>
        <a:xfrm>
          <a:off x="5703960" y="1388945"/>
          <a:ext cx="2525639" cy="1810385"/>
        </a:xfrm>
        <a:prstGeom prst="roundRect">
          <a:avLst/>
        </a:prstGeom>
        <a:solidFill>
          <a:schemeClr val="accent5">
            <a:lumMod val="50000"/>
          </a:schemeClr>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en-US" sz="5200" kern="1200" dirty="0"/>
            <a:t>After</a:t>
          </a:r>
        </a:p>
      </dsp:txBody>
      <dsp:txXfrm>
        <a:off x="5792336" y="1477321"/>
        <a:ext cx="2348887" cy="163363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0.51916</cdr:x>
      <cdr:y>0.43734</cdr:y>
    </cdr:from>
    <cdr:to>
      <cdr:x>0.83502</cdr:x>
      <cdr:y>0.52477</cdr:y>
    </cdr:to>
    <cdr:sp macro="" textlink="">
      <cdr:nvSpPr>
        <cdr:cNvPr id="2" name="TextBox 1"/>
        <cdr:cNvSpPr txBox="1"/>
      </cdr:nvSpPr>
      <cdr:spPr>
        <a:xfrm xmlns:a="http://schemas.openxmlformats.org/drawingml/2006/main">
          <a:off x="2003944" y="1524676"/>
          <a:ext cx="1219200" cy="3048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0.24487</cdr:x>
      <cdr:y>0.42499</cdr:y>
    </cdr:from>
    <cdr:to>
      <cdr:x>0.43445</cdr:x>
      <cdr:y>0.50394</cdr:y>
    </cdr:to>
    <cdr:sp macro="" textlink="">
      <cdr:nvSpPr>
        <cdr:cNvPr id="3" name="TextBox 2"/>
        <cdr:cNvSpPr txBox="1"/>
      </cdr:nvSpPr>
      <cdr:spPr>
        <a:xfrm xmlns:a="http://schemas.openxmlformats.org/drawingml/2006/main">
          <a:off x="1181100" y="1481609"/>
          <a:ext cx="914400" cy="27525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0.28437</cdr:x>
      <cdr:y>0.33991</cdr:y>
    </cdr:from>
    <cdr:to>
      <cdr:x>0.47395</cdr:x>
      <cdr:y>0.44585</cdr:y>
    </cdr:to>
    <cdr:sp macro="" textlink="">
      <cdr:nvSpPr>
        <cdr:cNvPr id="4" name="TextBox 3"/>
        <cdr:cNvSpPr txBox="1"/>
      </cdr:nvSpPr>
      <cdr:spPr>
        <a:xfrm xmlns:a="http://schemas.openxmlformats.org/drawingml/2006/main">
          <a:off x="1371600" y="1184993"/>
          <a:ext cx="914400" cy="36933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0.51916</cdr:x>
      <cdr:y>0.43734</cdr:y>
    </cdr:from>
    <cdr:to>
      <cdr:x>0.83502</cdr:x>
      <cdr:y>0.52477</cdr:y>
    </cdr:to>
    <cdr:sp macro="" textlink="">
      <cdr:nvSpPr>
        <cdr:cNvPr id="2" name="TextBox 1"/>
        <cdr:cNvSpPr txBox="1"/>
      </cdr:nvSpPr>
      <cdr:spPr>
        <a:xfrm xmlns:a="http://schemas.openxmlformats.org/drawingml/2006/main">
          <a:off x="2003944" y="1524676"/>
          <a:ext cx="1219200" cy="3048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0.24487</cdr:x>
      <cdr:y>0.42499</cdr:y>
    </cdr:from>
    <cdr:to>
      <cdr:x>0.43445</cdr:x>
      <cdr:y>0.50394</cdr:y>
    </cdr:to>
    <cdr:sp macro="" textlink="">
      <cdr:nvSpPr>
        <cdr:cNvPr id="3" name="TextBox 2"/>
        <cdr:cNvSpPr txBox="1"/>
      </cdr:nvSpPr>
      <cdr:spPr>
        <a:xfrm xmlns:a="http://schemas.openxmlformats.org/drawingml/2006/main">
          <a:off x="1181100" y="1481609"/>
          <a:ext cx="914400" cy="27525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0.28437</cdr:x>
      <cdr:y>0.33991</cdr:y>
    </cdr:from>
    <cdr:to>
      <cdr:x>0.47395</cdr:x>
      <cdr:y>0.44585</cdr:y>
    </cdr:to>
    <cdr:sp macro="" textlink="">
      <cdr:nvSpPr>
        <cdr:cNvPr id="4" name="TextBox 3"/>
        <cdr:cNvSpPr txBox="1"/>
      </cdr:nvSpPr>
      <cdr:spPr>
        <a:xfrm xmlns:a="http://schemas.openxmlformats.org/drawingml/2006/main">
          <a:off x="1371600" y="1184993"/>
          <a:ext cx="914400" cy="36933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0.5054</cdr:x>
      <cdr:y>0.21436</cdr:y>
    </cdr:from>
    <cdr:to>
      <cdr:x>0.6845</cdr:x>
      <cdr:y>0.47665</cdr:y>
    </cdr:to>
    <cdr:sp macro="" textlink="">
      <cdr:nvSpPr>
        <cdr:cNvPr id="5" name="Oval 4"/>
        <cdr:cNvSpPr/>
      </cdr:nvSpPr>
      <cdr:spPr>
        <a:xfrm xmlns:a="http://schemas.openxmlformats.org/drawingml/2006/main">
          <a:off x="2580251" y="747313"/>
          <a:ext cx="914400" cy="914400"/>
        </a:xfrm>
        <a:prstGeom xmlns:a="http://schemas.openxmlformats.org/drawingml/2006/main" prst="ellipse">
          <a:avLst/>
        </a:prstGeom>
        <a:solidFill xmlns:a="http://schemas.openxmlformats.org/drawingml/2006/main">
          <a:schemeClr val="accent6">
            <a:lumMod val="40000"/>
            <a:lumOff val="60000"/>
          </a:scheme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dirty="0">
            <a:solidFill>
              <a:schemeClr val="bg1"/>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0.01786</cdr:x>
      <cdr:y>0.40073</cdr:y>
    </cdr:from>
    <cdr:to>
      <cdr:x>0.23412</cdr:x>
      <cdr:y>0.97568</cdr:y>
    </cdr:to>
    <cdr:sp macro="" textlink="">
      <cdr:nvSpPr>
        <cdr:cNvPr id="2" name="TextBox 1"/>
        <cdr:cNvSpPr txBox="1"/>
      </cdr:nvSpPr>
      <cdr:spPr>
        <a:xfrm xmlns:a="http://schemas.openxmlformats.org/drawingml/2006/main">
          <a:off x="152400" y="1752600"/>
          <a:ext cx="1845686" cy="2514600"/>
        </a:xfrm>
        <a:prstGeom xmlns:a="http://schemas.openxmlformats.org/drawingml/2006/main" prst="rect">
          <a:avLst/>
        </a:prstGeom>
      </cdr:spPr>
      <cdr:style>
        <a:lnRef xmlns:a="http://schemas.openxmlformats.org/drawingml/2006/main" idx="3">
          <a:schemeClr val="lt1"/>
        </a:lnRef>
        <a:fillRef xmlns:a="http://schemas.openxmlformats.org/drawingml/2006/main" idx="1">
          <a:schemeClr val="accent6"/>
        </a:fillRef>
        <a:effectRef xmlns:a="http://schemas.openxmlformats.org/drawingml/2006/main" idx="1">
          <a:schemeClr val="accent6"/>
        </a:effectRef>
        <a:fontRef xmlns:a="http://schemas.openxmlformats.org/drawingml/2006/main" idx="minor">
          <a:schemeClr val="lt1"/>
        </a:fontRef>
      </cdr:style>
      <cdr:txBody>
        <a:bodyPr xmlns:a="http://schemas.openxmlformats.org/drawingml/2006/main" vertOverflow="clip" wrap="square" rtlCol="0"/>
        <a:lstStyle xmlns:a="http://schemas.openxmlformats.org/drawingml/2006/main"/>
        <a:p xmlns:a="http://schemas.openxmlformats.org/drawingml/2006/main">
          <a:pPr algn="ctr"/>
          <a:endParaRPr lang="en-US" sz="1600" b="0" dirty="0"/>
        </a:p>
        <a:p xmlns:a="http://schemas.openxmlformats.org/drawingml/2006/main">
          <a:pPr algn="ctr"/>
          <a:r>
            <a:rPr lang="en-US" sz="1600" b="0" dirty="0"/>
            <a:t>What we do know for sure is that when words and body language don’t align, we believe the body language and </a:t>
          </a:r>
          <a:r>
            <a:rPr lang="en-US" sz="1600" dirty="0"/>
            <a:t>paralanguage</a:t>
          </a:r>
          <a:r>
            <a:rPr lang="en-US" sz="1600" b="0" dirty="0"/>
            <a:t>. </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7857A787-2278-4B8A-9734-3B6E8847E014}" type="datetimeFigureOut">
              <a:rPr lang="en-US" smtClean="0"/>
              <a:t>2/17/2017</a:t>
            </a:fld>
            <a:endParaRPr lang="en-US"/>
          </a:p>
        </p:txBody>
      </p:sp>
      <p:sp>
        <p:nvSpPr>
          <p:cNvPr id="4" name="Footer Placeholder 3"/>
          <p:cNvSpPr>
            <a:spLocks noGrp="1"/>
          </p:cNvSpPr>
          <p:nvPr>
            <p:ph type="ftr" sz="quarter" idx="2"/>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22725" y="8918575"/>
            <a:ext cx="3078163" cy="469900"/>
          </a:xfrm>
          <a:prstGeom prst="rect">
            <a:avLst/>
          </a:prstGeom>
        </p:spPr>
        <p:txBody>
          <a:bodyPr vert="horz" lIns="91440" tIns="45720" rIns="91440" bIns="45720" rtlCol="0" anchor="b"/>
          <a:lstStyle>
            <a:lvl1pPr algn="r">
              <a:defRPr sz="1200"/>
            </a:lvl1pPr>
          </a:lstStyle>
          <a:p>
            <a:fld id="{9A4C0338-6A30-40E8-9829-FED809AE1984}" type="slidenum">
              <a:rPr lang="en-US" smtClean="0"/>
              <a:t>‹#›</a:t>
            </a:fld>
            <a:endParaRPr lang="en-US"/>
          </a:p>
        </p:txBody>
      </p:sp>
    </p:spTree>
    <p:extLst>
      <p:ext uri="{BB962C8B-B14F-4D97-AF65-F5344CB8AC3E}">
        <p14:creationId xmlns:p14="http://schemas.microsoft.com/office/powerpoint/2010/main" val="159281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FF320A22-2902-4C52-A241-44FE3DE6ABE5}" type="datetimeFigureOut">
              <a:rPr lang="en-US" smtClean="0"/>
              <a:t>2/17/2017</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1420495" y="4518204"/>
            <a:ext cx="4261485" cy="3696712"/>
          </a:xfrm>
          <a:prstGeom prst="rect">
            <a:avLst/>
          </a:prstGeom>
        </p:spPr>
        <p:txBody>
          <a:bodyPr vert="horz" lIns="94229" tIns="47114" rIns="94229" bIns="4711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5050265C-EA89-49EE-B665-36001A0176DF}" type="slidenum">
              <a:rPr lang="en-US" smtClean="0"/>
              <a:t>‹#›</a:t>
            </a:fld>
            <a:endParaRPr lang="en-US"/>
          </a:p>
        </p:txBody>
      </p:sp>
    </p:spTree>
    <p:extLst>
      <p:ext uri="{BB962C8B-B14F-4D97-AF65-F5344CB8AC3E}">
        <p14:creationId xmlns:p14="http://schemas.microsoft.com/office/powerpoint/2010/main" val="630375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Display as participants enter and explain that this training was developed and created based on industry and educator input in conjunction with the Health Information Technology and Management Industry Education Advisory Committee, California Community Colleges Chancellor’s Office, and Workforce and Economic Workforce Development Program. This is just one soft skills module of the comprehensive training package: “Hi-Touch Healthcare: The Critical 6 Soft Skills.”</a:t>
            </a:r>
          </a:p>
        </p:txBody>
      </p:sp>
      <p:sp>
        <p:nvSpPr>
          <p:cNvPr id="4" name="Slide Number Placeholder 3"/>
          <p:cNvSpPr>
            <a:spLocks noGrp="1"/>
          </p:cNvSpPr>
          <p:nvPr>
            <p:ph type="sldNum" sz="quarter" idx="10"/>
          </p:nvPr>
        </p:nvSpPr>
        <p:spPr/>
        <p:txBody>
          <a:bodyPr/>
          <a:lstStyle/>
          <a:p>
            <a:fld id="{5050265C-EA89-49EE-B665-36001A0176DF}" type="slidenum">
              <a:rPr lang="en-US" smtClean="0"/>
              <a:t>1</a:t>
            </a:fld>
            <a:endParaRPr lang="en-US"/>
          </a:p>
        </p:txBody>
      </p:sp>
    </p:spTree>
    <p:extLst>
      <p:ext uri="{BB962C8B-B14F-4D97-AF65-F5344CB8AC3E}">
        <p14:creationId xmlns:p14="http://schemas.microsoft.com/office/powerpoint/2010/main" val="41532754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(Animated</a:t>
            </a:r>
            <a:r>
              <a:rPr lang="en-US" baseline="0" dirty="0"/>
              <a:t> S</a:t>
            </a:r>
            <a:r>
              <a:rPr lang="en-US" dirty="0"/>
              <a:t>lide)</a:t>
            </a:r>
          </a:p>
          <a:p>
            <a:endParaRPr lang="en-US" dirty="0"/>
          </a:p>
          <a:p>
            <a:r>
              <a:rPr lang="en-US" dirty="0"/>
              <a:t>Explain chart </a:t>
            </a:r>
          </a:p>
          <a:p>
            <a:r>
              <a:rPr lang="en-US" dirty="0"/>
              <a:t>After reviewing the listening process, it is important to introduce the different types of listening.  Different contexts require different types of listening.  For example, listening for enjoyment to your favorite music does not require the same energy as listening to a patient’s physiologic state described by the healthcare team.</a:t>
            </a:r>
          </a:p>
          <a:p>
            <a:endParaRPr lang="en-US" dirty="0"/>
          </a:p>
          <a:p>
            <a:r>
              <a:rPr lang="en-US" dirty="0"/>
              <a:t>Explain</a:t>
            </a:r>
            <a:r>
              <a:rPr lang="en-US" baseline="0" dirty="0"/>
              <a:t> that w</a:t>
            </a:r>
            <a:r>
              <a:rPr lang="en-US" dirty="0"/>
              <a:t>hen</a:t>
            </a:r>
            <a:r>
              <a:rPr lang="en-US" baseline="0" dirty="0"/>
              <a:t> providing information about new polices or constructive criticism, it is important to avoid engaging in a “</a:t>
            </a:r>
            <a:r>
              <a:rPr lang="en-US" b="1" baseline="0" dirty="0"/>
              <a:t>hit-and-run.</a:t>
            </a:r>
            <a:r>
              <a:rPr lang="en-US" baseline="0" dirty="0"/>
              <a:t>”  In other words, do not merely engage in “comprehensive” listening (did they understand the message), but also listen to understand if they have valid reasons to accept or reject the message (critical listening) and to understand how they feel about the message (empathetic listening).  If there is not enough time to engage in active listening schedule a meeting to follow up and allow the recipient of the message to respond while you engage in active listening.  This type of interaction will enhance interpersonal relationships.</a:t>
            </a:r>
          </a:p>
          <a:p>
            <a:endParaRPr lang="en-US" dirty="0"/>
          </a:p>
          <a:p>
            <a:r>
              <a:rPr lang="en-US" dirty="0"/>
              <a:t>If time permits:</a:t>
            </a:r>
            <a:r>
              <a:rPr lang="en-US" baseline="0" dirty="0"/>
              <a:t> </a:t>
            </a:r>
            <a:r>
              <a:rPr lang="en-US" dirty="0"/>
              <a:t>This might be an opportunity to ask the audience to share their examples.</a:t>
            </a:r>
          </a:p>
          <a:p>
            <a:endParaRPr lang="en-US" dirty="0"/>
          </a:p>
        </p:txBody>
      </p:sp>
      <p:sp>
        <p:nvSpPr>
          <p:cNvPr id="4" name="Slide Number Placeholder 3"/>
          <p:cNvSpPr>
            <a:spLocks noGrp="1"/>
          </p:cNvSpPr>
          <p:nvPr>
            <p:ph type="sldNum" sz="quarter" idx="10"/>
          </p:nvPr>
        </p:nvSpPr>
        <p:spPr/>
        <p:txBody>
          <a:bodyPr/>
          <a:lstStyle/>
          <a:p>
            <a:fld id="{5050265C-EA89-49EE-B665-36001A0176DF}" type="slidenum">
              <a:rPr lang="en-US" smtClean="0"/>
              <a:t>10</a:t>
            </a:fld>
            <a:endParaRPr lang="en-US"/>
          </a:p>
        </p:txBody>
      </p:sp>
    </p:spTree>
    <p:extLst>
      <p:ext uri="{BB962C8B-B14F-4D97-AF65-F5344CB8AC3E}">
        <p14:creationId xmlns:p14="http://schemas.microsoft.com/office/powerpoint/2010/main" val="8027746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(Animated Slide)</a:t>
            </a:r>
          </a:p>
          <a:p>
            <a:endParaRPr lang="en-US" dirty="0"/>
          </a:p>
          <a:p>
            <a:r>
              <a:rPr lang="en-US" dirty="0"/>
              <a:t>Explain</a:t>
            </a:r>
            <a:r>
              <a:rPr lang="en-US" baseline="0" dirty="0"/>
              <a:t> the di</a:t>
            </a:r>
            <a:r>
              <a:rPr lang="en-US" dirty="0"/>
              <a:t>stinction between Mindless vs. Mindful listening.  This mirrors the issue of the multi-tasking environments we work in –we often have to be in a state of mindless listening because we are overloaded. Emphasize that in most situations this is acceptable. This slide sets up the importance of active listening and the three steps outlined. </a:t>
            </a:r>
          </a:p>
          <a:p>
            <a:endParaRPr lang="en-US" dirty="0"/>
          </a:p>
        </p:txBody>
      </p:sp>
      <p:sp>
        <p:nvSpPr>
          <p:cNvPr id="4" name="Slide Number Placeholder 3"/>
          <p:cNvSpPr>
            <a:spLocks noGrp="1"/>
          </p:cNvSpPr>
          <p:nvPr>
            <p:ph type="sldNum" sz="quarter" idx="10"/>
          </p:nvPr>
        </p:nvSpPr>
        <p:spPr/>
        <p:txBody>
          <a:bodyPr/>
          <a:lstStyle/>
          <a:p>
            <a:fld id="{5050265C-EA89-49EE-B665-36001A0176DF}" type="slidenum">
              <a:rPr lang="en-US" smtClean="0"/>
              <a:t>11</a:t>
            </a:fld>
            <a:endParaRPr lang="en-US"/>
          </a:p>
        </p:txBody>
      </p:sp>
    </p:spTree>
    <p:extLst>
      <p:ext uri="{BB962C8B-B14F-4D97-AF65-F5344CB8AC3E}">
        <p14:creationId xmlns:p14="http://schemas.microsoft.com/office/powerpoint/2010/main" val="15839691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defRPr/>
            </a:pPr>
            <a:r>
              <a:rPr lang="en-US" i="0" dirty="0"/>
              <a:t>(</a:t>
            </a:r>
            <a:r>
              <a:rPr lang="en-US" i="0" baseline="0" dirty="0"/>
              <a:t>I</a:t>
            </a:r>
            <a:r>
              <a:rPr lang="en-US" i="0" dirty="0"/>
              <a:t>t may be helpful to advise participants that there are many listening types of training documents available. See reference # 10  in Trainer Manual for ideas.)</a:t>
            </a:r>
          </a:p>
          <a:p>
            <a:endParaRPr lang="en-US" dirty="0"/>
          </a:p>
        </p:txBody>
      </p:sp>
      <p:sp>
        <p:nvSpPr>
          <p:cNvPr id="4" name="Slide Number Placeholder 3"/>
          <p:cNvSpPr>
            <a:spLocks noGrp="1"/>
          </p:cNvSpPr>
          <p:nvPr>
            <p:ph type="sldNum" sz="quarter" idx="10"/>
          </p:nvPr>
        </p:nvSpPr>
        <p:spPr/>
        <p:txBody>
          <a:bodyPr/>
          <a:lstStyle/>
          <a:p>
            <a:fld id="{5050265C-EA89-49EE-B665-36001A0176DF}" type="slidenum">
              <a:rPr lang="en-US" smtClean="0"/>
              <a:t>12</a:t>
            </a:fld>
            <a:endParaRPr lang="en-US"/>
          </a:p>
        </p:txBody>
      </p:sp>
    </p:spTree>
    <p:extLst>
      <p:ext uri="{BB962C8B-B14F-4D97-AF65-F5344CB8AC3E}">
        <p14:creationId xmlns:p14="http://schemas.microsoft.com/office/powerpoint/2010/main" val="1876069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the </a:t>
            </a:r>
            <a:r>
              <a:rPr lang="en-US" i="1" dirty="0"/>
              <a:t>Chart Nurse and Patient Role Playing Activity on</a:t>
            </a:r>
            <a:r>
              <a:rPr lang="en-US" i="1" baseline="0" dirty="0"/>
              <a:t> pages 7-8 </a:t>
            </a:r>
            <a:r>
              <a:rPr lang="en-US" i="1" dirty="0"/>
              <a:t>OR the Nursing Manager</a:t>
            </a:r>
            <a:r>
              <a:rPr lang="en-US" i="1" baseline="0" dirty="0"/>
              <a:t> and Nurse Role Playing Activity </a:t>
            </a:r>
            <a:r>
              <a:rPr lang="en-US" i="1" dirty="0"/>
              <a:t>on</a:t>
            </a:r>
            <a:r>
              <a:rPr lang="en-US" i="1" baseline="0" dirty="0"/>
              <a:t> pages 9-10 in the Trainer Manual.)</a:t>
            </a:r>
            <a:endParaRPr lang="en-US" i="1" dirty="0"/>
          </a:p>
          <a:p>
            <a:endParaRPr lang="en-US" dirty="0"/>
          </a:p>
          <a:p>
            <a:r>
              <a:rPr lang="en-US" sz="1200" b="1" kern="1200" dirty="0">
                <a:solidFill>
                  <a:schemeClr val="tx1"/>
                </a:solidFill>
                <a:effectLst/>
                <a:latin typeface="+mn-lt"/>
                <a:ea typeface="+mn-ea"/>
                <a:cs typeface="+mn-cs"/>
              </a:rPr>
              <a:t>Goal:</a:t>
            </a:r>
            <a:r>
              <a:rPr lang="en-US" sz="1200" b="0" kern="1200" dirty="0">
                <a:solidFill>
                  <a:schemeClr val="tx1"/>
                </a:solidFill>
                <a:effectLst/>
                <a:latin typeface="+mn-lt"/>
                <a:ea typeface="+mn-ea"/>
                <a:cs typeface="+mn-cs"/>
              </a:rPr>
              <a:t> To demonstrate that not engaging in active listening inhibits rather than aids in ensuring quality patient care.</a:t>
            </a:r>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Materials Needed:</a:t>
            </a:r>
            <a:endParaRPr lang="en-US" sz="11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copy of the Chart Nurse and Patient Activity role playing instructions </a:t>
            </a:r>
          </a:p>
          <a:p>
            <a:r>
              <a:rPr lang="en-US" sz="1200" i="1" kern="1200" dirty="0">
                <a:solidFill>
                  <a:schemeClr val="tx1"/>
                </a:solidFill>
                <a:effectLst/>
                <a:latin typeface="+mn-lt"/>
                <a:ea typeface="+mn-ea"/>
                <a:cs typeface="+mn-cs"/>
              </a:rPr>
              <a:t>Planning Note:</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Print the participant instructions on page 8 of the Training </a:t>
            </a:r>
            <a:r>
              <a:rPr lang="en-US" dirty="0"/>
              <a:t>M</a:t>
            </a:r>
            <a:r>
              <a:rPr lang="en-US" sz="1200" kern="1200" dirty="0">
                <a:solidFill>
                  <a:schemeClr val="tx1"/>
                </a:solidFill>
                <a:effectLst/>
                <a:latin typeface="+mn-lt"/>
                <a:ea typeface="+mn-ea"/>
                <a:cs typeface="+mn-cs"/>
              </a:rPr>
              <a:t>anual.  Print one page for every two people and cut each page in half making two sets of instructions.  Separate the pages into two sets (Partner 1 and Partner 2).</a:t>
            </a:r>
          </a:p>
          <a:p>
            <a:r>
              <a:rPr lang="en-US" sz="1200" b="1" kern="1200" dirty="0">
                <a:solidFill>
                  <a:schemeClr val="tx1"/>
                </a:solidFill>
                <a:effectLst/>
                <a:latin typeface="+mn-lt"/>
                <a:ea typeface="+mn-ea"/>
                <a:cs typeface="+mn-cs"/>
              </a:rPr>
              <a:t>Procedures:</a:t>
            </a:r>
            <a:endParaRPr lang="en-US" sz="1100" kern="1200" dirty="0">
              <a:solidFill>
                <a:schemeClr val="tx1"/>
              </a:solidFill>
              <a:effectLst/>
              <a:latin typeface="+mn-lt"/>
              <a:ea typeface="+mn-ea"/>
              <a:cs typeface="+mn-cs"/>
            </a:endParaRPr>
          </a:p>
          <a:p>
            <a:pPr marL="228600" lvl="0" indent="-228600">
              <a:buFont typeface="+mj-lt"/>
              <a:buAutoNum type="arabicPeriod"/>
            </a:pPr>
            <a:r>
              <a:rPr lang="en-US" sz="1200" kern="1200" dirty="0">
                <a:solidFill>
                  <a:schemeClr val="tx1"/>
                </a:solidFill>
                <a:effectLst/>
                <a:latin typeface="+mn-lt"/>
                <a:ea typeface="+mn-ea"/>
                <a:cs typeface="+mn-cs"/>
              </a:rPr>
              <a:t>Announce that this is a role playing activity and then provide the following directions: </a:t>
            </a:r>
          </a:p>
          <a:p>
            <a:pPr marL="228600" lvl="0" indent="-228600">
              <a:buFont typeface="+mj-lt"/>
              <a:buAutoNum type="arabicPeriod"/>
            </a:pPr>
            <a:r>
              <a:rPr lang="en-US" sz="1200" kern="1200" dirty="0">
                <a:solidFill>
                  <a:schemeClr val="tx1"/>
                </a:solidFill>
                <a:effectLst/>
                <a:latin typeface="+mn-lt"/>
                <a:ea typeface="+mn-ea"/>
                <a:cs typeface="+mn-cs"/>
              </a:rPr>
              <a:t>Pair off. Explain that each person will be provided with instructions describing his or her role. </a:t>
            </a:r>
          </a:p>
          <a:p>
            <a:pPr marL="228600" lvl="0" indent="-228600">
              <a:buFont typeface="+mj-lt"/>
              <a:buAutoNum type="arabicPeriod"/>
            </a:pPr>
            <a:r>
              <a:rPr lang="en-US" sz="1200" kern="1200" dirty="0">
                <a:solidFill>
                  <a:schemeClr val="tx1"/>
                </a:solidFill>
                <a:effectLst/>
                <a:latin typeface="+mn-lt"/>
                <a:ea typeface="+mn-ea"/>
                <a:cs typeface="+mn-cs"/>
              </a:rPr>
              <a:t>Distribute the instructions you have printed to the participants making sure that one person has instructions for Partner 1 and the other person has instructions for Partner 2.  Instruct the participants that they are not to show their instructions to their partners. Ask the pairs to begin, explain that you will stop them after three minutes. </a:t>
            </a:r>
          </a:p>
          <a:p>
            <a:pPr marL="228600" lvl="0" indent="-228600">
              <a:buFont typeface="+mj-lt"/>
              <a:buAutoNum type="arabicPeriod"/>
            </a:pPr>
            <a:r>
              <a:rPr lang="en-US" sz="1200" kern="1200" dirty="0">
                <a:solidFill>
                  <a:schemeClr val="tx1"/>
                </a:solidFill>
                <a:effectLst/>
                <a:latin typeface="+mn-lt"/>
                <a:ea typeface="+mn-ea"/>
                <a:cs typeface="+mn-cs"/>
              </a:rPr>
              <a:t>After three minutes, ask the partners to share with one another their observations and experience of the role playing activity.</a:t>
            </a:r>
          </a:p>
          <a:p>
            <a:pPr marL="228600" lvl="0" indent="-228600">
              <a:buFont typeface="+mj-lt"/>
              <a:buAutoNum type="arabicPeriod"/>
            </a:pPr>
            <a:r>
              <a:rPr lang="en-US" sz="1200" kern="1200" dirty="0">
                <a:solidFill>
                  <a:schemeClr val="tx1"/>
                </a:solidFill>
                <a:effectLst/>
                <a:latin typeface="+mn-lt"/>
                <a:ea typeface="+mn-ea"/>
                <a:cs typeface="+mn-cs"/>
              </a:rPr>
              <a:t>After the participants have shared their experiences of the activity with one another, bring the group together and ask questions such as: </a:t>
            </a:r>
          </a:p>
          <a:p>
            <a:pPr marL="685800" lvl="1" indent="-228600">
              <a:buFont typeface="+mj-lt"/>
              <a:buAutoNum type="alphaLcPeriod"/>
            </a:pPr>
            <a:r>
              <a:rPr lang="en-US" sz="1200" kern="1200" dirty="0">
                <a:solidFill>
                  <a:schemeClr val="tx1"/>
                </a:solidFill>
                <a:effectLst/>
                <a:latin typeface="+mn-lt"/>
                <a:ea typeface="+mn-ea"/>
                <a:cs typeface="+mn-cs"/>
              </a:rPr>
              <a:t>How well did your partner listen? </a:t>
            </a:r>
          </a:p>
          <a:p>
            <a:pPr marL="685800" lvl="1" indent="-228600">
              <a:buFont typeface="+mj-lt"/>
              <a:buAutoNum type="alphaLcPeriod"/>
            </a:pPr>
            <a:r>
              <a:rPr lang="en-US" sz="1200" kern="1200" dirty="0">
                <a:solidFill>
                  <a:schemeClr val="tx1"/>
                </a:solidFill>
                <a:effectLst/>
                <a:latin typeface="+mn-lt"/>
                <a:ea typeface="+mn-ea"/>
                <a:cs typeface="+mn-cs"/>
              </a:rPr>
              <a:t>What behaviors did you observe that made you feel as though your partner was not listening?</a:t>
            </a:r>
          </a:p>
          <a:p>
            <a:pPr marL="685800" lvl="1" indent="-228600">
              <a:buFont typeface="+mj-lt"/>
              <a:buAutoNum type="alphaLcPeriod"/>
            </a:pPr>
            <a:r>
              <a:rPr lang="en-US" sz="1200" kern="1200" dirty="0">
                <a:solidFill>
                  <a:schemeClr val="tx1"/>
                </a:solidFill>
                <a:effectLst/>
                <a:latin typeface="+mn-lt"/>
                <a:ea typeface="+mn-ea"/>
                <a:cs typeface="+mn-cs"/>
              </a:rPr>
              <a:t>Did you feel you were being understood? Why or why not? </a:t>
            </a:r>
          </a:p>
          <a:p>
            <a:pPr marL="685800" lvl="1" indent="-228600">
              <a:buFont typeface="+mj-lt"/>
              <a:buAutoNum type="alphaLcPeriod"/>
            </a:pPr>
            <a:r>
              <a:rPr lang="en-US" sz="1200" kern="1200" dirty="0">
                <a:solidFill>
                  <a:schemeClr val="tx1"/>
                </a:solidFill>
                <a:effectLst/>
                <a:latin typeface="+mn-lt"/>
                <a:ea typeface="+mn-ea"/>
                <a:cs typeface="+mn-cs"/>
              </a:rPr>
              <a:t>What was it like for you in your role? </a:t>
            </a:r>
          </a:p>
          <a:p>
            <a:pPr lvl="0"/>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 </a:t>
            </a:r>
          </a:p>
          <a:p>
            <a:pPr lvl="0"/>
            <a:endParaRPr lang="en-US" dirty="0"/>
          </a:p>
        </p:txBody>
      </p:sp>
      <p:sp>
        <p:nvSpPr>
          <p:cNvPr id="4" name="Slide Number Placeholder 3"/>
          <p:cNvSpPr>
            <a:spLocks noGrp="1"/>
          </p:cNvSpPr>
          <p:nvPr>
            <p:ph type="sldNum" sz="quarter" idx="10"/>
          </p:nvPr>
        </p:nvSpPr>
        <p:spPr/>
        <p:txBody>
          <a:bodyPr/>
          <a:lstStyle/>
          <a:p>
            <a:fld id="{5050265C-EA89-49EE-B665-36001A0176DF}" type="slidenum">
              <a:rPr lang="en-US" smtClean="0"/>
              <a:t>13</a:t>
            </a:fld>
            <a:endParaRPr lang="en-US"/>
          </a:p>
        </p:txBody>
      </p:sp>
    </p:spTree>
    <p:extLst>
      <p:ext uri="{BB962C8B-B14F-4D97-AF65-F5344CB8AC3E}">
        <p14:creationId xmlns:p14="http://schemas.microsoft.com/office/powerpoint/2010/main" val="4567378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that</a:t>
            </a:r>
            <a:r>
              <a:rPr lang="en-US" baseline="0" dirty="0"/>
              <a:t> b</a:t>
            </a:r>
            <a:r>
              <a:rPr lang="en-US" dirty="0"/>
              <a:t>ecause there has been an emphasis placed on active listening in healthcare in the last several years, some participants may already believe they know how to be active listeners</a:t>
            </a:r>
            <a:r>
              <a:rPr lang="en-US" baseline="0" dirty="0"/>
              <a:t> and therefore, t</a:t>
            </a:r>
            <a:r>
              <a:rPr lang="en-US" dirty="0"/>
              <a:t>his slide is intended as a refresher and reminder.</a:t>
            </a:r>
          </a:p>
          <a:p>
            <a:endParaRPr lang="en-US" dirty="0"/>
          </a:p>
        </p:txBody>
      </p:sp>
      <p:sp>
        <p:nvSpPr>
          <p:cNvPr id="4" name="Slide Number Placeholder 3"/>
          <p:cNvSpPr>
            <a:spLocks noGrp="1"/>
          </p:cNvSpPr>
          <p:nvPr>
            <p:ph type="sldNum" sz="quarter" idx="10"/>
          </p:nvPr>
        </p:nvSpPr>
        <p:spPr/>
        <p:txBody>
          <a:bodyPr/>
          <a:lstStyle/>
          <a:p>
            <a:fld id="{5050265C-EA89-49EE-B665-36001A0176DF}" type="slidenum">
              <a:rPr lang="en-US" smtClean="0"/>
              <a:t>14</a:t>
            </a:fld>
            <a:endParaRPr lang="en-US"/>
          </a:p>
        </p:txBody>
      </p:sp>
    </p:spTree>
    <p:extLst>
      <p:ext uri="{BB962C8B-B14F-4D97-AF65-F5344CB8AC3E}">
        <p14:creationId xmlns:p14="http://schemas.microsoft.com/office/powerpoint/2010/main" val="20878572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r>
              <a:rPr lang="en-US" baseline="0" dirty="0"/>
              <a:t>This slide is </a:t>
            </a:r>
            <a:r>
              <a:rPr lang="en-US" dirty="0"/>
              <a:t>an introduction and preview of the next 3 slides.)</a:t>
            </a:r>
          </a:p>
          <a:p>
            <a:endParaRPr lang="en-US" dirty="0"/>
          </a:p>
          <a:p>
            <a:r>
              <a:rPr lang="en-US" dirty="0"/>
              <a:t>Explain that skills improvement is a process of knowing what to do before listening, during listening</a:t>
            </a:r>
            <a:r>
              <a:rPr lang="en-US" baseline="0" dirty="0"/>
              <a:t> and after listening. </a:t>
            </a:r>
            <a:endParaRPr lang="en-US" dirty="0"/>
          </a:p>
          <a:p>
            <a:endParaRPr lang="en-US" dirty="0"/>
          </a:p>
        </p:txBody>
      </p:sp>
      <p:sp>
        <p:nvSpPr>
          <p:cNvPr id="4" name="Slide Number Placeholder 3"/>
          <p:cNvSpPr>
            <a:spLocks noGrp="1"/>
          </p:cNvSpPr>
          <p:nvPr>
            <p:ph type="sldNum" sz="quarter" idx="10"/>
          </p:nvPr>
        </p:nvSpPr>
        <p:spPr/>
        <p:txBody>
          <a:bodyPr/>
          <a:lstStyle/>
          <a:p>
            <a:fld id="{5050265C-EA89-49EE-B665-36001A0176DF}" type="slidenum">
              <a:rPr lang="en-US" smtClean="0"/>
              <a:t>15</a:t>
            </a:fld>
            <a:endParaRPr lang="en-US"/>
          </a:p>
        </p:txBody>
      </p:sp>
    </p:spTree>
    <p:extLst>
      <p:ext uri="{BB962C8B-B14F-4D97-AF65-F5344CB8AC3E}">
        <p14:creationId xmlns:p14="http://schemas.microsoft.com/office/powerpoint/2010/main" val="16205227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(Animated Slide)</a:t>
            </a:r>
          </a:p>
          <a:p>
            <a:endParaRPr lang="en-US" dirty="0"/>
          </a:p>
          <a:p>
            <a:pPr marL="0" marR="0" lvl="2" indent="0" algn="l" defTabSz="914400" rtl="0" eaLnBrk="1" fontAlgn="auto" latinLnBrk="0" hangingPunct="1">
              <a:lnSpc>
                <a:spcPct val="100000"/>
              </a:lnSpc>
              <a:spcBef>
                <a:spcPts val="0"/>
              </a:spcBef>
              <a:spcAft>
                <a:spcPts val="0"/>
              </a:spcAft>
              <a:buClrTx/>
              <a:buSzTx/>
              <a:buFontTx/>
              <a:buNone/>
              <a:tabLst/>
              <a:defRPr/>
            </a:pPr>
            <a:r>
              <a:rPr lang="en-US" dirty="0"/>
              <a:t>Review the definition</a:t>
            </a:r>
            <a:r>
              <a:rPr lang="en-US" baseline="0" dirty="0"/>
              <a:t> of</a:t>
            </a:r>
            <a:r>
              <a:rPr lang="en-US" dirty="0"/>
              <a:t> Mindful Listening:</a:t>
            </a:r>
            <a:r>
              <a:rPr lang="en-US" baseline="0" dirty="0"/>
              <a:t> “…</a:t>
            </a:r>
            <a:r>
              <a:rPr lang="en-US" dirty="0"/>
              <a:t> giving careful and thoughtful attention to the messages we receive.”</a:t>
            </a:r>
          </a:p>
          <a:p>
            <a:endParaRPr lang="en-US" dirty="0"/>
          </a:p>
          <a:p>
            <a:endParaRPr lang="en-US" dirty="0"/>
          </a:p>
        </p:txBody>
      </p:sp>
      <p:sp>
        <p:nvSpPr>
          <p:cNvPr id="4" name="Slide Number Placeholder 3"/>
          <p:cNvSpPr>
            <a:spLocks noGrp="1"/>
          </p:cNvSpPr>
          <p:nvPr>
            <p:ph type="sldNum" sz="quarter" idx="10"/>
          </p:nvPr>
        </p:nvSpPr>
        <p:spPr/>
        <p:txBody>
          <a:bodyPr/>
          <a:lstStyle/>
          <a:p>
            <a:fld id="{5050265C-EA89-49EE-B665-36001A0176DF}" type="slidenum">
              <a:rPr lang="en-US" smtClean="0"/>
              <a:t>16</a:t>
            </a:fld>
            <a:endParaRPr lang="en-US"/>
          </a:p>
        </p:txBody>
      </p:sp>
    </p:spTree>
    <p:extLst>
      <p:ext uri="{BB962C8B-B14F-4D97-AF65-F5344CB8AC3E}">
        <p14:creationId xmlns:p14="http://schemas.microsoft.com/office/powerpoint/2010/main" val="8700079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(Animated Slide)</a:t>
            </a:r>
          </a:p>
          <a:p>
            <a:endParaRPr lang="en-US" dirty="0"/>
          </a:p>
          <a:p>
            <a:r>
              <a:rPr lang="en-US" dirty="0"/>
              <a:t>(After</a:t>
            </a:r>
            <a:r>
              <a:rPr lang="en-US" baseline="0" dirty="0"/>
              <a:t> reviewing the slide, h</a:t>
            </a:r>
            <a:r>
              <a:rPr lang="en-US" dirty="0"/>
              <a:t>ave participants partner up and practice the last bullet point on this slide. </a:t>
            </a:r>
            <a:r>
              <a:rPr lang="en-US" baseline="0" dirty="0"/>
              <a:t>R</a:t>
            </a:r>
            <a:r>
              <a:rPr lang="en-US" dirty="0"/>
              <a:t>edo</a:t>
            </a:r>
            <a:r>
              <a:rPr lang="en-US" baseline="0" dirty="0"/>
              <a:t> the </a:t>
            </a:r>
            <a:r>
              <a:rPr lang="en-US" i="1" dirty="0"/>
              <a:t>Chart Nurse and Patient Role Playing Activity </a:t>
            </a:r>
            <a:r>
              <a:rPr lang="en-US" i="0" dirty="0"/>
              <a:t>OR</a:t>
            </a:r>
            <a:r>
              <a:rPr lang="en-US" i="0" baseline="0" dirty="0"/>
              <a:t> </a:t>
            </a:r>
            <a:r>
              <a:rPr lang="en-US" i="0" dirty="0"/>
              <a:t>the </a:t>
            </a:r>
            <a:r>
              <a:rPr lang="en-US" i="1" dirty="0"/>
              <a:t>Nurse Manager and Nurse Role Playing Activity </a:t>
            </a:r>
            <a:r>
              <a:rPr lang="en-US" i="0" baseline="0" dirty="0"/>
              <a:t>BUT</a:t>
            </a:r>
            <a:r>
              <a:rPr lang="en-US" i="1" baseline="0" dirty="0"/>
              <a:t> </a:t>
            </a:r>
            <a:r>
              <a:rPr lang="en-US" i="0" dirty="0"/>
              <a:t>this</a:t>
            </a:r>
            <a:r>
              <a:rPr lang="en-US" i="0" baseline="0" dirty="0"/>
              <a:t> time ask participants to use active listening. </a:t>
            </a:r>
            <a:r>
              <a:rPr lang="en-US" dirty="0"/>
              <a:t>This</a:t>
            </a:r>
            <a:r>
              <a:rPr lang="en-US" baseline="0" dirty="0"/>
              <a:t> slide also serves to prepare participants to apply active listening to their everyday experiences on the job in an optional activity on slide 21). </a:t>
            </a:r>
            <a:endParaRPr lang="en-US" dirty="0"/>
          </a:p>
          <a:p>
            <a:endParaRPr lang="en-US" dirty="0"/>
          </a:p>
        </p:txBody>
      </p:sp>
      <p:sp>
        <p:nvSpPr>
          <p:cNvPr id="4" name="Slide Number Placeholder 3"/>
          <p:cNvSpPr>
            <a:spLocks noGrp="1"/>
          </p:cNvSpPr>
          <p:nvPr>
            <p:ph type="sldNum" sz="quarter" idx="10"/>
          </p:nvPr>
        </p:nvSpPr>
        <p:spPr/>
        <p:txBody>
          <a:bodyPr/>
          <a:lstStyle/>
          <a:p>
            <a:fld id="{5050265C-EA89-49EE-B665-36001A0176DF}" type="slidenum">
              <a:rPr lang="en-US" smtClean="0"/>
              <a:t>17</a:t>
            </a:fld>
            <a:endParaRPr lang="en-US"/>
          </a:p>
        </p:txBody>
      </p:sp>
    </p:spTree>
    <p:extLst>
      <p:ext uri="{BB962C8B-B14F-4D97-AF65-F5344CB8AC3E}">
        <p14:creationId xmlns:p14="http://schemas.microsoft.com/office/powerpoint/2010/main" val="17358036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(Animated Slide)</a:t>
            </a:r>
          </a:p>
          <a:p>
            <a:endParaRPr lang="en-US" dirty="0"/>
          </a:p>
          <a:p>
            <a:r>
              <a:rPr lang="en-US" dirty="0"/>
              <a:t>Explain</a:t>
            </a:r>
            <a:r>
              <a:rPr lang="en-US" baseline="0" dirty="0"/>
              <a:t> that a</a:t>
            </a:r>
            <a:r>
              <a:rPr lang="en-US" dirty="0"/>
              <a:t>s can be seen on the chart, body language is the majority of the message when dealing with content related to feelings and attitudes.  </a:t>
            </a:r>
          </a:p>
          <a:p>
            <a:endParaRPr lang="en-US" dirty="0"/>
          </a:p>
          <a:p>
            <a:r>
              <a:rPr lang="en-US" dirty="0"/>
              <a:t>Illustrate</a:t>
            </a:r>
            <a:r>
              <a:rPr lang="en-US" baseline="0" dirty="0"/>
              <a:t> this point with the word “turnip.” First try to convey the meaning of the word turnip as a type of vegetable using only body language and non-verbal communication. It can’t be done adequately. Next, convey how you </a:t>
            </a:r>
            <a:r>
              <a:rPr lang="en-US" i="1" baseline="0" dirty="0"/>
              <a:t>feel</a:t>
            </a:r>
            <a:r>
              <a:rPr lang="en-US" baseline="0" dirty="0"/>
              <a:t> about the taste of a turnip using only body language and non-verbal communication. </a:t>
            </a:r>
            <a:endParaRPr lang="en-US" dirty="0"/>
          </a:p>
          <a:p>
            <a:endParaRPr lang="en-US" dirty="0"/>
          </a:p>
          <a:p>
            <a:r>
              <a:rPr lang="en-US" dirty="0"/>
              <a:t>Define paralanguage as</a:t>
            </a:r>
            <a:r>
              <a:rPr lang="en-US" baseline="0" dirty="0"/>
              <a:t> the </a:t>
            </a:r>
            <a:r>
              <a:rPr lang="en-US" dirty="0"/>
              <a:t>tone of voice and other non-verbal sound cues. Illustrate</a:t>
            </a:r>
            <a:r>
              <a:rPr lang="en-US" baseline="0" dirty="0"/>
              <a:t> paralanguage</a:t>
            </a:r>
            <a:r>
              <a:rPr lang="en-US" dirty="0"/>
              <a:t> using</a:t>
            </a:r>
            <a:r>
              <a:rPr lang="en-US" baseline="0" dirty="0"/>
              <a:t> </a:t>
            </a:r>
            <a:r>
              <a:rPr lang="en-US" dirty="0"/>
              <a:t>the word “fine.” Say, “How are you?” and respond using “fine” with a positive tone and then negative tone. The word doesn’t change, the meaning does. </a:t>
            </a:r>
          </a:p>
          <a:p>
            <a:endParaRPr lang="en-US" dirty="0"/>
          </a:p>
        </p:txBody>
      </p:sp>
      <p:sp>
        <p:nvSpPr>
          <p:cNvPr id="4" name="Slide Number Placeholder 3"/>
          <p:cNvSpPr>
            <a:spLocks noGrp="1"/>
          </p:cNvSpPr>
          <p:nvPr>
            <p:ph type="sldNum" sz="quarter" idx="10"/>
          </p:nvPr>
        </p:nvSpPr>
        <p:spPr/>
        <p:txBody>
          <a:bodyPr/>
          <a:lstStyle/>
          <a:p>
            <a:fld id="{5050265C-EA89-49EE-B665-36001A0176DF}" type="slidenum">
              <a:rPr lang="en-US" smtClean="0"/>
              <a:t>18</a:t>
            </a:fld>
            <a:endParaRPr lang="en-US"/>
          </a:p>
        </p:txBody>
      </p:sp>
    </p:spTree>
    <p:extLst>
      <p:ext uri="{BB962C8B-B14F-4D97-AF65-F5344CB8AC3E}">
        <p14:creationId xmlns:p14="http://schemas.microsoft.com/office/powerpoint/2010/main" val="20365616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Engage the audience</a:t>
            </a:r>
            <a:r>
              <a:rPr lang="en-US" baseline="0" dirty="0"/>
              <a:t> </a:t>
            </a:r>
            <a:r>
              <a:rPr lang="en-US" b="0" baseline="0" dirty="0"/>
              <a:t>in the example below:</a:t>
            </a:r>
            <a:endParaRPr lang="en-US" b="0" dirty="0"/>
          </a:p>
          <a:p>
            <a:endParaRPr lang="en-US" b="1" dirty="0"/>
          </a:p>
          <a:p>
            <a:r>
              <a:rPr lang="en-US" b="1" dirty="0"/>
              <a:t>Typical Dialogue:</a:t>
            </a:r>
          </a:p>
          <a:p>
            <a:r>
              <a:rPr lang="en-US" b="1" dirty="0"/>
              <a:t>Patient:</a:t>
            </a:r>
            <a:r>
              <a:rPr lang="en-US" dirty="0"/>
              <a:t> I'm very frightened about the procedure tomorrow.</a:t>
            </a:r>
          </a:p>
          <a:p>
            <a:r>
              <a:rPr lang="en-US" b="1" dirty="0"/>
              <a:t>Nurse:</a:t>
            </a:r>
            <a:r>
              <a:rPr lang="en-US" dirty="0"/>
              <a:t> Oh, you'll be fine. The doctor does hundreds of these every year.</a:t>
            </a:r>
          </a:p>
          <a:p>
            <a:endParaRPr lang="en-US" b="1" dirty="0"/>
          </a:p>
          <a:p>
            <a:r>
              <a:rPr lang="en-US" b="1" dirty="0"/>
              <a:t>Active Listening Response:  </a:t>
            </a:r>
            <a:r>
              <a:rPr lang="en-US" b="0" dirty="0"/>
              <a:t>Ask the</a:t>
            </a:r>
            <a:r>
              <a:rPr lang="en-US" b="0" baseline="0" dirty="0"/>
              <a:t> participants for examples of what the nurse might say if he or she was actively listening.</a:t>
            </a:r>
          </a:p>
          <a:p>
            <a:endParaRPr lang="en-US" b="0" dirty="0"/>
          </a:p>
          <a:p>
            <a:r>
              <a:rPr lang="en-US" b="1" dirty="0"/>
              <a:t>Patient:</a:t>
            </a:r>
            <a:r>
              <a:rPr lang="en-US" dirty="0"/>
              <a:t> I'm very frightened about the procedure tomorrow.</a:t>
            </a:r>
          </a:p>
          <a:p>
            <a:r>
              <a:rPr lang="en-US" b="1" dirty="0"/>
              <a:t>Nurse:</a:t>
            </a:r>
            <a:r>
              <a:rPr lang="en-US" dirty="0"/>
              <a:t> So, you're frightened about the procedure. Can you say more about what's seems so frightening to you?</a:t>
            </a:r>
          </a:p>
          <a:p>
            <a:endParaRPr lang="en-US" dirty="0"/>
          </a:p>
        </p:txBody>
      </p:sp>
      <p:sp>
        <p:nvSpPr>
          <p:cNvPr id="4" name="Slide Number Placeholder 3"/>
          <p:cNvSpPr>
            <a:spLocks noGrp="1"/>
          </p:cNvSpPr>
          <p:nvPr>
            <p:ph type="sldNum" sz="quarter" idx="10"/>
          </p:nvPr>
        </p:nvSpPr>
        <p:spPr/>
        <p:txBody>
          <a:bodyPr/>
          <a:lstStyle/>
          <a:p>
            <a:fld id="{5050265C-EA89-49EE-B665-36001A0176DF}" type="slidenum">
              <a:rPr lang="en-US" smtClean="0"/>
              <a:t>19</a:t>
            </a:fld>
            <a:endParaRPr lang="en-US"/>
          </a:p>
        </p:txBody>
      </p:sp>
    </p:spTree>
    <p:extLst>
      <p:ext uri="{BB962C8B-B14F-4D97-AF65-F5344CB8AC3E}">
        <p14:creationId xmlns:p14="http://schemas.microsoft.com/office/powerpoint/2010/main" val="992310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FF00"/>
              </a:solidFill>
            </a:endParaRPr>
          </a:p>
        </p:txBody>
      </p:sp>
      <p:sp>
        <p:nvSpPr>
          <p:cNvPr id="4" name="Slide Number Placeholder 3"/>
          <p:cNvSpPr>
            <a:spLocks noGrp="1"/>
          </p:cNvSpPr>
          <p:nvPr>
            <p:ph type="sldNum" sz="quarter" idx="10"/>
          </p:nvPr>
        </p:nvSpPr>
        <p:spPr/>
        <p:txBody>
          <a:bodyPr/>
          <a:lstStyle/>
          <a:p>
            <a:fld id="{5050265C-EA89-49EE-B665-36001A0176DF}" type="slidenum">
              <a:rPr lang="en-US" smtClean="0"/>
              <a:t>2</a:t>
            </a:fld>
            <a:endParaRPr lang="en-US"/>
          </a:p>
        </p:txBody>
      </p:sp>
    </p:spTree>
    <p:extLst>
      <p:ext uri="{BB962C8B-B14F-4D97-AF65-F5344CB8AC3E}">
        <p14:creationId xmlns:p14="http://schemas.microsoft.com/office/powerpoint/2010/main" val="2695244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(Animated Slide)</a:t>
            </a:r>
          </a:p>
          <a:p>
            <a:endParaRPr lang="en-US" dirty="0"/>
          </a:p>
          <a:p>
            <a:r>
              <a:rPr lang="en-US" dirty="0"/>
              <a:t>(This slide is intended to prompt participant reflection on their own listening outcomes).</a:t>
            </a:r>
          </a:p>
          <a:p>
            <a:endParaRPr lang="en-US" dirty="0"/>
          </a:p>
        </p:txBody>
      </p:sp>
      <p:sp>
        <p:nvSpPr>
          <p:cNvPr id="4" name="Slide Number Placeholder 3"/>
          <p:cNvSpPr>
            <a:spLocks noGrp="1"/>
          </p:cNvSpPr>
          <p:nvPr>
            <p:ph type="sldNum" sz="quarter" idx="10"/>
          </p:nvPr>
        </p:nvSpPr>
        <p:spPr/>
        <p:txBody>
          <a:bodyPr/>
          <a:lstStyle/>
          <a:p>
            <a:fld id="{5050265C-EA89-49EE-B665-36001A0176DF}" type="slidenum">
              <a:rPr lang="en-US" smtClean="0"/>
              <a:t>20</a:t>
            </a:fld>
            <a:endParaRPr lang="en-US"/>
          </a:p>
        </p:txBody>
      </p:sp>
    </p:spTree>
    <p:extLst>
      <p:ext uri="{BB962C8B-B14F-4D97-AF65-F5344CB8AC3E}">
        <p14:creationId xmlns:p14="http://schemas.microsoft.com/office/powerpoint/2010/main" val="19322179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(Optional</a:t>
            </a:r>
            <a:r>
              <a:rPr lang="en-US" baseline="0" dirty="0"/>
              <a:t> substitution activity or additional activity): </a:t>
            </a:r>
          </a:p>
          <a:p>
            <a:endParaRPr lang="en-US" dirty="0"/>
          </a:p>
          <a:p>
            <a:r>
              <a:rPr lang="en-US" baseline="0" dirty="0"/>
              <a:t>Ask participants to think of a workplace issue they find to be troubling or problematic and to share it with their partner.  Partner 1 speaks first while Partner 2 listens and practices paraphrasing to make sure accurate understanding of the message has been achieved.  Partner 2 then shares his or her issue while Partner 1 listens and practices paraphrasing to make sure accurate understanding of the message has been achieved.</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5050265C-EA89-49EE-B665-36001A0176DF}" type="slidenum">
              <a:rPr lang="en-US" smtClean="0"/>
              <a:t>21</a:t>
            </a:fld>
            <a:endParaRPr lang="en-US"/>
          </a:p>
        </p:txBody>
      </p:sp>
    </p:spTree>
    <p:extLst>
      <p:ext uri="{BB962C8B-B14F-4D97-AF65-F5344CB8AC3E}">
        <p14:creationId xmlns:p14="http://schemas.microsoft.com/office/powerpoint/2010/main" val="4354626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(Animated Slide</a:t>
            </a:r>
            <a:r>
              <a:rPr lang="en-US" baseline="0" dirty="0"/>
              <a:t>: T</a:t>
            </a:r>
            <a:r>
              <a:rPr lang="en-US" dirty="0"/>
              <a:t>he</a:t>
            </a:r>
            <a:r>
              <a:rPr lang="en-US" baseline="0" dirty="0"/>
              <a:t> animation groups several bullet points providing built in pauses until the final two which are designed for greater emphasis).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a:t>
            </a:r>
            <a:r>
              <a:rPr lang="en-US" dirty="0"/>
              <a:t>Definition: WPM means words per minute)</a:t>
            </a:r>
          </a:p>
          <a:p>
            <a:endParaRPr lang="en-US" dirty="0"/>
          </a:p>
          <a:p>
            <a:r>
              <a:rPr lang="en-US" dirty="0"/>
              <a:t>Emphasize that listening is an active process.</a:t>
            </a:r>
          </a:p>
          <a:p>
            <a:endParaRPr lang="en-US" dirty="0"/>
          </a:p>
          <a:p>
            <a:endParaRPr lang="en-US" dirty="0"/>
          </a:p>
        </p:txBody>
      </p:sp>
      <p:sp>
        <p:nvSpPr>
          <p:cNvPr id="4" name="Slide Number Placeholder 3"/>
          <p:cNvSpPr>
            <a:spLocks noGrp="1"/>
          </p:cNvSpPr>
          <p:nvPr>
            <p:ph type="sldNum" sz="quarter" idx="10"/>
          </p:nvPr>
        </p:nvSpPr>
        <p:spPr/>
        <p:txBody>
          <a:bodyPr/>
          <a:lstStyle/>
          <a:p>
            <a:fld id="{5050265C-EA89-49EE-B665-36001A0176DF}" type="slidenum">
              <a:rPr lang="en-US" smtClean="0"/>
              <a:t>22</a:t>
            </a:fld>
            <a:endParaRPr lang="en-US"/>
          </a:p>
        </p:txBody>
      </p:sp>
    </p:spTree>
    <p:extLst>
      <p:ext uri="{BB962C8B-B14F-4D97-AF65-F5344CB8AC3E}">
        <p14:creationId xmlns:p14="http://schemas.microsoft.com/office/powerpoint/2010/main" val="10242621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(Animated Slide)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(Optional take-a-way: Hand out the optional Listening Self-Assessment</a:t>
            </a:r>
            <a:r>
              <a:rPr lang="en-US" baseline="0" dirty="0"/>
              <a:t> on </a:t>
            </a:r>
            <a:r>
              <a:rPr lang="en-US" dirty="0"/>
              <a:t>pages 12-13 of the Trainer Manual.)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(Emphasize the importance of the participant role in improving listening skills. Conclude</a:t>
            </a:r>
            <a:r>
              <a:rPr lang="en-US" baseline="0" dirty="0"/>
              <a:t> the presentation with the </a:t>
            </a:r>
            <a:r>
              <a:rPr lang="en-US" i="1" baseline="0" dirty="0"/>
              <a:t>How Many Good Listeners Do You Know</a:t>
            </a:r>
            <a:r>
              <a:rPr lang="en-US" i="0" baseline="0" dirty="0"/>
              <a:t> Activity below and on page 11 of the Trainer Manual.)</a:t>
            </a:r>
          </a:p>
          <a:p>
            <a:pPr lvl="0">
              <a:defRPr/>
            </a:pPr>
            <a:endParaRPr lang="en-US" dirty="0"/>
          </a:p>
          <a:p>
            <a:r>
              <a:rPr lang="en-US" sz="1200" b="1" u="none" strike="noStrike" kern="1200" dirty="0">
                <a:solidFill>
                  <a:schemeClr val="tx1"/>
                </a:solidFill>
                <a:effectLst/>
                <a:latin typeface="+mn-lt"/>
                <a:ea typeface="+mn-ea"/>
                <a:cs typeface="+mn-cs"/>
              </a:rPr>
              <a:t>Goal:</a:t>
            </a:r>
            <a:r>
              <a:rPr lang="en-US" sz="1200" b="0" u="none" strike="noStrike" kern="1200" dirty="0">
                <a:solidFill>
                  <a:schemeClr val="tx1"/>
                </a:solidFill>
                <a:effectLst/>
                <a:latin typeface="+mn-lt"/>
                <a:ea typeface="+mn-ea"/>
                <a:cs typeface="+mn-cs"/>
              </a:rPr>
              <a:t> To demonstrate how few people in our personal and professional networks engage in active listening and that we need to improve our active listening skills.  </a:t>
            </a:r>
            <a:endParaRPr lang="en-US" sz="1200" b="1" u="sng"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Materials Needed:</a:t>
            </a:r>
            <a:endParaRPr lang="en-US" sz="11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PowerPoint Slide 23</a:t>
            </a:r>
          </a:p>
          <a:p>
            <a:r>
              <a:rPr lang="en-US" sz="1200" b="1" u="none" strike="noStrike" kern="1200" dirty="0">
                <a:solidFill>
                  <a:schemeClr val="tx1"/>
                </a:solidFill>
                <a:effectLst/>
                <a:latin typeface="+mn-lt"/>
                <a:ea typeface="+mn-ea"/>
                <a:cs typeface="+mn-cs"/>
              </a:rPr>
              <a:t>Procedure</a:t>
            </a:r>
            <a:r>
              <a:rPr lang="en-US" sz="1200" b="0" u="none" strike="noStrike" kern="1200" dirty="0">
                <a:solidFill>
                  <a:schemeClr val="tx1"/>
                </a:solidFill>
                <a:effectLst/>
                <a:latin typeface="+mn-lt"/>
                <a:ea typeface="+mn-ea"/>
                <a:cs typeface="+mn-cs"/>
              </a:rPr>
              <a:t>s:</a:t>
            </a:r>
            <a:endParaRPr lang="en-US" sz="1200" b="1" u="sng" kern="1200" dirty="0">
              <a:solidFill>
                <a:schemeClr val="tx1"/>
              </a:solidFill>
              <a:effectLst/>
              <a:latin typeface="+mn-lt"/>
              <a:ea typeface="+mn-ea"/>
              <a:cs typeface="+mn-cs"/>
            </a:endParaRPr>
          </a:p>
          <a:p>
            <a:pPr marL="228600" lvl="0" indent="-228600">
              <a:buFont typeface="+mj-lt"/>
              <a:buAutoNum type="arabicPeriod"/>
            </a:pPr>
            <a:r>
              <a:rPr lang="en-US" sz="1200" b="0" u="none" strike="noStrike" kern="1200" dirty="0">
                <a:solidFill>
                  <a:schemeClr val="tx1"/>
                </a:solidFill>
                <a:effectLst/>
                <a:latin typeface="+mn-lt"/>
                <a:ea typeface="+mn-ea"/>
                <a:cs typeface="+mn-cs"/>
              </a:rPr>
              <a:t>Ask the participants to think of all of their friends that they interact with on a fairly regular basis (pause for a few seconds), then ask them to think of all of their family members that they interact with on a fairly regular basis (pause for a few seconds), and then ask them to think of all of their colleagues that they interact with on a fairly regular basis (pause for a few seconds).</a:t>
            </a:r>
            <a:endParaRPr lang="en-US" sz="1200" b="1" u="sng" kern="1200" dirty="0">
              <a:solidFill>
                <a:schemeClr val="tx1"/>
              </a:solidFill>
              <a:effectLst/>
              <a:latin typeface="+mn-lt"/>
              <a:ea typeface="+mn-ea"/>
              <a:cs typeface="+mn-cs"/>
            </a:endParaRPr>
          </a:p>
          <a:p>
            <a:pPr marL="228600" lvl="0" indent="-228600">
              <a:buFont typeface="+mj-lt"/>
              <a:buAutoNum type="arabicPeriod"/>
            </a:pPr>
            <a:r>
              <a:rPr lang="en-US" sz="1200" b="0" u="none" strike="noStrike" kern="1200" dirty="0">
                <a:solidFill>
                  <a:schemeClr val="tx1"/>
                </a:solidFill>
                <a:effectLst/>
                <a:latin typeface="+mn-lt"/>
                <a:ea typeface="+mn-ea"/>
                <a:cs typeface="+mn-cs"/>
              </a:rPr>
              <a:t>Ask the participants to think about a challenging or traumatic time in their life (pause a few seconds).</a:t>
            </a:r>
            <a:endParaRPr lang="en-US" sz="1200" b="1" u="sng" kern="1200" dirty="0">
              <a:solidFill>
                <a:schemeClr val="tx1"/>
              </a:solidFill>
              <a:effectLst/>
              <a:latin typeface="+mn-lt"/>
              <a:ea typeface="+mn-ea"/>
              <a:cs typeface="+mn-cs"/>
            </a:endParaRPr>
          </a:p>
          <a:p>
            <a:pPr marL="228600" lvl="0" indent="-228600">
              <a:buFont typeface="+mj-lt"/>
              <a:buAutoNum type="arabicPeriod"/>
            </a:pPr>
            <a:r>
              <a:rPr lang="en-US" sz="1200" b="0" u="none" strike="noStrike" kern="1200" dirty="0">
                <a:solidFill>
                  <a:schemeClr val="tx1"/>
                </a:solidFill>
                <a:effectLst/>
                <a:latin typeface="+mn-lt"/>
                <a:ea typeface="+mn-ea"/>
                <a:cs typeface="+mn-cs"/>
              </a:rPr>
              <a:t>Now ask the participants to think about how many people that they know who would truly listen to them if they were to reach out for help and discuss their situation with them.   </a:t>
            </a:r>
            <a:endParaRPr lang="en-US" sz="1200" b="1" u="sng" kern="1200" dirty="0">
              <a:solidFill>
                <a:schemeClr val="tx1"/>
              </a:solidFill>
              <a:effectLst/>
              <a:latin typeface="+mn-lt"/>
              <a:ea typeface="+mn-ea"/>
              <a:cs typeface="+mn-cs"/>
            </a:endParaRPr>
          </a:p>
          <a:p>
            <a:pPr marL="685800" lvl="1" indent="-228600">
              <a:buFont typeface="+mj-lt"/>
              <a:buAutoNum type="alphaLcPeriod"/>
            </a:pPr>
            <a:r>
              <a:rPr lang="en-US" sz="1200" b="0" u="none" strike="noStrike" kern="1200" dirty="0">
                <a:solidFill>
                  <a:schemeClr val="tx1"/>
                </a:solidFill>
                <a:effectLst/>
                <a:latin typeface="+mn-lt"/>
                <a:ea typeface="+mn-ea"/>
                <a:cs typeface="+mn-cs"/>
              </a:rPr>
              <a:t>In other words, who would actively listen to let the entire story unfold and would not “spring board” by saying something like “I remember when I had a similar situation” or offer advice such as “What you should do is…” </a:t>
            </a:r>
            <a:endParaRPr lang="en-US" sz="1200" b="1" u="sng" kern="1200" dirty="0">
              <a:solidFill>
                <a:schemeClr val="tx1"/>
              </a:solidFill>
              <a:effectLst/>
              <a:latin typeface="+mn-lt"/>
              <a:ea typeface="+mn-ea"/>
              <a:cs typeface="+mn-cs"/>
            </a:endParaRPr>
          </a:p>
          <a:p>
            <a:pPr marL="685800" lvl="1" indent="-228600">
              <a:buFont typeface="+mj-lt"/>
              <a:buAutoNum type="alphaLcPeriod"/>
            </a:pPr>
            <a:r>
              <a:rPr lang="en-US" sz="1200" b="0" u="none" strike="noStrike" kern="1200" dirty="0">
                <a:solidFill>
                  <a:schemeClr val="tx1"/>
                </a:solidFill>
                <a:effectLst/>
                <a:latin typeface="+mn-lt"/>
                <a:ea typeface="+mn-ea"/>
                <a:cs typeface="+mn-cs"/>
              </a:rPr>
              <a:t>Now ask them to hold up one finger for every person they know who is a good active listener.  Rarely will anyone raise more than 2-3 fingers. </a:t>
            </a:r>
            <a:endParaRPr lang="en-US" sz="1200" b="1" u="sng" kern="1200" dirty="0">
              <a:solidFill>
                <a:schemeClr val="tx1"/>
              </a:solidFill>
              <a:effectLst/>
              <a:latin typeface="+mn-lt"/>
              <a:ea typeface="+mn-ea"/>
              <a:cs typeface="+mn-cs"/>
            </a:endParaRPr>
          </a:p>
          <a:p>
            <a:pPr marL="685800" lvl="1" indent="-228600">
              <a:buFont typeface="+mj-lt"/>
              <a:buAutoNum type="alphaLcPeriod"/>
            </a:pPr>
            <a:r>
              <a:rPr lang="en-US" sz="1200" b="0" u="none" strike="noStrike" kern="1200" dirty="0">
                <a:solidFill>
                  <a:schemeClr val="tx1"/>
                </a:solidFill>
                <a:effectLst/>
                <a:latin typeface="+mn-lt"/>
                <a:ea typeface="+mn-ea"/>
                <a:cs typeface="+mn-cs"/>
              </a:rPr>
              <a:t>This can be a powerful display as everyone looks around the room to see how our collective listening skills are so poor.</a:t>
            </a:r>
            <a:endParaRPr lang="en-US" sz="1200" b="1" u="sng" kern="1200" dirty="0">
              <a:solidFill>
                <a:schemeClr val="tx1"/>
              </a:solidFill>
              <a:effectLst/>
              <a:latin typeface="+mn-lt"/>
              <a:ea typeface="+mn-ea"/>
              <a:cs typeface="+mn-cs"/>
            </a:endParaRPr>
          </a:p>
          <a:p>
            <a:pPr marL="228600" lvl="0" indent="-228600">
              <a:buFont typeface="+mj-lt"/>
              <a:buAutoNum type="arabicPeriod"/>
            </a:pPr>
            <a:r>
              <a:rPr lang="en-US" sz="1200" b="0" u="none" strike="noStrike" kern="1200" dirty="0">
                <a:solidFill>
                  <a:schemeClr val="tx1"/>
                </a:solidFill>
                <a:effectLst/>
                <a:latin typeface="+mn-lt"/>
                <a:ea typeface="+mn-ea"/>
                <a:cs typeface="+mn-cs"/>
              </a:rPr>
              <a:t>Conclude the activity by asking the participants whether or not their friends, family and colleagues would include them on their list of active listeners. </a:t>
            </a:r>
            <a:endParaRPr lang="en-US" sz="1200" b="1" u="sng"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050265C-EA89-49EE-B665-36001A0176DF}" type="slidenum">
              <a:rPr lang="en-US" smtClean="0"/>
              <a:t>23</a:t>
            </a:fld>
            <a:endParaRPr lang="en-US"/>
          </a:p>
        </p:txBody>
      </p:sp>
    </p:spTree>
    <p:extLst>
      <p:ext uri="{BB962C8B-B14F-4D97-AF65-F5344CB8AC3E}">
        <p14:creationId xmlns:p14="http://schemas.microsoft.com/office/powerpoint/2010/main" val="3445799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0265C-EA89-49EE-B665-36001A0176DF}" type="slidenum">
              <a:rPr lang="en-US" smtClean="0"/>
              <a:t>24</a:t>
            </a:fld>
            <a:endParaRPr lang="en-US"/>
          </a:p>
        </p:txBody>
      </p:sp>
    </p:spTree>
    <p:extLst>
      <p:ext uri="{BB962C8B-B14F-4D97-AF65-F5344CB8AC3E}">
        <p14:creationId xmlns:p14="http://schemas.microsoft.com/office/powerpoint/2010/main" val="2274806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Quickly</a:t>
            </a:r>
            <a:r>
              <a:rPr lang="en-US" baseline="0" dirty="0"/>
              <a:t> preview the session.</a:t>
            </a:r>
            <a:endParaRPr lang="en-US" dirty="0"/>
          </a:p>
        </p:txBody>
      </p:sp>
      <p:sp>
        <p:nvSpPr>
          <p:cNvPr id="4" name="Slide Number Placeholder 3"/>
          <p:cNvSpPr>
            <a:spLocks noGrp="1"/>
          </p:cNvSpPr>
          <p:nvPr>
            <p:ph type="sldNum" sz="quarter" idx="10"/>
          </p:nvPr>
        </p:nvSpPr>
        <p:spPr/>
        <p:txBody>
          <a:bodyPr/>
          <a:lstStyle/>
          <a:p>
            <a:fld id="{5050265C-EA89-49EE-B665-36001A0176DF}" type="slidenum">
              <a:rPr lang="en-US" smtClean="0"/>
              <a:t>3</a:t>
            </a:fld>
            <a:endParaRPr lang="en-US"/>
          </a:p>
        </p:txBody>
      </p:sp>
    </p:spTree>
    <p:extLst>
      <p:ext uri="{BB962C8B-B14F-4D97-AF65-F5344CB8AC3E}">
        <p14:creationId xmlns:p14="http://schemas.microsoft.com/office/powerpoint/2010/main" val="1473712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265237" y="4389437"/>
            <a:ext cx="4724400" cy="3696712"/>
          </a:xfr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u="none" dirty="0"/>
              <a:t>Explain that dismissing</a:t>
            </a:r>
            <a:r>
              <a:rPr lang="en-US" u="none" baseline="0" dirty="0"/>
              <a:t> the value of learning about how to be a more competent communicator is not peculiar to the healthcare field, but a result of the </a:t>
            </a:r>
            <a:r>
              <a:rPr lang="en-US" b="1" u="none" baseline="0" dirty="0"/>
              <a:t>“hindsight bias” </a:t>
            </a:r>
            <a:r>
              <a:rPr lang="en-US" u="none" baseline="0" dirty="0"/>
              <a:t>or the “I already knew that” phenomenon.  The hindsight bias is a phenomenon in which people overestimate their prior knowledge. To demonstrate the concept ask the participants if they have watched TV shows such as </a:t>
            </a:r>
            <a:r>
              <a:rPr lang="en-US" i="1" u="none" baseline="0" dirty="0"/>
              <a:t>Jeopardy</a:t>
            </a:r>
            <a:r>
              <a:rPr lang="en-US" u="none" baseline="0" dirty="0"/>
              <a:t>, </a:t>
            </a:r>
            <a:r>
              <a:rPr lang="en-US" i="1" u="none" baseline="0" dirty="0"/>
              <a:t>Are You Smarter Than a 5</a:t>
            </a:r>
            <a:r>
              <a:rPr lang="en-US" i="1" u="none" baseline="30000" dirty="0"/>
              <a:t>th</a:t>
            </a:r>
            <a:r>
              <a:rPr lang="en-US" i="1" u="none" baseline="0" dirty="0"/>
              <a:t> Grader and/</a:t>
            </a:r>
            <a:r>
              <a:rPr lang="en-US" u="none" baseline="0" dirty="0"/>
              <a:t>or </a:t>
            </a:r>
            <a:r>
              <a:rPr lang="en-US" i="1" u="none" baseline="0" dirty="0"/>
              <a:t>Who Wants to Be a Millionaire. </a:t>
            </a:r>
            <a:r>
              <a:rPr lang="en-US" i="0" u="none" baseline="0" dirty="0"/>
              <a:t>Remind them of the context in which music is playing while the question or answer is displayed and NOT knowing the answer to the question, but when the answer is provided everyone comments, “I knew that.”  The reality is that they did not know the answer, but the answer rang true to their personal experience resulting in an overestimation of their prior knowledge.  Because we have been communicating our whole lives and we have communication competencies, it is easily for us to hear information about effective communication and think “I already know that,” but it is important not to fall prey to the hindsight bias or to discount the value of enhancing one’s communication competencies.</a:t>
            </a:r>
            <a:endParaRPr lang="en-US" i="1" u="none" baseline="0" dirty="0"/>
          </a:p>
        </p:txBody>
      </p:sp>
      <p:sp>
        <p:nvSpPr>
          <p:cNvPr id="4" name="Slide Number Placeholder 3"/>
          <p:cNvSpPr>
            <a:spLocks noGrp="1"/>
          </p:cNvSpPr>
          <p:nvPr>
            <p:ph type="sldNum" sz="quarter" idx="10"/>
          </p:nvPr>
        </p:nvSpPr>
        <p:spPr/>
        <p:txBody>
          <a:bodyPr/>
          <a:lstStyle/>
          <a:p>
            <a:fld id="{73495A6F-A7A9-405F-9581-F468F1CABC82}" type="slidenum">
              <a:rPr lang="en-US" smtClean="0"/>
              <a:t>4</a:t>
            </a:fld>
            <a:endParaRPr lang="en-US"/>
          </a:p>
        </p:txBody>
      </p:sp>
    </p:spTree>
    <p:extLst>
      <p:ext uri="{BB962C8B-B14F-4D97-AF65-F5344CB8AC3E}">
        <p14:creationId xmlns:p14="http://schemas.microsoft.com/office/powerpoint/2010/main" val="3846656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341579" y="4518204"/>
            <a:ext cx="5050649" cy="3696712"/>
          </a:xfrm>
        </p:spPr>
        <p:txBody>
          <a:bodyPr/>
          <a:lstStyle/>
          <a:p>
            <a:r>
              <a:rPr lang="en-US" dirty="0"/>
              <a:t>(See detailed</a:t>
            </a:r>
            <a:r>
              <a:rPr lang="en-US" baseline="0" dirty="0"/>
              <a:t> procedures on</a:t>
            </a:r>
            <a:r>
              <a:rPr lang="en-US" dirty="0"/>
              <a:t> pages 5-6 of the Trainer Manual.) </a:t>
            </a:r>
          </a:p>
          <a:p>
            <a:r>
              <a:rPr lang="en-US" dirty="0"/>
              <a:t>(Stay on this slide until story has been read.)</a:t>
            </a:r>
          </a:p>
          <a:p>
            <a:endParaRPr lang="en-US" dirty="0"/>
          </a:p>
          <a:p>
            <a:r>
              <a:rPr lang="en-US" sz="1200" b="1" kern="1200" dirty="0">
                <a:solidFill>
                  <a:schemeClr val="tx1"/>
                </a:solidFill>
                <a:effectLst/>
                <a:latin typeface="+mn-lt"/>
                <a:ea typeface="+mn-ea"/>
                <a:cs typeface="+mn-cs"/>
              </a:rPr>
              <a:t>Goal</a:t>
            </a:r>
            <a:r>
              <a:rPr lang="en-US" sz="1400" kern="1200" dirty="0">
                <a:solidFill>
                  <a:schemeClr val="tx1"/>
                </a:solidFill>
                <a:effectLst/>
                <a:latin typeface="+mn-lt"/>
                <a:ea typeface="+mn-ea"/>
                <a:cs typeface="+mn-cs"/>
              </a:rPr>
              <a:t>:</a:t>
            </a:r>
            <a:r>
              <a:rPr lang="en-US" sz="14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To demonstrate that it</a:t>
            </a:r>
            <a:r>
              <a:rPr lang="en-US" sz="14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is difficult to</a:t>
            </a:r>
            <a:r>
              <a:rPr lang="en-US" sz="14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multitask and listen effectively.</a:t>
            </a:r>
            <a:r>
              <a:rPr lang="en-US" sz="14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We often have tasks that pull us in many directions at once, but it is important to remember that effective listening is vitally important to ensuring high quality patient care.  </a:t>
            </a:r>
            <a:endParaRPr lang="en-US" sz="11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Materials Needed </a:t>
            </a:r>
            <a:r>
              <a:rPr lang="en-US" sz="1200" b="0" kern="1200" dirty="0">
                <a:solidFill>
                  <a:schemeClr val="tx1"/>
                </a:solidFill>
                <a:effectLst/>
                <a:latin typeface="+mn-lt"/>
                <a:ea typeface="+mn-ea"/>
                <a:cs typeface="+mn-cs"/>
              </a:rPr>
              <a:t>(Quantities vary by how many in the group)</a:t>
            </a:r>
            <a:endParaRPr lang="en-US" sz="12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Wright Family Story</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Paper clip or some other small item for each person in the group</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PowerPoint Slides 5-6</a:t>
            </a:r>
            <a:endParaRPr lang="en-US" b="1" dirty="0"/>
          </a:p>
          <a:p>
            <a:pPr lvl="0"/>
            <a:r>
              <a:rPr lang="en-US" sz="1200" b="1" kern="1200" dirty="0">
                <a:solidFill>
                  <a:schemeClr val="tx1"/>
                </a:solidFill>
                <a:effectLst/>
                <a:latin typeface="+mn-lt"/>
                <a:ea typeface="+mn-ea"/>
                <a:cs typeface="+mn-cs"/>
              </a:rPr>
              <a:t>Procedures:</a:t>
            </a:r>
          </a:p>
          <a:p>
            <a:pPr marL="228600" lvl="0" indent="-228600">
              <a:buFont typeface="+mj-lt"/>
              <a:buAutoNum type="arabicPeriod"/>
            </a:pPr>
            <a:r>
              <a:rPr lang="en-US" sz="1200" kern="1200" dirty="0">
                <a:solidFill>
                  <a:schemeClr val="tx1"/>
                </a:solidFill>
                <a:effectLst/>
                <a:latin typeface="+mn-lt"/>
                <a:ea typeface="+mn-ea"/>
                <a:cs typeface="+mn-cs"/>
              </a:rPr>
              <a:t>Have your entire group stand in a circle, shoulder to shoulder.</a:t>
            </a:r>
          </a:p>
          <a:p>
            <a:pPr marL="228600" lvl="0" indent="-228600">
              <a:buFont typeface="+mj-lt"/>
              <a:buAutoNum type="arabicPeriod"/>
            </a:pPr>
            <a:r>
              <a:rPr lang="en-US" sz="1200" kern="1200" dirty="0">
                <a:solidFill>
                  <a:schemeClr val="tx1"/>
                </a:solidFill>
                <a:effectLst/>
                <a:latin typeface="+mn-lt"/>
                <a:ea typeface="+mn-ea"/>
                <a:cs typeface="+mn-cs"/>
              </a:rPr>
              <a:t>Give each person in the circle a playing card, penny or some other small item that can be passed easily from hand to hand</a:t>
            </a:r>
          </a:p>
          <a:p>
            <a:pPr marL="228600" lvl="0" indent="-228600">
              <a:buFont typeface="+mj-lt"/>
              <a:buAutoNum type="arabicPeriod"/>
            </a:pPr>
            <a:r>
              <a:rPr lang="en-US" sz="1200" kern="1200" dirty="0">
                <a:solidFill>
                  <a:schemeClr val="tx1"/>
                </a:solidFill>
                <a:effectLst/>
                <a:latin typeface="+mn-lt"/>
                <a:ea typeface="+mn-ea"/>
                <a:cs typeface="+mn-cs"/>
              </a:rPr>
              <a:t>Tell the group that you are going to read them a story and every time they hear any word that sounds like “right,” they are to pass the object in their hand to the person on their right, and every time they hear the word “left,” they should pass the object to the left.  </a:t>
            </a:r>
          </a:p>
          <a:p>
            <a:pPr marL="228600" lvl="0" indent="-228600">
              <a:buFont typeface="+mj-lt"/>
              <a:buAutoNum type="arabicPeriod"/>
            </a:pPr>
            <a:r>
              <a:rPr lang="en-US" sz="1200" kern="1200" dirty="0">
                <a:solidFill>
                  <a:schemeClr val="tx1"/>
                </a:solidFill>
                <a:effectLst/>
                <a:latin typeface="+mn-lt"/>
                <a:ea typeface="+mn-ea"/>
                <a:cs typeface="+mn-cs"/>
              </a:rPr>
              <a:t>Start reading the story slowly so that they have a chance to catch on to what you want them to do. After a few passes, stop the story and ask them how they are doing.  Check to see that everyone has an object in his/her hand.  If your group is typical, some will have two or three objects and others will not have any.  Have them redistribute the objects so that everyone is holding one object.  </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pPr marL="228600" lvl="0" indent="-228600">
              <a:buFont typeface="+mj-lt"/>
              <a:buAutoNum type="arabicPeriod"/>
            </a:pPr>
            <a:r>
              <a:rPr lang="en-US" sz="1200" kern="1200" dirty="0">
                <a:solidFill>
                  <a:schemeClr val="tx1"/>
                </a:solidFill>
                <a:effectLst/>
                <a:latin typeface="+mn-lt"/>
                <a:ea typeface="+mn-ea"/>
                <a:cs typeface="+mn-cs"/>
              </a:rPr>
              <a:t>Now continue to read the story, reading faster as you go.  Stop the story a couple more times to check on how the group is doing.</a:t>
            </a:r>
          </a:p>
          <a:p>
            <a:pPr marL="228600" lvl="0" indent="-228600">
              <a:buFont typeface="+mj-lt"/>
              <a:buAutoNum type="arabicPeriod"/>
            </a:pPr>
            <a:endParaRPr lang="en-US" sz="1200" kern="1200" dirty="0">
              <a:solidFill>
                <a:schemeClr val="tx1"/>
              </a:solidFill>
              <a:effectLst/>
              <a:latin typeface="+mn-lt"/>
              <a:ea typeface="+mn-ea"/>
              <a:cs typeface="+mn-cs"/>
            </a:endParaRPr>
          </a:p>
          <a:p>
            <a:pPr lvl="0"/>
            <a:r>
              <a:rPr lang="en-US" dirty="0"/>
              <a:t>      </a:t>
            </a:r>
            <a:r>
              <a:rPr lang="en-US" sz="1200" kern="1200" dirty="0">
                <a:solidFill>
                  <a:schemeClr val="tx1"/>
                </a:solidFill>
                <a:effectLst/>
                <a:latin typeface="+mn-lt"/>
                <a:ea typeface="+mn-ea"/>
                <a:cs typeface="+mn-cs"/>
              </a:rPr>
              <a:t>(Continue</a:t>
            </a:r>
            <a:r>
              <a:rPr lang="en-US" sz="1200" kern="1200" baseline="0" dirty="0">
                <a:solidFill>
                  <a:schemeClr val="tx1"/>
                </a:solidFill>
                <a:effectLst/>
                <a:latin typeface="+mn-lt"/>
                <a:ea typeface="+mn-ea"/>
                <a:cs typeface="+mn-cs"/>
              </a:rPr>
              <a:t> to the next slide)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050265C-EA89-49EE-B665-36001A0176DF}" type="slidenum">
              <a:rPr lang="en-US" smtClean="0"/>
              <a:t>5</a:t>
            </a:fld>
            <a:endParaRPr lang="en-US"/>
          </a:p>
        </p:txBody>
      </p:sp>
    </p:spTree>
    <p:extLst>
      <p:ext uri="{BB962C8B-B14F-4D97-AF65-F5344CB8AC3E}">
        <p14:creationId xmlns:p14="http://schemas.microsoft.com/office/powerpoint/2010/main" val="1352083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(Animated Slide: The</a:t>
            </a:r>
            <a:r>
              <a:rPr lang="en-US" baseline="0" dirty="0"/>
              <a:t> 3 questions will appear </a:t>
            </a:r>
            <a:r>
              <a:rPr lang="en-US" dirty="0"/>
              <a:t>first and then the answers</a:t>
            </a:r>
            <a:r>
              <a:rPr lang="en-US" baseline="0" dirty="0"/>
              <a:t> one at a time.</a:t>
            </a:r>
            <a:r>
              <a:rPr lang="en-US" dirty="0"/>
              <a:t>)</a:t>
            </a:r>
          </a:p>
          <a:p>
            <a:endParaRPr lang="en-US" dirty="0"/>
          </a:p>
          <a:p>
            <a:pPr marL="2286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a:t>Ask h</a:t>
            </a:r>
            <a:r>
              <a:rPr lang="en-US" sz="1200" kern="1200" dirty="0">
                <a:solidFill>
                  <a:schemeClr val="tx1"/>
                </a:solidFill>
                <a:effectLst/>
                <a:latin typeface="+mn-lt"/>
                <a:ea typeface="+mn-ea"/>
                <a:cs typeface="+mn-cs"/>
              </a:rPr>
              <a:t>ow much of the story the</a:t>
            </a:r>
            <a:r>
              <a:rPr lang="en-US" sz="1200" kern="1200" baseline="0" dirty="0">
                <a:solidFill>
                  <a:schemeClr val="tx1"/>
                </a:solidFill>
                <a:effectLst/>
                <a:latin typeface="+mn-lt"/>
                <a:ea typeface="+mn-ea"/>
                <a:cs typeface="+mn-cs"/>
              </a:rPr>
              <a:t> group can</a:t>
            </a:r>
            <a:r>
              <a:rPr lang="en-US" sz="1200" kern="1200" dirty="0">
                <a:solidFill>
                  <a:schemeClr val="tx1"/>
                </a:solidFill>
                <a:effectLst/>
                <a:latin typeface="+mn-lt"/>
                <a:ea typeface="+mn-ea"/>
                <a:cs typeface="+mn-cs"/>
              </a:rPr>
              <a:t> remember</a:t>
            </a:r>
            <a:r>
              <a:rPr lang="en-US" sz="1200" kern="1200" baseline="0" dirty="0">
                <a:solidFill>
                  <a:schemeClr val="tx1"/>
                </a:solidFill>
                <a:effectLst/>
                <a:latin typeface="+mn-lt"/>
                <a:ea typeface="+mn-ea"/>
                <a:cs typeface="+mn-cs"/>
              </a:rPr>
              <a:t> and then r</a:t>
            </a:r>
            <a:r>
              <a:rPr lang="en-US" dirty="0"/>
              <a:t>ead each question on the PowerPoint slide out loud and have participants either write down their answers or have them shout out answers.</a:t>
            </a:r>
          </a:p>
          <a:p>
            <a:pPr marL="2286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Next,</a:t>
            </a:r>
            <a:r>
              <a:rPr lang="en-US" sz="1200" kern="1200" baseline="0" dirty="0">
                <a:solidFill>
                  <a:schemeClr val="tx1"/>
                </a:solidFill>
                <a:effectLst/>
                <a:latin typeface="+mn-lt"/>
                <a:ea typeface="+mn-ea"/>
                <a:cs typeface="+mn-cs"/>
              </a:rPr>
              <a:t> ask </a:t>
            </a:r>
            <a:r>
              <a:rPr lang="en-US" sz="1200" kern="1200" dirty="0">
                <a:solidFill>
                  <a:schemeClr val="tx1"/>
                </a:solidFill>
                <a:effectLst/>
                <a:latin typeface="+mn-lt"/>
                <a:ea typeface="+mn-ea"/>
                <a:cs typeface="+mn-cs"/>
              </a:rPr>
              <a:t>the following questions:</a:t>
            </a:r>
          </a:p>
          <a:p>
            <a:pPr marL="685800" lvl="1" indent="-228600">
              <a:buFont typeface="+mj-lt"/>
              <a:buAutoNum type="alphaLcPeriod"/>
            </a:pPr>
            <a:r>
              <a:rPr lang="en-US" sz="1200" kern="1200" dirty="0">
                <a:solidFill>
                  <a:schemeClr val="tx1"/>
                </a:solidFill>
                <a:effectLst/>
                <a:latin typeface="+mn-lt"/>
                <a:ea typeface="+mn-ea"/>
                <a:cs typeface="+mn-cs"/>
              </a:rPr>
              <a:t>What does this activity tell us about communication?</a:t>
            </a:r>
          </a:p>
          <a:p>
            <a:pPr marL="685800" lvl="1" indent="-228600">
              <a:buFont typeface="+mj-lt"/>
              <a:buAutoNum type="alphaLcPeriod"/>
            </a:pPr>
            <a:r>
              <a:rPr lang="en-US" sz="1200" kern="1200" dirty="0">
                <a:solidFill>
                  <a:schemeClr val="tx1"/>
                </a:solidFill>
                <a:effectLst/>
                <a:latin typeface="+mn-lt"/>
                <a:ea typeface="+mn-ea"/>
                <a:cs typeface="+mn-cs"/>
              </a:rPr>
              <a:t>What does this activity tell us about teamwork?</a:t>
            </a:r>
          </a:p>
          <a:p>
            <a:pPr marL="685800" lvl="1" indent="-228600">
              <a:buFont typeface="+mj-lt"/>
              <a:buAutoNum type="alphaLcPeriod"/>
            </a:pPr>
            <a:r>
              <a:rPr lang="en-US" sz="1200" kern="1200" dirty="0">
                <a:solidFill>
                  <a:schemeClr val="tx1"/>
                </a:solidFill>
                <a:effectLst/>
                <a:latin typeface="+mn-lt"/>
                <a:ea typeface="+mn-ea"/>
                <a:cs typeface="+mn-cs"/>
              </a:rPr>
              <a:t>What does this activity tell us about listening skills?</a:t>
            </a:r>
          </a:p>
          <a:p>
            <a:pPr marL="228600" lvl="0" indent="-228600">
              <a:buFont typeface="+mj-lt"/>
              <a:buAutoNum type="arabicPeriod" startAt="3"/>
            </a:pPr>
            <a:r>
              <a:rPr lang="en-US" sz="1200" kern="1200" dirty="0">
                <a:solidFill>
                  <a:schemeClr val="tx1"/>
                </a:solidFill>
                <a:effectLst/>
                <a:latin typeface="+mn-lt"/>
                <a:ea typeface="+mn-ea"/>
                <a:cs typeface="+mn-cs"/>
              </a:rPr>
              <a:t>After the group has discussed the purpose of the activity, tell them that this activity required teamwork, just like working in the hospital does.  Tell them that during this activity, the idea was to not get too distracted by the rights and lefts and to stay focused on what was happening in the story.  Similarly, in our everyday lives, we often have tasks that pull us in many directions, but we should always remember what is important--the health of the patients. </a:t>
            </a:r>
          </a:p>
          <a:p>
            <a:endParaRPr lang="en-US" dirty="0"/>
          </a:p>
        </p:txBody>
      </p:sp>
      <p:sp>
        <p:nvSpPr>
          <p:cNvPr id="4" name="Slide Number Placeholder 3"/>
          <p:cNvSpPr>
            <a:spLocks noGrp="1"/>
          </p:cNvSpPr>
          <p:nvPr>
            <p:ph type="sldNum" sz="quarter" idx="10"/>
          </p:nvPr>
        </p:nvSpPr>
        <p:spPr/>
        <p:txBody>
          <a:bodyPr/>
          <a:lstStyle/>
          <a:p>
            <a:fld id="{5050265C-EA89-49EE-B665-36001A0176DF}" type="slidenum">
              <a:rPr lang="en-US" smtClean="0"/>
              <a:t>6</a:t>
            </a:fld>
            <a:endParaRPr lang="en-US"/>
          </a:p>
        </p:txBody>
      </p:sp>
    </p:spTree>
    <p:extLst>
      <p:ext uri="{BB962C8B-B14F-4D97-AF65-F5344CB8AC3E}">
        <p14:creationId xmlns:p14="http://schemas.microsoft.com/office/powerpoint/2010/main" val="2626754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(Animated Slide)</a:t>
            </a:r>
          </a:p>
          <a:p>
            <a:endParaRPr lang="en-US" dirty="0"/>
          </a:p>
          <a:p>
            <a:r>
              <a:rPr lang="en-US" dirty="0"/>
              <a:t>Explain</a:t>
            </a:r>
            <a:r>
              <a:rPr lang="en-US" baseline="0" dirty="0"/>
              <a:t> that t</a:t>
            </a:r>
            <a:r>
              <a:rPr lang="en-US" dirty="0"/>
              <a:t>he left pie chart breaks</a:t>
            </a:r>
            <a:r>
              <a:rPr lang="en-US" baseline="0" dirty="0"/>
              <a:t> down the daily  percent of time spent in each type of communication activity</a:t>
            </a:r>
            <a:r>
              <a:rPr lang="en-US" dirty="0"/>
              <a:t>.  Note we spend 45% of our daily communication listening, but on the job listening consumes about 60% of our time. </a:t>
            </a:r>
            <a:r>
              <a:rPr lang="en-US" baseline="0" dirty="0"/>
              <a:t> </a:t>
            </a:r>
            <a:r>
              <a:rPr lang="en-US" dirty="0"/>
              <a:t>Emphasize that this is a critical skill set!</a:t>
            </a:r>
          </a:p>
          <a:p>
            <a:endParaRPr lang="en-US" dirty="0"/>
          </a:p>
        </p:txBody>
      </p:sp>
      <p:sp>
        <p:nvSpPr>
          <p:cNvPr id="4" name="Slide Number Placeholder 3"/>
          <p:cNvSpPr>
            <a:spLocks noGrp="1"/>
          </p:cNvSpPr>
          <p:nvPr>
            <p:ph type="sldNum" sz="quarter" idx="10"/>
          </p:nvPr>
        </p:nvSpPr>
        <p:spPr/>
        <p:txBody>
          <a:bodyPr/>
          <a:lstStyle/>
          <a:p>
            <a:fld id="{5050265C-EA89-49EE-B665-36001A0176DF}" type="slidenum">
              <a:rPr lang="en-US" smtClean="0"/>
              <a:t>7</a:t>
            </a:fld>
            <a:endParaRPr lang="en-US"/>
          </a:p>
        </p:txBody>
      </p:sp>
    </p:spTree>
    <p:extLst>
      <p:ext uri="{BB962C8B-B14F-4D97-AF65-F5344CB8AC3E}">
        <p14:creationId xmlns:p14="http://schemas.microsoft.com/office/powerpoint/2010/main" val="29035774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(Animated Slide)</a:t>
            </a:r>
          </a:p>
          <a:p>
            <a:endParaRPr lang="en-US" dirty="0"/>
          </a:p>
          <a:p>
            <a:r>
              <a:rPr lang="en-US" dirty="0"/>
              <a:t>Discuss the difference between hearing sound and paying attention to what it means.  Reflect it back to the Wright Activity and our inability to effectively multitask and how that negatively impacts our ability to listen.</a:t>
            </a:r>
          </a:p>
          <a:p>
            <a:endParaRPr lang="en-US" dirty="0"/>
          </a:p>
        </p:txBody>
      </p:sp>
      <p:sp>
        <p:nvSpPr>
          <p:cNvPr id="4" name="Slide Number Placeholder 3"/>
          <p:cNvSpPr>
            <a:spLocks noGrp="1"/>
          </p:cNvSpPr>
          <p:nvPr>
            <p:ph type="sldNum" sz="quarter" idx="10"/>
          </p:nvPr>
        </p:nvSpPr>
        <p:spPr/>
        <p:txBody>
          <a:bodyPr/>
          <a:lstStyle/>
          <a:p>
            <a:fld id="{5050265C-EA89-49EE-B665-36001A0176DF}" type="slidenum">
              <a:rPr lang="en-US" smtClean="0"/>
              <a:t>8</a:t>
            </a:fld>
            <a:endParaRPr lang="en-US"/>
          </a:p>
        </p:txBody>
      </p:sp>
    </p:spTree>
    <p:extLst>
      <p:ext uri="{BB962C8B-B14F-4D97-AF65-F5344CB8AC3E}">
        <p14:creationId xmlns:p14="http://schemas.microsoft.com/office/powerpoint/2010/main" val="1022083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(Animated Slide: Title slide comes in at the end with a humorous acronym.)  </a:t>
            </a:r>
          </a:p>
          <a:p>
            <a:endParaRPr lang="en-US" dirty="0"/>
          </a:p>
          <a:p>
            <a:r>
              <a:rPr lang="en-US" dirty="0"/>
              <a:t>Emphasis on “attending” can lend some humor as we have all had someone not “hear us” while, for instance, watching television or using cell phones. </a:t>
            </a:r>
          </a:p>
          <a:p>
            <a:r>
              <a:rPr lang="en-US" dirty="0"/>
              <a:t>The Wright activity shows how this process is challenging in our busy lives. </a:t>
            </a:r>
          </a:p>
          <a:p>
            <a:endParaRPr lang="en-US" dirty="0"/>
          </a:p>
        </p:txBody>
      </p:sp>
      <p:sp>
        <p:nvSpPr>
          <p:cNvPr id="4" name="Slide Number Placeholder 3"/>
          <p:cNvSpPr>
            <a:spLocks noGrp="1"/>
          </p:cNvSpPr>
          <p:nvPr>
            <p:ph type="sldNum" sz="quarter" idx="10"/>
          </p:nvPr>
        </p:nvSpPr>
        <p:spPr/>
        <p:txBody>
          <a:bodyPr/>
          <a:lstStyle/>
          <a:p>
            <a:fld id="{5050265C-EA89-49EE-B665-36001A0176DF}" type="slidenum">
              <a:rPr lang="en-US" smtClean="0"/>
              <a:t>9</a:t>
            </a:fld>
            <a:endParaRPr lang="en-US"/>
          </a:p>
        </p:txBody>
      </p:sp>
    </p:spTree>
    <p:extLst>
      <p:ext uri="{BB962C8B-B14F-4D97-AF65-F5344CB8AC3E}">
        <p14:creationId xmlns:p14="http://schemas.microsoft.com/office/powerpoint/2010/main" val="53093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2DB0AFC8-C505-4EC1-AFEE-162EF2962140}" type="datetimeFigureOut">
              <a:rPr lang="en-US" smtClean="0"/>
              <a:t>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CA33D4-2A2A-4E6B-AB69-447C0B7D7DBB}" type="slidenum">
              <a:rPr lang="en-US" smtClean="0"/>
              <a:t>‹#›</a:t>
            </a:fld>
            <a:endParaRPr lang="en-US"/>
          </a:p>
        </p:txBody>
      </p:sp>
    </p:spTree>
    <p:extLst>
      <p:ext uri="{BB962C8B-B14F-4D97-AF65-F5344CB8AC3E}">
        <p14:creationId xmlns:p14="http://schemas.microsoft.com/office/powerpoint/2010/main" val="1151420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B0AFC8-C505-4EC1-AFEE-162EF2962140}" type="datetimeFigureOut">
              <a:rPr lang="en-US" smtClean="0"/>
              <a:t>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CA33D4-2A2A-4E6B-AB69-447C0B7D7DBB}" type="slidenum">
              <a:rPr lang="en-US" smtClean="0"/>
              <a:t>‹#›</a:t>
            </a:fld>
            <a:endParaRPr lang="en-US"/>
          </a:p>
        </p:txBody>
      </p:sp>
    </p:spTree>
    <p:extLst>
      <p:ext uri="{BB962C8B-B14F-4D97-AF65-F5344CB8AC3E}">
        <p14:creationId xmlns:p14="http://schemas.microsoft.com/office/powerpoint/2010/main" val="2178556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B0AFC8-C505-4EC1-AFEE-162EF2962140}" type="datetimeFigureOut">
              <a:rPr lang="en-US" smtClean="0"/>
              <a:t>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CA33D4-2A2A-4E6B-AB69-447C0B7D7DBB}" type="slidenum">
              <a:rPr lang="en-US" smtClean="0"/>
              <a:t>‹#›</a:t>
            </a:fld>
            <a:endParaRPr lang="en-US"/>
          </a:p>
        </p:txBody>
      </p:sp>
    </p:spTree>
    <p:extLst>
      <p:ext uri="{BB962C8B-B14F-4D97-AF65-F5344CB8AC3E}">
        <p14:creationId xmlns:p14="http://schemas.microsoft.com/office/powerpoint/2010/main" val="1691148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342900" indent="-342900">
              <a:buFontTx/>
              <a:buBlip>
                <a:blip r:embed="rId2"/>
              </a:buBlip>
              <a:defRPr/>
            </a:lvl1pPr>
            <a:lvl2pPr marL="742950" indent="-285750">
              <a:buFont typeface="Arial" panose="020B0604020202020204" pitchFamily="34" charset="0"/>
              <a:buChar char="•"/>
              <a:defRPr/>
            </a:lvl2pPr>
            <a:lvl3pPr marL="1143000" indent="-228600">
              <a:buFont typeface="Century Schoolbook" panose="02040604050505020304" pitchFamily="18" charset="0"/>
              <a:buChar char="―"/>
              <a:defRPr/>
            </a:lvl3pPr>
            <a:lvl4pPr marL="1600200" indent="-228600">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2DB0AFC8-C505-4EC1-AFEE-162EF2962140}" type="datetimeFigureOut">
              <a:rPr lang="en-US" smtClean="0"/>
              <a:t>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CA33D4-2A2A-4E6B-AB69-447C0B7D7DBB}" type="slidenum">
              <a:rPr lang="en-US" smtClean="0"/>
              <a:t>‹#›</a:t>
            </a:fld>
            <a:endParaRPr lang="en-US"/>
          </a:p>
        </p:txBody>
      </p:sp>
    </p:spTree>
    <p:extLst>
      <p:ext uri="{BB962C8B-B14F-4D97-AF65-F5344CB8AC3E}">
        <p14:creationId xmlns:p14="http://schemas.microsoft.com/office/powerpoint/2010/main" val="686233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B0AFC8-C505-4EC1-AFEE-162EF2962140}" type="datetimeFigureOut">
              <a:rPr lang="en-US" smtClean="0"/>
              <a:t>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CA33D4-2A2A-4E6B-AB69-447C0B7D7DBB}" type="slidenum">
              <a:rPr lang="en-US" smtClean="0"/>
              <a:t>‹#›</a:t>
            </a:fld>
            <a:endParaRPr lang="en-US"/>
          </a:p>
        </p:txBody>
      </p:sp>
    </p:spTree>
    <p:extLst>
      <p:ext uri="{BB962C8B-B14F-4D97-AF65-F5344CB8AC3E}">
        <p14:creationId xmlns:p14="http://schemas.microsoft.com/office/powerpoint/2010/main" val="4043984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DB0AFC8-C505-4EC1-AFEE-162EF2962140}" type="datetimeFigureOut">
              <a:rPr lang="en-US" smtClean="0"/>
              <a:t>2/17/2017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CA33D4-2A2A-4E6B-AB69-447C0B7D7DBB}" type="slidenum">
              <a:rPr lang="en-US" smtClean="0"/>
              <a:t>‹#›</a:t>
            </a:fld>
            <a:endParaRPr lang="en-US"/>
          </a:p>
        </p:txBody>
      </p:sp>
    </p:spTree>
    <p:extLst>
      <p:ext uri="{BB962C8B-B14F-4D97-AF65-F5344CB8AC3E}">
        <p14:creationId xmlns:p14="http://schemas.microsoft.com/office/powerpoint/2010/main" val="401685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DB0AFC8-C505-4EC1-AFEE-162EF2962140}" type="datetimeFigureOut">
              <a:rPr lang="en-US" smtClean="0"/>
              <a:t>2/17/2017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CA33D4-2A2A-4E6B-AB69-447C0B7D7DBB}" type="slidenum">
              <a:rPr lang="en-US" smtClean="0"/>
              <a:t>‹#›</a:t>
            </a:fld>
            <a:endParaRPr lang="en-US"/>
          </a:p>
        </p:txBody>
      </p:sp>
    </p:spTree>
    <p:extLst>
      <p:ext uri="{BB962C8B-B14F-4D97-AF65-F5344CB8AC3E}">
        <p14:creationId xmlns:p14="http://schemas.microsoft.com/office/powerpoint/2010/main" val="1172506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DB0AFC8-C505-4EC1-AFEE-162EF2962140}" type="datetimeFigureOut">
              <a:rPr lang="en-US" smtClean="0"/>
              <a:t>2/17/2017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CA33D4-2A2A-4E6B-AB69-447C0B7D7DBB}" type="slidenum">
              <a:rPr lang="en-US" smtClean="0"/>
              <a:t>‹#›</a:t>
            </a:fld>
            <a:endParaRPr lang="en-US"/>
          </a:p>
        </p:txBody>
      </p:sp>
    </p:spTree>
    <p:extLst>
      <p:ext uri="{BB962C8B-B14F-4D97-AF65-F5344CB8AC3E}">
        <p14:creationId xmlns:p14="http://schemas.microsoft.com/office/powerpoint/2010/main" val="1823871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B0AFC8-C505-4EC1-AFEE-162EF2962140}" type="datetimeFigureOut">
              <a:rPr lang="en-US" smtClean="0"/>
              <a:t>2/17/2017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CA33D4-2A2A-4E6B-AB69-447C0B7D7DBB}" type="slidenum">
              <a:rPr lang="en-US" smtClean="0"/>
              <a:t>‹#›</a:t>
            </a:fld>
            <a:endParaRPr lang="en-US"/>
          </a:p>
        </p:txBody>
      </p:sp>
    </p:spTree>
    <p:extLst>
      <p:ext uri="{BB962C8B-B14F-4D97-AF65-F5344CB8AC3E}">
        <p14:creationId xmlns:p14="http://schemas.microsoft.com/office/powerpoint/2010/main" val="2749976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B0AFC8-C505-4EC1-AFEE-162EF2962140}" type="datetimeFigureOut">
              <a:rPr lang="en-US" smtClean="0"/>
              <a:t>2/17/2017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CA33D4-2A2A-4E6B-AB69-447C0B7D7DBB}" type="slidenum">
              <a:rPr lang="en-US" smtClean="0"/>
              <a:t>‹#›</a:t>
            </a:fld>
            <a:endParaRPr lang="en-US"/>
          </a:p>
        </p:txBody>
      </p:sp>
    </p:spTree>
    <p:extLst>
      <p:ext uri="{BB962C8B-B14F-4D97-AF65-F5344CB8AC3E}">
        <p14:creationId xmlns:p14="http://schemas.microsoft.com/office/powerpoint/2010/main" val="2623492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B0AFC8-C505-4EC1-AFEE-162EF2962140}" type="datetimeFigureOut">
              <a:rPr lang="en-US" smtClean="0"/>
              <a:t>2/17/2017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CA33D4-2A2A-4E6B-AB69-447C0B7D7DBB}" type="slidenum">
              <a:rPr lang="en-US" smtClean="0"/>
              <a:t>‹#›</a:t>
            </a:fld>
            <a:endParaRPr lang="en-US"/>
          </a:p>
        </p:txBody>
      </p:sp>
    </p:spTree>
    <p:extLst>
      <p:ext uri="{BB962C8B-B14F-4D97-AF65-F5344CB8AC3E}">
        <p14:creationId xmlns:p14="http://schemas.microsoft.com/office/powerpoint/2010/main" val="871194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B0AFC8-C505-4EC1-AFEE-162EF2962140}" type="datetimeFigureOut">
              <a:rPr lang="en-US" smtClean="0"/>
              <a:t>2/17/2017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CA33D4-2A2A-4E6B-AB69-447C0B7D7DBB}" type="slidenum">
              <a:rPr lang="en-US" smtClean="0"/>
              <a:t>‹#›</a:t>
            </a:fld>
            <a:endParaRPr lang="en-US"/>
          </a:p>
        </p:txBody>
      </p:sp>
    </p:spTree>
    <p:extLst>
      <p:ext uri="{BB962C8B-B14F-4D97-AF65-F5344CB8AC3E}">
        <p14:creationId xmlns:p14="http://schemas.microsoft.com/office/powerpoint/2010/main" val="36110311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3800" b="1" i="0" kern="1200" cap="all" baseline="0">
          <a:solidFill>
            <a:schemeClr val="accent1">
              <a:lumMod val="50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2">
              <a:lumMod val="10000"/>
            </a:schemeClr>
          </a:solidFill>
          <a:latin typeface="Century Schoolbook" panose="02040604050505020304"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lumMod val="10000"/>
            </a:schemeClr>
          </a:solidFill>
          <a:latin typeface="Century Schoolbook" panose="02040604050505020304" pitchFamily="18"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lumMod val="10000"/>
            </a:schemeClr>
          </a:solidFill>
          <a:latin typeface="Century Schoolbook" panose="02040604050505020304"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lumMod val="10000"/>
            </a:schemeClr>
          </a:solidFill>
          <a:latin typeface="Century Schoolbook" panose="02040604050505020304"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lumMod val="10000"/>
            </a:schemeClr>
          </a:solidFill>
          <a:latin typeface="Century Schoolbook" panose="02040604050505020304"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gif"/></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4" name="TextBox 3"/>
          <p:cNvSpPr txBox="1"/>
          <p:nvPr/>
        </p:nvSpPr>
        <p:spPr>
          <a:xfrm>
            <a:off x="1752600" y="5105400"/>
            <a:ext cx="6096000" cy="707886"/>
          </a:xfrm>
          <a:prstGeom prst="rect">
            <a:avLst/>
          </a:prstGeom>
          <a:noFill/>
        </p:spPr>
        <p:txBody>
          <a:bodyPr wrap="square" rtlCol="0">
            <a:spAutoFit/>
          </a:bodyPr>
          <a:lstStyle/>
          <a:p>
            <a:pPr algn="ctr"/>
            <a:r>
              <a:rPr lang="en-US" sz="4000" dirty="0">
                <a:solidFill>
                  <a:schemeClr val="accent1">
                    <a:lumMod val="75000"/>
                  </a:schemeClr>
                </a:solidFill>
              </a:rPr>
              <a:t>Hi-Touch Healthcare</a:t>
            </a:r>
            <a:endParaRPr lang="en-US" sz="4000" dirty="0"/>
          </a:p>
        </p:txBody>
      </p:sp>
    </p:spTree>
    <p:extLst>
      <p:ext uri="{BB962C8B-B14F-4D97-AF65-F5344CB8AC3E}">
        <p14:creationId xmlns:p14="http://schemas.microsoft.com/office/powerpoint/2010/main" val="3346353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4 </a:t>
            </a:r>
            <a:r>
              <a:rPr lang="en-US" sz="3600" b="1" dirty="0"/>
              <a:t>Content Types </a:t>
            </a:r>
            <a:r>
              <a:rPr lang="en-US" sz="3600" dirty="0"/>
              <a:t>of Listening</a:t>
            </a:r>
          </a:p>
        </p:txBody>
      </p:sp>
      <p:graphicFrame>
        <p:nvGraphicFramePr>
          <p:cNvPr id="4" name="Content Placeholder 3"/>
          <p:cNvGraphicFramePr>
            <a:graphicFrameLocks noGrp="1"/>
          </p:cNvGraphicFramePr>
          <p:nvPr>
            <p:ph idx="1"/>
            <p:extLst/>
          </p:nvPr>
        </p:nvGraphicFramePr>
        <p:xfrm>
          <a:off x="457200" y="1600200"/>
          <a:ext cx="8229600" cy="2123440"/>
        </p:xfrm>
        <a:graphic>
          <a:graphicData uri="http://schemas.openxmlformats.org/drawingml/2006/table">
            <a:tbl>
              <a:tblPr firstRow="1" bandRow="1">
                <a:tableStyleId>{B301B821-A1FF-4177-AEE7-76D212191A09}</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r>
                        <a:rPr lang="en-US" dirty="0"/>
                        <a:t>Type</a:t>
                      </a:r>
                      <a:r>
                        <a:rPr lang="en-US" baseline="0" dirty="0"/>
                        <a:t> of Listening</a:t>
                      </a:r>
                      <a:endParaRPr lang="en-US" dirty="0"/>
                    </a:p>
                  </a:txBody>
                  <a:tcPr/>
                </a:tc>
                <a:tc>
                  <a:txBody>
                    <a:bodyPr/>
                    <a:lstStyle/>
                    <a:p>
                      <a:r>
                        <a:rPr lang="en-US" dirty="0"/>
                        <a:t>How</a:t>
                      </a:r>
                      <a:r>
                        <a:rPr lang="en-US" baseline="0" dirty="0"/>
                        <a:t> is it used</a:t>
                      </a:r>
                      <a:endParaRPr lang="en-US" dirty="0"/>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Appreciative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Pleasure</a:t>
                      </a:r>
                      <a:r>
                        <a:rPr lang="en-US" baseline="0" dirty="0"/>
                        <a:t> or enjoyment</a:t>
                      </a:r>
                      <a:endParaRPr lang="en-US" dirty="0"/>
                    </a:p>
                  </a:txBody>
                  <a:tcPr/>
                </a:tc>
                <a:extLst>
                  <a:ext uri="{0D108BD9-81ED-4DB2-BD59-A6C34878D82A}">
                    <a16:rowId xmlns:a16="http://schemas.microsoft.com/office/drawing/2014/main" val="10001"/>
                  </a:ext>
                </a:extLst>
              </a:tr>
              <a:tr h="370840">
                <a:tc>
                  <a:txBody>
                    <a:bodyPr/>
                    <a:lstStyle/>
                    <a:p>
                      <a:r>
                        <a:rPr lang="en-US" dirty="0"/>
                        <a:t>Empathetic</a:t>
                      </a:r>
                    </a:p>
                  </a:txBody>
                  <a:tcPr/>
                </a:tc>
                <a:tc>
                  <a:txBody>
                    <a:bodyPr/>
                    <a:lstStyle/>
                    <a:p>
                      <a:r>
                        <a:rPr lang="en-US" dirty="0"/>
                        <a:t>Provide</a:t>
                      </a:r>
                      <a:r>
                        <a:rPr lang="en-US" baseline="0" dirty="0"/>
                        <a:t> emotional support</a:t>
                      </a:r>
                      <a:endParaRPr lang="en-US" dirty="0"/>
                    </a:p>
                  </a:txBody>
                  <a:tcPr/>
                </a:tc>
                <a:extLst>
                  <a:ext uri="{0D108BD9-81ED-4DB2-BD59-A6C34878D82A}">
                    <a16:rowId xmlns:a16="http://schemas.microsoft.com/office/drawing/2014/main" val="10002"/>
                  </a:ext>
                </a:extLst>
              </a:tr>
              <a:tr h="370840">
                <a:tc>
                  <a:txBody>
                    <a:bodyPr/>
                    <a:lstStyle/>
                    <a:p>
                      <a:r>
                        <a:rPr lang="en-US" dirty="0"/>
                        <a:t>Comprehensive</a:t>
                      </a:r>
                    </a:p>
                  </a:txBody>
                  <a:tcPr/>
                </a:tc>
                <a:tc>
                  <a:txBody>
                    <a:bodyPr/>
                    <a:lstStyle/>
                    <a:p>
                      <a:r>
                        <a:rPr lang="en-US" dirty="0"/>
                        <a:t>Listen to understand</a:t>
                      </a:r>
                    </a:p>
                  </a:txBody>
                  <a:tcPr/>
                </a:tc>
                <a:extLst>
                  <a:ext uri="{0D108BD9-81ED-4DB2-BD59-A6C34878D82A}">
                    <a16:rowId xmlns:a16="http://schemas.microsoft.com/office/drawing/2014/main" val="10003"/>
                  </a:ext>
                </a:extLst>
              </a:tr>
              <a:tr h="370840">
                <a:tc>
                  <a:txBody>
                    <a:bodyPr/>
                    <a:lstStyle/>
                    <a:p>
                      <a:r>
                        <a:rPr lang="en-US" dirty="0"/>
                        <a:t>Critical </a:t>
                      </a:r>
                    </a:p>
                  </a:txBody>
                  <a:tcPr/>
                </a:tc>
                <a:tc>
                  <a:txBody>
                    <a:bodyPr/>
                    <a:lstStyle/>
                    <a:p>
                      <a:r>
                        <a:rPr lang="en-US" dirty="0"/>
                        <a:t>Listen</a:t>
                      </a:r>
                      <a:r>
                        <a:rPr lang="en-US" baseline="0" dirty="0"/>
                        <a:t> to evaluate the message; accept or reject it</a:t>
                      </a:r>
                      <a:endParaRPr lang="en-US" dirty="0"/>
                    </a:p>
                  </a:txBody>
                  <a:tcPr/>
                </a:tc>
                <a:extLst>
                  <a:ext uri="{0D108BD9-81ED-4DB2-BD59-A6C34878D82A}">
                    <a16:rowId xmlns:a16="http://schemas.microsoft.com/office/drawing/2014/main" val="10004"/>
                  </a:ext>
                </a:extLst>
              </a:tr>
            </a:tbl>
          </a:graphicData>
        </a:graphic>
      </p:graphicFrame>
      <p:sp>
        <p:nvSpPr>
          <p:cNvPr id="3" name="Smiley Face 2"/>
          <p:cNvSpPr/>
          <p:nvPr/>
        </p:nvSpPr>
        <p:spPr>
          <a:xfrm>
            <a:off x="7775944" y="2028676"/>
            <a:ext cx="304800" cy="29464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Heart 4"/>
          <p:cNvSpPr/>
          <p:nvPr/>
        </p:nvSpPr>
        <p:spPr>
          <a:xfrm>
            <a:off x="4114800" y="2420620"/>
            <a:ext cx="271462" cy="228600"/>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loud Callout 6"/>
          <p:cNvSpPr/>
          <p:nvPr/>
        </p:nvSpPr>
        <p:spPr>
          <a:xfrm>
            <a:off x="7661644" y="2642478"/>
            <a:ext cx="533400" cy="3810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ightning Bolt 7"/>
          <p:cNvSpPr/>
          <p:nvPr/>
        </p:nvSpPr>
        <p:spPr>
          <a:xfrm flipH="1">
            <a:off x="2057400" y="3164899"/>
            <a:ext cx="609600" cy="47498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loud Callout 9"/>
          <p:cNvSpPr/>
          <p:nvPr/>
        </p:nvSpPr>
        <p:spPr>
          <a:xfrm>
            <a:off x="3581400" y="3182620"/>
            <a:ext cx="533400" cy="3810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85800" y="4191000"/>
            <a:ext cx="7962900" cy="1938992"/>
          </a:xfrm>
          <a:prstGeom prst="rect">
            <a:avLst/>
          </a:prstGeom>
          <a:noFill/>
        </p:spPr>
        <p:txBody>
          <a:bodyPr wrap="square" rtlCol="0">
            <a:spAutoFit/>
          </a:bodyPr>
          <a:lstStyle/>
          <a:p>
            <a:r>
              <a:rPr lang="en-US" sz="2000" b="1" dirty="0">
                <a:solidFill>
                  <a:schemeClr val="bg2"/>
                </a:solidFill>
              </a:rPr>
              <a:t>Think about it: </a:t>
            </a:r>
            <a:r>
              <a:rPr lang="en-US" sz="2000" i="1" dirty="0">
                <a:solidFill>
                  <a:schemeClr val="bg2"/>
                </a:solidFill>
              </a:rPr>
              <a:t>Sometimes based on the content, and the context, it’s easier or harder to really listen.</a:t>
            </a:r>
          </a:p>
          <a:p>
            <a:endParaRPr lang="en-US" sz="2000" i="1" dirty="0">
              <a:solidFill>
                <a:schemeClr val="bg2"/>
              </a:solidFill>
            </a:endParaRPr>
          </a:p>
          <a:p>
            <a:r>
              <a:rPr lang="en-US" sz="2000" i="1" dirty="0">
                <a:solidFill>
                  <a:schemeClr val="bg2"/>
                </a:solidFill>
              </a:rPr>
              <a:t>Think back to the Wright story at the beginning of the session…which content type of listening would best have aided your effort to recall facts of the story?</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200" y="4191000"/>
            <a:ext cx="482600" cy="482600"/>
          </a:xfrm>
          <a:prstGeom prst="rect">
            <a:avLst/>
          </a:prstGeom>
        </p:spPr>
      </p:pic>
      <p:sp>
        <p:nvSpPr>
          <p:cNvPr id="9" name="Rectangle 8"/>
          <p:cNvSpPr/>
          <p:nvPr/>
        </p:nvSpPr>
        <p:spPr>
          <a:xfrm>
            <a:off x="7549574" y="3803888"/>
            <a:ext cx="1101584" cy="276999"/>
          </a:xfrm>
          <a:prstGeom prst="rect">
            <a:avLst/>
          </a:prstGeom>
        </p:spPr>
        <p:txBody>
          <a:bodyPr wrap="none">
            <a:spAutoFit/>
          </a:bodyPr>
          <a:lstStyle/>
          <a:p>
            <a:pPr algn="r"/>
            <a:r>
              <a:rPr lang="en-US" sz="1200" dirty="0">
                <a:solidFill>
                  <a:schemeClr val="bg1"/>
                </a:solidFill>
              </a:rPr>
              <a:t>(Lucas, 2012</a:t>
            </a:r>
            <a:r>
              <a:rPr lang="en-US" sz="1200" i="1" dirty="0">
                <a:solidFill>
                  <a:schemeClr val="bg1"/>
                </a:solidFill>
              </a:rPr>
              <a:t>)</a:t>
            </a:r>
          </a:p>
        </p:txBody>
      </p:sp>
    </p:spTree>
    <p:extLst>
      <p:ext uri="{BB962C8B-B14F-4D97-AF65-F5344CB8AC3E}">
        <p14:creationId xmlns:p14="http://schemas.microsoft.com/office/powerpoint/2010/main" val="63423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4">
                                            <p:txEl>
                                              <p:pRg st="2" end="2"/>
                                            </p:txEl>
                                          </p:spTgt>
                                        </p:tgtEl>
                                        <p:attrNameLst>
                                          <p:attrName>style.visibility</p:attrName>
                                        </p:attrNameLst>
                                      </p:cBhvr>
                                      <p:to>
                                        <p:strVal val="visible"/>
                                      </p:to>
                                    </p:set>
                                    <p:animEffect transition="in" filter="fade">
                                      <p:cBhvr>
                                        <p:cTn id="10" dur="500"/>
                                        <p:tgtEl>
                                          <p:spTgt spid="14">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04800"/>
            <a:ext cx="8229600" cy="1143000"/>
          </a:xfrm>
        </p:spPr>
        <p:txBody>
          <a:bodyPr/>
          <a:lstStyle/>
          <a:p>
            <a:r>
              <a:rPr lang="en-US" sz="3600" dirty="0"/>
              <a:t>We Can’t Always Listen Carefully!</a:t>
            </a:r>
          </a:p>
        </p:txBody>
      </p:sp>
      <p:sp>
        <p:nvSpPr>
          <p:cNvPr id="15363" name="Content Placeholder 2"/>
          <p:cNvSpPr>
            <a:spLocks noGrp="1"/>
          </p:cNvSpPr>
          <p:nvPr>
            <p:ph idx="1"/>
          </p:nvPr>
        </p:nvSpPr>
        <p:spPr>
          <a:xfrm>
            <a:off x="381000" y="1646237"/>
            <a:ext cx="8229600" cy="4373563"/>
          </a:xfrm>
        </p:spPr>
        <p:txBody>
          <a:bodyPr>
            <a:normAutofit fontScale="92500" lnSpcReduction="20000"/>
          </a:bodyPr>
          <a:lstStyle/>
          <a:p>
            <a:pPr lvl="1">
              <a:buBlip>
                <a:blip r:embed="rId3"/>
              </a:buBlip>
            </a:pPr>
            <a:r>
              <a:rPr lang="en-US" dirty="0"/>
              <a:t> Mindless Listening</a:t>
            </a:r>
          </a:p>
          <a:p>
            <a:pPr lvl="2">
              <a:buFont typeface="Arial" panose="020B0604020202020204" pitchFamily="34" charset="0"/>
              <a:buChar char="•"/>
            </a:pPr>
            <a:r>
              <a:rPr lang="en-US" dirty="0"/>
              <a:t>Occurs when we react to others’ messages automatically and routinely</a:t>
            </a:r>
          </a:p>
          <a:p>
            <a:pPr marL="1371600" lvl="3" indent="0">
              <a:buNone/>
            </a:pPr>
            <a:endParaRPr lang="en-US" b="1" dirty="0"/>
          </a:p>
          <a:p>
            <a:pPr lvl="1">
              <a:buBlip>
                <a:blip r:embed="rId3"/>
              </a:buBlip>
            </a:pPr>
            <a:r>
              <a:rPr lang="en-US" dirty="0"/>
              <a:t> Mindful Listening</a:t>
            </a:r>
          </a:p>
          <a:p>
            <a:pPr lvl="2">
              <a:buFont typeface="Arial" panose="020B0604020202020204" pitchFamily="34" charset="0"/>
              <a:buChar char="•"/>
            </a:pPr>
            <a:r>
              <a:rPr lang="en-US" dirty="0"/>
              <a:t>Involves giving careful and thoughtful attention to the messages we receive</a:t>
            </a:r>
          </a:p>
          <a:p>
            <a:pPr marL="914400" lvl="2" indent="0" algn="r">
              <a:buNone/>
            </a:pPr>
            <a:r>
              <a:rPr lang="en-US" sz="1300" dirty="0"/>
              <a:t>(Adler &amp; Proctor, 2011)</a:t>
            </a:r>
          </a:p>
          <a:p>
            <a:pPr lvl="2">
              <a:buFont typeface="Arial" panose="020B0604020202020204" pitchFamily="34" charset="0"/>
              <a:buChar char="•"/>
            </a:pPr>
            <a:endParaRPr lang="en-US" dirty="0"/>
          </a:p>
          <a:p>
            <a:pPr marL="1371600" lvl="3" indent="0">
              <a:buNone/>
            </a:pPr>
            <a:endParaRPr lang="en-US" dirty="0"/>
          </a:p>
          <a:p>
            <a:pPr marL="457200" lvl="1" indent="0" algn="ctr">
              <a:buNone/>
            </a:pPr>
            <a:r>
              <a:rPr lang="en-US" sz="1600" b="1" i="1" dirty="0"/>
              <a:t>THE CHALLENGE IS KNOWING </a:t>
            </a:r>
          </a:p>
          <a:p>
            <a:pPr marL="457200" lvl="1" indent="0" algn="ctr">
              <a:buNone/>
            </a:pPr>
            <a:r>
              <a:rPr lang="en-US" b="1" i="1" dirty="0"/>
              <a:t>WHEN TO BE MINDFUL: </a:t>
            </a:r>
          </a:p>
          <a:p>
            <a:pPr marL="457200" lvl="1" indent="0" algn="ctr">
              <a:buNone/>
            </a:pPr>
            <a:r>
              <a:rPr lang="en-US" sz="2000" b="1" i="1" dirty="0">
                <a:solidFill>
                  <a:schemeClr val="accent6">
                    <a:lumMod val="75000"/>
                  </a:schemeClr>
                </a:solidFill>
              </a:rPr>
              <a:t>The precursor to Active Listening</a:t>
            </a:r>
          </a:p>
          <a:p>
            <a:pPr algn="r">
              <a:buFont typeface="Arial" charset="0"/>
              <a:buNone/>
            </a:pPr>
            <a:endParaRPr lang="en-US" dirty="0"/>
          </a:p>
        </p:txBody>
      </p:sp>
    </p:spTree>
    <p:extLst>
      <p:ext uri="{BB962C8B-B14F-4D97-AF65-F5344CB8AC3E}">
        <p14:creationId xmlns:p14="http://schemas.microsoft.com/office/powerpoint/2010/main" val="1133953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circle(in)">
                                      <p:cBhvr>
                                        <p:cTn id="7" dur="2000"/>
                                        <p:tgtEl>
                                          <p:spTgt spid="1536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15363">
                                            <p:txEl>
                                              <p:pRg st="1" end="1"/>
                                            </p:txEl>
                                          </p:spTgt>
                                        </p:tgtEl>
                                        <p:attrNameLst>
                                          <p:attrName>style.visibility</p:attrName>
                                        </p:attrNameLst>
                                      </p:cBhvr>
                                      <p:to>
                                        <p:strVal val="visible"/>
                                      </p:to>
                                    </p:set>
                                    <p:animEffect transition="in" filter="circle(in)">
                                      <p:cBhvr>
                                        <p:cTn id="10" dur="2000"/>
                                        <p:tgtEl>
                                          <p:spTgt spid="1536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15363">
                                            <p:txEl>
                                              <p:pRg st="3" end="3"/>
                                            </p:txEl>
                                          </p:spTgt>
                                        </p:tgtEl>
                                        <p:attrNameLst>
                                          <p:attrName>style.visibility</p:attrName>
                                        </p:attrNameLst>
                                      </p:cBhvr>
                                      <p:to>
                                        <p:strVal val="visible"/>
                                      </p:to>
                                    </p:set>
                                    <p:animEffect transition="in" filter="circle(in)">
                                      <p:cBhvr>
                                        <p:cTn id="15" dur="2000"/>
                                        <p:tgtEl>
                                          <p:spTgt spid="15363">
                                            <p:txEl>
                                              <p:pRg st="3" end="3"/>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15363">
                                            <p:txEl>
                                              <p:pRg st="4" end="4"/>
                                            </p:txEl>
                                          </p:spTgt>
                                        </p:tgtEl>
                                        <p:attrNameLst>
                                          <p:attrName>style.visibility</p:attrName>
                                        </p:attrNameLst>
                                      </p:cBhvr>
                                      <p:to>
                                        <p:strVal val="visible"/>
                                      </p:to>
                                    </p:set>
                                    <p:animEffect transition="in" filter="circle(in)">
                                      <p:cBhvr>
                                        <p:cTn id="18" dur="2000"/>
                                        <p:tgtEl>
                                          <p:spTgt spid="15363">
                                            <p:txEl>
                                              <p:pRg st="4" end="4"/>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15363">
                                            <p:txEl>
                                              <p:pRg st="5" end="5"/>
                                            </p:txEl>
                                          </p:spTgt>
                                        </p:tgtEl>
                                        <p:attrNameLst>
                                          <p:attrName>style.visibility</p:attrName>
                                        </p:attrNameLst>
                                      </p:cBhvr>
                                      <p:to>
                                        <p:strVal val="visible"/>
                                      </p:to>
                                    </p:set>
                                    <p:animEffect transition="in" filter="circle(in)">
                                      <p:cBhvr>
                                        <p:cTn id="21" dur="2000"/>
                                        <p:tgtEl>
                                          <p:spTgt spid="15363">
                                            <p:txEl>
                                              <p:pRg st="5" end="5"/>
                                            </p:txEl>
                                          </p:spTgt>
                                        </p:tgtEl>
                                      </p:cBhvr>
                                    </p:animEffect>
                                  </p:childTnLst>
                                </p:cTn>
                              </p:par>
                            </p:childTnLst>
                          </p:cTn>
                        </p:par>
                        <p:par>
                          <p:cTn id="22" fill="hold">
                            <p:stCondLst>
                              <p:cond delay="2000"/>
                            </p:stCondLst>
                            <p:childTnLst>
                              <p:par>
                                <p:cTn id="23" presetID="31" presetClass="entr" presetSubtype="0" fill="hold" nodeType="afterEffect">
                                  <p:stCondLst>
                                    <p:cond delay="0"/>
                                  </p:stCondLst>
                                  <p:childTnLst>
                                    <p:set>
                                      <p:cBhvr>
                                        <p:cTn id="24" dur="1" fill="hold">
                                          <p:stCondLst>
                                            <p:cond delay="0"/>
                                          </p:stCondLst>
                                        </p:cTn>
                                        <p:tgtEl>
                                          <p:spTgt spid="15363">
                                            <p:txEl>
                                              <p:pRg st="8" end="8"/>
                                            </p:txEl>
                                          </p:spTgt>
                                        </p:tgtEl>
                                        <p:attrNameLst>
                                          <p:attrName>style.visibility</p:attrName>
                                        </p:attrNameLst>
                                      </p:cBhvr>
                                      <p:to>
                                        <p:strVal val="visible"/>
                                      </p:to>
                                    </p:set>
                                    <p:anim calcmode="lin" valueType="num">
                                      <p:cBhvr>
                                        <p:cTn id="25" dur="1000" fill="hold"/>
                                        <p:tgtEl>
                                          <p:spTgt spid="15363">
                                            <p:txEl>
                                              <p:pRg st="8" end="8"/>
                                            </p:txEl>
                                          </p:spTgt>
                                        </p:tgtEl>
                                        <p:attrNameLst>
                                          <p:attrName>ppt_w</p:attrName>
                                        </p:attrNameLst>
                                      </p:cBhvr>
                                      <p:tavLst>
                                        <p:tav tm="0">
                                          <p:val>
                                            <p:fltVal val="0"/>
                                          </p:val>
                                        </p:tav>
                                        <p:tav tm="100000">
                                          <p:val>
                                            <p:strVal val="#ppt_w"/>
                                          </p:val>
                                        </p:tav>
                                      </p:tavLst>
                                    </p:anim>
                                    <p:anim calcmode="lin" valueType="num">
                                      <p:cBhvr>
                                        <p:cTn id="26" dur="1000" fill="hold"/>
                                        <p:tgtEl>
                                          <p:spTgt spid="15363">
                                            <p:txEl>
                                              <p:pRg st="8" end="8"/>
                                            </p:txEl>
                                          </p:spTgt>
                                        </p:tgtEl>
                                        <p:attrNameLst>
                                          <p:attrName>ppt_h</p:attrName>
                                        </p:attrNameLst>
                                      </p:cBhvr>
                                      <p:tavLst>
                                        <p:tav tm="0">
                                          <p:val>
                                            <p:fltVal val="0"/>
                                          </p:val>
                                        </p:tav>
                                        <p:tav tm="100000">
                                          <p:val>
                                            <p:strVal val="#ppt_h"/>
                                          </p:val>
                                        </p:tav>
                                      </p:tavLst>
                                    </p:anim>
                                    <p:anim calcmode="lin" valueType="num">
                                      <p:cBhvr>
                                        <p:cTn id="27" dur="1000" fill="hold"/>
                                        <p:tgtEl>
                                          <p:spTgt spid="15363">
                                            <p:txEl>
                                              <p:pRg st="8" end="8"/>
                                            </p:txEl>
                                          </p:spTgt>
                                        </p:tgtEl>
                                        <p:attrNameLst>
                                          <p:attrName>style.rotation</p:attrName>
                                        </p:attrNameLst>
                                      </p:cBhvr>
                                      <p:tavLst>
                                        <p:tav tm="0">
                                          <p:val>
                                            <p:fltVal val="90"/>
                                          </p:val>
                                        </p:tav>
                                        <p:tav tm="100000">
                                          <p:val>
                                            <p:fltVal val="0"/>
                                          </p:val>
                                        </p:tav>
                                      </p:tavLst>
                                    </p:anim>
                                    <p:animEffect transition="in" filter="fade">
                                      <p:cBhvr>
                                        <p:cTn id="28" dur="1000"/>
                                        <p:tgtEl>
                                          <p:spTgt spid="15363">
                                            <p:txEl>
                                              <p:pRg st="8" end="8"/>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15363">
                                            <p:txEl>
                                              <p:pRg st="9" end="9"/>
                                            </p:txEl>
                                          </p:spTgt>
                                        </p:tgtEl>
                                        <p:attrNameLst>
                                          <p:attrName>style.visibility</p:attrName>
                                        </p:attrNameLst>
                                      </p:cBhvr>
                                      <p:to>
                                        <p:strVal val="visible"/>
                                      </p:to>
                                    </p:set>
                                    <p:anim calcmode="lin" valueType="num">
                                      <p:cBhvr>
                                        <p:cTn id="31" dur="1000" fill="hold"/>
                                        <p:tgtEl>
                                          <p:spTgt spid="15363">
                                            <p:txEl>
                                              <p:pRg st="9" end="9"/>
                                            </p:txEl>
                                          </p:spTgt>
                                        </p:tgtEl>
                                        <p:attrNameLst>
                                          <p:attrName>ppt_w</p:attrName>
                                        </p:attrNameLst>
                                      </p:cBhvr>
                                      <p:tavLst>
                                        <p:tav tm="0">
                                          <p:val>
                                            <p:fltVal val="0"/>
                                          </p:val>
                                        </p:tav>
                                        <p:tav tm="100000">
                                          <p:val>
                                            <p:strVal val="#ppt_w"/>
                                          </p:val>
                                        </p:tav>
                                      </p:tavLst>
                                    </p:anim>
                                    <p:anim calcmode="lin" valueType="num">
                                      <p:cBhvr>
                                        <p:cTn id="32" dur="1000" fill="hold"/>
                                        <p:tgtEl>
                                          <p:spTgt spid="15363">
                                            <p:txEl>
                                              <p:pRg st="9" end="9"/>
                                            </p:txEl>
                                          </p:spTgt>
                                        </p:tgtEl>
                                        <p:attrNameLst>
                                          <p:attrName>ppt_h</p:attrName>
                                        </p:attrNameLst>
                                      </p:cBhvr>
                                      <p:tavLst>
                                        <p:tav tm="0">
                                          <p:val>
                                            <p:fltVal val="0"/>
                                          </p:val>
                                        </p:tav>
                                        <p:tav tm="100000">
                                          <p:val>
                                            <p:strVal val="#ppt_h"/>
                                          </p:val>
                                        </p:tav>
                                      </p:tavLst>
                                    </p:anim>
                                    <p:anim calcmode="lin" valueType="num">
                                      <p:cBhvr>
                                        <p:cTn id="33" dur="1000" fill="hold"/>
                                        <p:tgtEl>
                                          <p:spTgt spid="15363">
                                            <p:txEl>
                                              <p:pRg st="9" end="9"/>
                                            </p:txEl>
                                          </p:spTgt>
                                        </p:tgtEl>
                                        <p:attrNameLst>
                                          <p:attrName>style.rotation</p:attrName>
                                        </p:attrNameLst>
                                      </p:cBhvr>
                                      <p:tavLst>
                                        <p:tav tm="0">
                                          <p:val>
                                            <p:fltVal val="90"/>
                                          </p:val>
                                        </p:tav>
                                        <p:tav tm="100000">
                                          <p:val>
                                            <p:fltVal val="0"/>
                                          </p:val>
                                        </p:tav>
                                      </p:tavLst>
                                    </p:anim>
                                    <p:animEffect transition="in" filter="fade">
                                      <p:cBhvr>
                                        <p:cTn id="34" dur="1000"/>
                                        <p:tgtEl>
                                          <p:spTgt spid="15363">
                                            <p:txEl>
                                              <p:pRg st="9" end="9"/>
                                            </p:txEl>
                                          </p:spTgt>
                                        </p:tgtEl>
                                      </p:cBhvr>
                                    </p:animEffect>
                                  </p:childTnLst>
                                </p:cTn>
                              </p:par>
                              <p:par>
                                <p:cTn id="35" presetID="31" presetClass="entr" presetSubtype="0" fill="hold" nodeType="withEffect">
                                  <p:stCondLst>
                                    <p:cond delay="0"/>
                                  </p:stCondLst>
                                  <p:childTnLst>
                                    <p:set>
                                      <p:cBhvr>
                                        <p:cTn id="36" dur="1" fill="hold">
                                          <p:stCondLst>
                                            <p:cond delay="0"/>
                                          </p:stCondLst>
                                        </p:cTn>
                                        <p:tgtEl>
                                          <p:spTgt spid="15363">
                                            <p:txEl>
                                              <p:pRg st="10" end="10"/>
                                            </p:txEl>
                                          </p:spTgt>
                                        </p:tgtEl>
                                        <p:attrNameLst>
                                          <p:attrName>style.visibility</p:attrName>
                                        </p:attrNameLst>
                                      </p:cBhvr>
                                      <p:to>
                                        <p:strVal val="visible"/>
                                      </p:to>
                                    </p:set>
                                    <p:anim calcmode="lin" valueType="num">
                                      <p:cBhvr>
                                        <p:cTn id="37" dur="1000" fill="hold"/>
                                        <p:tgtEl>
                                          <p:spTgt spid="15363">
                                            <p:txEl>
                                              <p:pRg st="10" end="10"/>
                                            </p:txEl>
                                          </p:spTgt>
                                        </p:tgtEl>
                                        <p:attrNameLst>
                                          <p:attrName>ppt_w</p:attrName>
                                        </p:attrNameLst>
                                      </p:cBhvr>
                                      <p:tavLst>
                                        <p:tav tm="0">
                                          <p:val>
                                            <p:fltVal val="0"/>
                                          </p:val>
                                        </p:tav>
                                        <p:tav tm="100000">
                                          <p:val>
                                            <p:strVal val="#ppt_w"/>
                                          </p:val>
                                        </p:tav>
                                      </p:tavLst>
                                    </p:anim>
                                    <p:anim calcmode="lin" valueType="num">
                                      <p:cBhvr>
                                        <p:cTn id="38" dur="1000" fill="hold"/>
                                        <p:tgtEl>
                                          <p:spTgt spid="15363">
                                            <p:txEl>
                                              <p:pRg st="10" end="10"/>
                                            </p:txEl>
                                          </p:spTgt>
                                        </p:tgtEl>
                                        <p:attrNameLst>
                                          <p:attrName>ppt_h</p:attrName>
                                        </p:attrNameLst>
                                      </p:cBhvr>
                                      <p:tavLst>
                                        <p:tav tm="0">
                                          <p:val>
                                            <p:fltVal val="0"/>
                                          </p:val>
                                        </p:tav>
                                        <p:tav tm="100000">
                                          <p:val>
                                            <p:strVal val="#ppt_h"/>
                                          </p:val>
                                        </p:tav>
                                      </p:tavLst>
                                    </p:anim>
                                    <p:anim calcmode="lin" valueType="num">
                                      <p:cBhvr>
                                        <p:cTn id="39" dur="1000" fill="hold"/>
                                        <p:tgtEl>
                                          <p:spTgt spid="15363">
                                            <p:txEl>
                                              <p:pRg st="10" end="10"/>
                                            </p:txEl>
                                          </p:spTgt>
                                        </p:tgtEl>
                                        <p:attrNameLst>
                                          <p:attrName>style.rotation</p:attrName>
                                        </p:attrNameLst>
                                      </p:cBhvr>
                                      <p:tavLst>
                                        <p:tav tm="0">
                                          <p:val>
                                            <p:fltVal val="90"/>
                                          </p:val>
                                        </p:tav>
                                        <p:tav tm="100000">
                                          <p:val>
                                            <p:fltVal val="0"/>
                                          </p:val>
                                        </p:tav>
                                      </p:tavLst>
                                    </p:anim>
                                    <p:animEffect transition="in" filter="fade">
                                      <p:cBhvr>
                                        <p:cTn id="40" dur="1000"/>
                                        <p:tgtEl>
                                          <p:spTgt spid="1536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Active Listening Defined</a:t>
            </a:r>
          </a:p>
        </p:txBody>
      </p:sp>
      <p:sp>
        <p:nvSpPr>
          <p:cNvPr id="5" name="Content Placeholder 4"/>
          <p:cNvSpPr>
            <a:spLocks noGrp="1"/>
          </p:cNvSpPr>
          <p:nvPr>
            <p:ph idx="1"/>
          </p:nvPr>
        </p:nvSpPr>
        <p:spPr>
          <a:xfrm>
            <a:off x="457200" y="1219200"/>
            <a:ext cx="8229600" cy="4525963"/>
          </a:xfrm>
        </p:spPr>
        <p:txBody>
          <a:bodyPr>
            <a:normAutofit/>
          </a:bodyPr>
          <a:lstStyle/>
          <a:p>
            <a:pPr marL="0" indent="0">
              <a:buNone/>
            </a:pPr>
            <a:endParaRPr lang="en-US" i="1" dirty="0"/>
          </a:p>
          <a:p>
            <a:r>
              <a:rPr lang="en-US" dirty="0"/>
              <a:t>The Centers for Disease Control (CDC) defines </a:t>
            </a:r>
            <a:r>
              <a:rPr lang="en-US" i="1" dirty="0"/>
              <a:t>active listening</a:t>
            </a:r>
            <a:r>
              <a:rPr lang="en-US" dirty="0"/>
              <a:t> as: </a:t>
            </a:r>
          </a:p>
          <a:p>
            <a:pPr lvl="1"/>
            <a:r>
              <a:rPr lang="en-US" dirty="0"/>
              <a:t>“hearing what is said and paying attention to how it is said so the conversation can be adjusted to elicit the needed response utilizing various verbal and nonverbal techniques”</a:t>
            </a:r>
            <a:r>
              <a:rPr lang="en-US" sz="1500" dirty="0"/>
              <a:t>(CDC, </a:t>
            </a:r>
            <a:r>
              <a:rPr lang="en-US" sz="1500" dirty="0" err="1"/>
              <a:t>n.d.</a:t>
            </a:r>
            <a:r>
              <a:rPr lang="en-US" sz="1500" dirty="0"/>
              <a:t>).</a:t>
            </a:r>
          </a:p>
          <a:p>
            <a:pPr marL="457200" lvl="1" indent="0">
              <a:buNone/>
            </a:pPr>
            <a:endParaRPr lang="en-US" sz="1500" dirty="0"/>
          </a:p>
        </p:txBody>
      </p:sp>
    </p:spTree>
    <p:extLst>
      <p:ext uri="{BB962C8B-B14F-4D97-AF65-F5344CB8AC3E}">
        <p14:creationId xmlns:p14="http://schemas.microsoft.com/office/powerpoint/2010/main" val="1151603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barn(inVertical)">
                                      <p:cBhvr>
                                        <p:cTn id="10"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Playing Activity</a:t>
            </a:r>
          </a:p>
        </p:txBody>
      </p:sp>
      <p:sp>
        <p:nvSpPr>
          <p:cNvPr id="3" name="Content Placeholder 2"/>
          <p:cNvSpPr>
            <a:spLocks noGrp="1"/>
          </p:cNvSpPr>
          <p:nvPr>
            <p:ph idx="1"/>
          </p:nvPr>
        </p:nvSpPr>
        <p:spPr/>
        <p:txBody>
          <a:bodyPr/>
          <a:lstStyle/>
          <a:p>
            <a:r>
              <a:rPr lang="en-US" dirty="0"/>
              <a:t>Find a partner</a:t>
            </a:r>
          </a:p>
          <a:p>
            <a:r>
              <a:rPr lang="en-US" dirty="0"/>
              <a:t>You will each be given instructions describing your role</a:t>
            </a:r>
          </a:p>
          <a:p>
            <a:r>
              <a:rPr lang="en-US" dirty="0"/>
              <a:t>Please do not share your instructions with your partner</a:t>
            </a:r>
          </a:p>
          <a:p>
            <a:r>
              <a:rPr lang="en-US" dirty="0"/>
              <a:t>Once both partners have read his or her instructions begin the role play activity.</a:t>
            </a:r>
          </a:p>
          <a:p>
            <a:r>
              <a:rPr lang="en-US" dirty="0"/>
              <a:t>Continue until instructed to stop</a:t>
            </a:r>
          </a:p>
        </p:txBody>
      </p:sp>
    </p:spTree>
    <p:extLst>
      <p:ext uri="{BB962C8B-B14F-4D97-AF65-F5344CB8AC3E}">
        <p14:creationId xmlns:p14="http://schemas.microsoft.com/office/powerpoint/2010/main" val="425011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7620000" cy="1143000"/>
          </a:xfrm>
        </p:spPr>
        <p:txBody>
          <a:bodyPr>
            <a:normAutofit fontScale="90000"/>
          </a:bodyPr>
          <a:lstStyle/>
          <a:p>
            <a:r>
              <a:rPr lang="en-US" sz="3100" dirty="0"/>
              <a:t>A Few Key Elements to Active Listening</a:t>
            </a:r>
            <a:r>
              <a:rPr lang="en-US" dirty="0"/>
              <a:t> </a:t>
            </a:r>
            <a:r>
              <a:rPr lang="en-US" sz="3100" dirty="0"/>
              <a:t>That you probably already know</a:t>
            </a:r>
          </a:p>
        </p:txBody>
      </p:sp>
      <p:sp>
        <p:nvSpPr>
          <p:cNvPr id="3" name="Content Placeholder 2"/>
          <p:cNvSpPr>
            <a:spLocks noGrp="1"/>
          </p:cNvSpPr>
          <p:nvPr>
            <p:ph idx="1"/>
          </p:nvPr>
        </p:nvSpPr>
        <p:spPr/>
        <p:txBody>
          <a:bodyPr>
            <a:noAutofit/>
          </a:bodyPr>
          <a:lstStyle/>
          <a:p>
            <a:r>
              <a:rPr lang="en-US" sz="2400" dirty="0"/>
              <a:t>Take it seriously!</a:t>
            </a:r>
          </a:p>
          <a:p>
            <a:pPr lvl="1">
              <a:buBlip>
                <a:blip r:embed="rId3"/>
              </a:buBlip>
            </a:pPr>
            <a:r>
              <a:rPr lang="en-US" sz="2000" dirty="0"/>
              <a:t>It takes effort and commitment </a:t>
            </a:r>
          </a:p>
          <a:p>
            <a:r>
              <a:rPr lang="en-US" sz="2400" dirty="0"/>
              <a:t>Provide effective feedback</a:t>
            </a:r>
          </a:p>
          <a:p>
            <a:pPr lvl="1">
              <a:buBlip>
                <a:blip r:embed="rId3"/>
              </a:buBlip>
            </a:pPr>
            <a:r>
              <a:rPr lang="en-US" sz="2000" dirty="0"/>
              <a:t>Body language and nonverbal communication </a:t>
            </a:r>
          </a:p>
          <a:p>
            <a:r>
              <a:rPr lang="en-US" sz="2400" dirty="0"/>
              <a:t>Talk less</a:t>
            </a:r>
          </a:p>
          <a:p>
            <a:r>
              <a:rPr lang="en-US" sz="2400" dirty="0"/>
              <a:t>Listen to the words, tone and feelings</a:t>
            </a:r>
          </a:p>
          <a:p>
            <a:r>
              <a:rPr lang="en-US" sz="2400" dirty="0"/>
              <a:t>Listen with your eyes and ears</a:t>
            </a:r>
          </a:p>
          <a:p>
            <a:r>
              <a:rPr lang="en-US" sz="2400" dirty="0"/>
              <a:t>Ask questions to clarify meaning</a:t>
            </a:r>
          </a:p>
          <a:p>
            <a:r>
              <a:rPr lang="en-US" sz="2400" dirty="0"/>
              <a:t>Paraphrase to ensure your understanding</a:t>
            </a:r>
          </a:p>
          <a:p>
            <a:r>
              <a:rPr lang="en-US" sz="2400" dirty="0"/>
              <a:t>Suspend judgment and evaluate thoughts</a:t>
            </a:r>
          </a:p>
          <a:p>
            <a:r>
              <a:rPr lang="en-US" sz="2400" dirty="0"/>
              <a:t>Be sincerely interested in the other person</a:t>
            </a:r>
          </a:p>
          <a:p>
            <a:pPr marL="0" indent="0">
              <a:buNone/>
            </a:pPr>
            <a:endParaRPr lang="en-US" sz="2400" dirty="0"/>
          </a:p>
        </p:txBody>
      </p:sp>
    </p:spTree>
    <p:extLst>
      <p:ext uri="{BB962C8B-B14F-4D97-AF65-F5344CB8AC3E}">
        <p14:creationId xmlns:p14="http://schemas.microsoft.com/office/powerpoint/2010/main" val="74743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85800"/>
            <a:ext cx="6477000" cy="1143000"/>
          </a:xfrm>
        </p:spPr>
        <p:txBody>
          <a:bodyPr>
            <a:noAutofit/>
          </a:bodyPr>
          <a:lstStyle/>
          <a:p>
            <a:r>
              <a:rPr lang="en-US" sz="3200" dirty="0"/>
              <a:t>Steps in Active Listening for Skills Improvement: </a:t>
            </a:r>
            <a:br>
              <a:rPr lang="en-US" sz="3200" dirty="0"/>
            </a:br>
            <a:r>
              <a:rPr lang="en-US" sz="3200" dirty="0"/>
              <a:t>A Continuum</a:t>
            </a:r>
          </a:p>
        </p:txBody>
      </p:sp>
      <p:graphicFrame>
        <p:nvGraphicFramePr>
          <p:cNvPr id="6" name="Content Placeholder 5"/>
          <p:cNvGraphicFramePr>
            <a:graphicFrameLocks noGrp="1"/>
          </p:cNvGraphicFramePr>
          <p:nvPr>
            <p:ph idx="1"/>
            <p:extLst/>
          </p:nvPr>
        </p:nvGraphicFramePr>
        <p:xfrm>
          <a:off x="457200" y="1905000"/>
          <a:ext cx="7675379" cy="4221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77421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Before Active Listening</a:t>
            </a:r>
            <a:br>
              <a:rPr lang="en-US" dirty="0"/>
            </a:br>
            <a:r>
              <a:rPr lang="en-US" sz="2700" dirty="0"/>
              <a:t>It’s not always possible but when it is, preparation is HUGE.</a:t>
            </a:r>
          </a:p>
        </p:txBody>
      </p:sp>
      <p:sp>
        <p:nvSpPr>
          <p:cNvPr id="3" name="Content Placeholder 2"/>
          <p:cNvSpPr>
            <a:spLocks noGrp="1"/>
          </p:cNvSpPr>
          <p:nvPr>
            <p:ph idx="1"/>
          </p:nvPr>
        </p:nvSpPr>
        <p:spPr>
          <a:xfrm>
            <a:off x="304800" y="1713203"/>
            <a:ext cx="8229600" cy="4525963"/>
          </a:xfrm>
        </p:spPr>
        <p:txBody>
          <a:bodyPr>
            <a:normAutofit/>
          </a:bodyPr>
          <a:lstStyle/>
          <a:p>
            <a:r>
              <a:rPr lang="en-US" sz="2400" dirty="0"/>
              <a:t>Assess yourself and your listening environment </a:t>
            </a:r>
          </a:p>
          <a:p>
            <a:pPr lvl="1"/>
            <a:endParaRPr lang="en-US" sz="2000" dirty="0"/>
          </a:p>
          <a:p>
            <a:pPr lvl="1"/>
            <a:r>
              <a:rPr lang="en-US" sz="2000" dirty="0"/>
              <a:t>Is it conducive to </a:t>
            </a:r>
            <a:r>
              <a:rPr lang="en-US" sz="2000" b="1" dirty="0"/>
              <a:t>mindful listening?</a:t>
            </a:r>
          </a:p>
          <a:p>
            <a:pPr lvl="2"/>
            <a:r>
              <a:rPr lang="en-US" sz="1800" dirty="0"/>
              <a:t>Remove/reduce physical and mental distractions</a:t>
            </a:r>
            <a:r>
              <a:rPr lang="en-US" sz="1800" b="1" dirty="0"/>
              <a:t>	</a:t>
            </a:r>
          </a:p>
          <a:p>
            <a:pPr lvl="2"/>
            <a:endParaRPr lang="en-US" sz="1800" b="1" dirty="0"/>
          </a:p>
          <a:p>
            <a:pPr lvl="1"/>
            <a:r>
              <a:rPr lang="en-US" sz="2000" dirty="0"/>
              <a:t>Take a moment to assume good listening posture and physically orient your body to be open </a:t>
            </a:r>
          </a:p>
          <a:p>
            <a:pPr marL="457200" lvl="1" indent="0">
              <a:buNone/>
            </a:pPr>
            <a:endParaRPr lang="en-US" sz="2200" dirty="0"/>
          </a:p>
          <a:p>
            <a:pPr lvl="1"/>
            <a:r>
              <a:rPr lang="en-US" sz="2000" dirty="0"/>
              <a:t>Take stock of your feelings and emotions</a:t>
            </a:r>
          </a:p>
          <a:p>
            <a:pPr lvl="2"/>
            <a:r>
              <a:rPr lang="en-US" sz="1800" dirty="0"/>
              <a:t>Be sincere in your desire to understand</a:t>
            </a:r>
          </a:p>
          <a:p>
            <a:pPr lvl="2"/>
            <a:endParaRPr lang="en-US" sz="1800" dirty="0"/>
          </a:p>
          <a:p>
            <a:pPr lvl="2"/>
            <a:endParaRPr lang="en-US" sz="18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7600" y="1905000"/>
            <a:ext cx="1371600" cy="1371600"/>
          </a:xfrm>
          <a:prstGeom prst="rect">
            <a:avLst/>
          </a:prstGeom>
        </p:spPr>
      </p:pic>
    </p:spTree>
    <p:extLst>
      <p:ext uri="{BB962C8B-B14F-4D97-AF65-F5344CB8AC3E}">
        <p14:creationId xmlns:p14="http://schemas.microsoft.com/office/powerpoint/2010/main" val="845399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During Active Listening</a:t>
            </a:r>
          </a:p>
        </p:txBody>
      </p:sp>
      <p:sp>
        <p:nvSpPr>
          <p:cNvPr id="3" name="Content Placeholder 2"/>
          <p:cNvSpPr>
            <a:spLocks noGrp="1"/>
          </p:cNvSpPr>
          <p:nvPr>
            <p:ph idx="1"/>
          </p:nvPr>
        </p:nvSpPr>
        <p:spPr>
          <a:xfrm>
            <a:off x="304800" y="1750634"/>
            <a:ext cx="8229600" cy="4525963"/>
          </a:xfrm>
        </p:spPr>
        <p:txBody>
          <a:bodyPr>
            <a:normAutofit/>
          </a:bodyPr>
          <a:lstStyle/>
          <a:p>
            <a:r>
              <a:rPr lang="en-US" sz="2400" dirty="0"/>
              <a:t>Remove mental and physical distractions</a:t>
            </a:r>
          </a:p>
          <a:p>
            <a:pPr lvl="1"/>
            <a:r>
              <a:rPr lang="en-US" sz="2000" dirty="0"/>
              <a:t>Cell phone off? Chewing gum out? Mind cleared?</a:t>
            </a:r>
          </a:p>
          <a:p>
            <a:r>
              <a:rPr lang="en-US" sz="2400" dirty="0"/>
              <a:t>Stay quiet &amp; let the story unfold</a:t>
            </a:r>
          </a:p>
          <a:p>
            <a:pPr lvl="1"/>
            <a:r>
              <a:rPr lang="en-US" sz="2000" dirty="0"/>
              <a:t>Don’t interrupt internally or externally </a:t>
            </a:r>
          </a:p>
          <a:p>
            <a:r>
              <a:rPr lang="en-US" sz="2400" dirty="0"/>
              <a:t>Orient your body to face the other person</a:t>
            </a:r>
          </a:p>
          <a:p>
            <a:pPr lvl="1"/>
            <a:r>
              <a:rPr lang="en-US" sz="2000" b="1" dirty="0"/>
              <a:t>Be relaxed but posture attentive and interested</a:t>
            </a:r>
          </a:p>
          <a:p>
            <a:pPr lvl="2"/>
            <a:r>
              <a:rPr lang="en-US" sz="1800" b="1" dirty="0"/>
              <a:t>If sitting, lean slightly toward the person</a:t>
            </a:r>
          </a:p>
          <a:p>
            <a:pPr lvl="2"/>
            <a:r>
              <a:rPr lang="en-US" sz="1800" b="1" dirty="0"/>
              <a:t>Make eye contact; maintain it as appropriate</a:t>
            </a:r>
          </a:p>
          <a:p>
            <a:pPr lvl="2"/>
            <a:r>
              <a:rPr lang="en-US" sz="1800" b="1" dirty="0"/>
              <a:t>Smile, and give positive body language signals such as nodding, and nonverbal indicators such as “</a:t>
            </a:r>
            <a:r>
              <a:rPr lang="en-US" sz="1800" b="1" dirty="0" err="1"/>
              <a:t>mmhhm</a:t>
            </a:r>
            <a:r>
              <a:rPr lang="en-US" sz="1800" b="1" dirty="0"/>
              <a:t>”</a:t>
            </a:r>
          </a:p>
          <a:p>
            <a:endParaRPr lang="en-US" sz="2400" b="1" dirty="0"/>
          </a:p>
          <a:p>
            <a:endParaRPr lang="en-US" sz="2400" dirty="0"/>
          </a:p>
          <a:p>
            <a:endParaRPr lang="en-US" sz="2400" dirty="0"/>
          </a:p>
        </p:txBody>
      </p:sp>
      <p:sp>
        <p:nvSpPr>
          <p:cNvPr id="6" name="TextBox 5"/>
          <p:cNvSpPr txBox="1"/>
          <p:nvPr/>
        </p:nvSpPr>
        <p:spPr>
          <a:xfrm>
            <a:off x="2971800" y="5963262"/>
            <a:ext cx="2514600" cy="646331"/>
          </a:xfrm>
          <a:prstGeom prst="rect">
            <a:avLst/>
          </a:prstGeom>
          <a:solidFill>
            <a:schemeClr val="accent1">
              <a:lumMod val="50000"/>
            </a:schemeClr>
          </a:solidFill>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n-US" b="1" dirty="0"/>
              <a:t>A little more on body language</a:t>
            </a:r>
          </a:p>
        </p:txBody>
      </p:sp>
      <p:grpSp>
        <p:nvGrpSpPr>
          <p:cNvPr id="4" name="Group 3"/>
          <p:cNvGrpSpPr/>
          <p:nvPr/>
        </p:nvGrpSpPr>
        <p:grpSpPr>
          <a:xfrm>
            <a:off x="7232951" y="1295400"/>
            <a:ext cx="1676400" cy="2057400"/>
            <a:chOff x="7232951" y="1295400"/>
            <a:chExt cx="1676400" cy="205740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7599" y="1295400"/>
              <a:ext cx="1301012" cy="1301012"/>
            </a:xfrm>
            <a:prstGeom prst="rect">
              <a:avLst/>
            </a:prstGeom>
          </p:spPr>
        </p:pic>
        <p:sp>
          <p:nvSpPr>
            <p:cNvPr id="9" name="Rectangle 8"/>
            <p:cNvSpPr/>
            <p:nvPr/>
          </p:nvSpPr>
          <p:spPr>
            <a:xfrm>
              <a:off x="7232951" y="2596412"/>
              <a:ext cx="1676400" cy="75638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b="1" dirty="0"/>
                <a:t>This thing is everywhere!</a:t>
              </a:r>
            </a:p>
          </p:txBody>
        </p:sp>
      </p:grpSp>
    </p:spTree>
    <p:extLst>
      <p:ext uri="{BB962C8B-B14F-4D97-AF65-F5344CB8AC3E}">
        <p14:creationId xmlns:p14="http://schemas.microsoft.com/office/powerpoint/2010/main" val="1914656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fade">
                                      <p:cBhvr>
                                        <p:cTn id="5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457200"/>
            <a:ext cx="7543800" cy="1039427"/>
          </a:xfrm>
        </p:spPr>
        <p:txBody>
          <a:bodyPr>
            <a:normAutofit fontScale="90000"/>
          </a:bodyPr>
          <a:lstStyle/>
          <a:p>
            <a:r>
              <a:rPr lang="en-US" dirty="0"/>
              <a:t>Body language: Some say it’s just about 65%...</a:t>
            </a:r>
            <a:r>
              <a:rPr lang="en-US" sz="2000" dirty="0"/>
              <a:t>(</a:t>
            </a:r>
            <a:r>
              <a:rPr lang="en-US" sz="2000" dirty="0" err="1"/>
              <a:t>Burgoon</a:t>
            </a:r>
            <a:r>
              <a:rPr lang="en-US" sz="2000" dirty="0"/>
              <a:t>, 1994)</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5357876"/>
              </p:ext>
            </p:extLst>
          </p:nvPr>
        </p:nvGraphicFramePr>
        <p:xfrm>
          <a:off x="457200" y="1828800"/>
          <a:ext cx="8534400" cy="4373563"/>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3200400" y="6386899"/>
            <a:ext cx="2895600" cy="276999"/>
          </a:xfrm>
          <a:prstGeom prst="rect">
            <a:avLst/>
          </a:prstGeom>
          <a:noFill/>
        </p:spPr>
        <p:txBody>
          <a:bodyPr wrap="square" rtlCol="0">
            <a:spAutoFit/>
          </a:bodyPr>
          <a:lstStyle/>
          <a:p>
            <a:r>
              <a:rPr lang="en-US" sz="1200" dirty="0">
                <a:solidFill>
                  <a:schemeClr val="bg1"/>
                </a:solidFill>
              </a:rPr>
              <a:t>Based on the work by Albert </a:t>
            </a:r>
            <a:r>
              <a:rPr lang="en-US" sz="1200" dirty="0" err="1">
                <a:solidFill>
                  <a:schemeClr val="bg1"/>
                </a:solidFill>
              </a:rPr>
              <a:t>Mehrabian</a:t>
            </a:r>
            <a:endParaRPr lang="en-US" sz="1200" dirty="0">
              <a:solidFill>
                <a:schemeClr val="bg1"/>
              </a:solidFill>
            </a:endParaRPr>
          </a:p>
        </p:txBody>
      </p:sp>
    </p:spTree>
    <p:extLst>
      <p:ext uri="{BB962C8B-B14F-4D97-AF65-F5344CB8AC3E}">
        <p14:creationId xmlns:p14="http://schemas.microsoft.com/office/powerpoint/2010/main" val="3402685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During Active Listening continued…</a:t>
            </a:r>
          </a:p>
        </p:txBody>
      </p:sp>
      <p:sp>
        <p:nvSpPr>
          <p:cNvPr id="3" name="Content Placeholder 2"/>
          <p:cNvSpPr>
            <a:spLocks noGrp="1"/>
          </p:cNvSpPr>
          <p:nvPr>
            <p:ph idx="1"/>
          </p:nvPr>
        </p:nvSpPr>
        <p:spPr>
          <a:xfrm>
            <a:off x="457200" y="1828800"/>
            <a:ext cx="8229600" cy="4525963"/>
          </a:xfrm>
        </p:spPr>
        <p:txBody>
          <a:bodyPr>
            <a:normAutofit/>
          </a:bodyPr>
          <a:lstStyle/>
          <a:p>
            <a:pPr>
              <a:buBlip>
                <a:blip r:embed="rId3"/>
              </a:buBlip>
            </a:pPr>
            <a:r>
              <a:rPr lang="en-US" b="1" dirty="0"/>
              <a:t>Paraphrasing: </a:t>
            </a:r>
          </a:p>
          <a:p>
            <a:pPr lvl="1"/>
            <a:r>
              <a:rPr lang="en-US" dirty="0"/>
              <a:t>Restate the other person’s comments in your own words verifying your understanding</a:t>
            </a:r>
          </a:p>
          <a:p>
            <a:pPr marL="457200" lvl="1" indent="0">
              <a:buNone/>
            </a:pPr>
            <a:endParaRPr lang="en-US" dirty="0"/>
          </a:p>
          <a:p>
            <a:pPr lvl="1"/>
            <a:r>
              <a:rPr lang="en-US" dirty="0"/>
              <a:t>Use phrases like: “What I’m hearing is...” and “It sounds like you are saying…”</a:t>
            </a: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1140817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7399" y="1371599"/>
            <a:ext cx="5443870" cy="5029200"/>
          </a:xfrm>
          <a:prstGeom prst="round2DiagRect">
            <a:avLst/>
          </a:prstGeom>
        </p:spPr>
      </p:pic>
      <p:sp>
        <p:nvSpPr>
          <p:cNvPr id="4" name="Title 3"/>
          <p:cNvSpPr>
            <a:spLocks noGrp="1"/>
          </p:cNvSpPr>
          <p:nvPr>
            <p:ph type="title"/>
          </p:nvPr>
        </p:nvSpPr>
        <p:spPr>
          <a:xfrm>
            <a:off x="544435" y="300038"/>
            <a:ext cx="8229600" cy="1143000"/>
          </a:xfrm>
        </p:spPr>
        <p:txBody>
          <a:bodyPr/>
          <a:lstStyle/>
          <a:p>
            <a:r>
              <a:rPr lang="en-US" sz="4000" dirty="0"/>
              <a:t>LISTENING</a:t>
            </a:r>
          </a:p>
        </p:txBody>
      </p:sp>
    </p:spTree>
    <p:extLst>
      <p:ext uri="{BB962C8B-B14F-4D97-AF65-F5344CB8AC3E}">
        <p14:creationId xmlns:p14="http://schemas.microsoft.com/office/powerpoint/2010/main" val="4011348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dirty="0"/>
              <a:t>After Active Listening</a:t>
            </a:r>
            <a:br>
              <a:rPr lang="en-US" dirty="0"/>
            </a:br>
            <a:endParaRPr lang="en-US" dirty="0"/>
          </a:p>
        </p:txBody>
      </p:sp>
      <p:sp>
        <p:nvSpPr>
          <p:cNvPr id="3" name="Content Placeholder 2"/>
          <p:cNvSpPr>
            <a:spLocks noGrp="1"/>
          </p:cNvSpPr>
          <p:nvPr>
            <p:ph idx="1"/>
          </p:nvPr>
        </p:nvSpPr>
        <p:spPr/>
        <p:txBody>
          <a:bodyPr>
            <a:normAutofit/>
          </a:bodyPr>
          <a:lstStyle/>
          <a:p>
            <a:r>
              <a:rPr lang="en-US" sz="2800" dirty="0"/>
              <a:t>Active Listening requires action and the action begins with a choice to improve your listening skills</a:t>
            </a:r>
          </a:p>
          <a:p>
            <a:r>
              <a:rPr lang="en-US" sz="2800" dirty="0"/>
              <a:t>Be willing to review your listening and communicative exchanges and to reflect on your own performance. </a:t>
            </a:r>
          </a:p>
          <a:p>
            <a:pPr marL="0" indent="0">
              <a:buNone/>
            </a:pPr>
            <a:endParaRPr lang="en-US" sz="2800" dirty="0"/>
          </a:p>
          <a:p>
            <a:pPr marL="0" indent="0" algn="ctr">
              <a:buNone/>
            </a:pPr>
            <a:r>
              <a:rPr lang="en-US" sz="2800" i="1" dirty="0"/>
              <a:t>As with any skill, you must first want to improve, so take listening seriously &amp; </a:t>
            </a:r>
            <a:r>
              <a:rPr lang="en-US" sz="2800" i="1" u="sng" dirty="0"/>
              <a:t>practice.</a:t>
            </a:r>
          </a:p>
          <a:p>
            <a:pPr>
              <a:buBlip>
                <a:blip r:embed="rId3"/>
              </a:buBlip>
            </a:pPr>
            <a:endParaRPr lang="en-US" sz="2800" i="1" dirty="0"/>
          </a:p>
          <a:p>
            <a:pPr>
              <a:buBlip>
                <a:blip r:embed="rId3"/>
              </a:buBlip>
            </a:pPr>
            <a:endParaRPr lang="en-US" sz="2800" dirty="0"/>
          </a:p>
        </p:txBody>
      </p:sp>
    </p:spTree>
    <p:extLst>
      <p:ext uri="{BB962C8B-B14F-4D97-AF65-F5344CB8AC3E}">
        <p14:creationId xmlns:p14="http://schemas.microsoft.com/office/powerpoint/2010/main" val="817863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Active listening </a:t>
            </a:r>
            <a:br>
              <a:rPr lang="en-US" dirty="0"/>
            </a:br>
            <a:r>
              <a:rPr lang="en-US" dirty="0"/>
              <a:t>Practice</a:t>
            </a:r>
          </a:p>
        </p:txBody>
      </p:sp>
      <p:sp>
        <p:nvSpPr>
          <p:cNvPr id="3" name="Content Placeholder 2"/>
          <p:cNvSpPr>
            <a:spLocks noGrp="1"/>
          </p:cNvSpPr>
          <p:nvPr>
            <p:ph idx="1"/>
          </p:nvPr>
        </p:nvSpPr>
        <p:spPr>
          <a:xfrm>
            <a:off x="533400" y="1524000"/>
            <a:ext cx="8305800" cy="4525963"/>
          </a:xfrm>
        </p:spPr>
        <p:txBody>
          <a:bodyPr/>
          <a:lstStyle/>
          <a:p>
            <a:r>
              <a:rPr lang="en-US" dirty="0"/>
              <a:t>Issues faced on the job discussion.  </a:t>
            </a:r>
          </a:p>
          <a:p>
            <a:pPr marL="0" indent="0">
              <a:buNone/>
            </a:pPr>
            <a:endParaRPr lang="en-US" sz="1200" dirty="0"/>
          </a:p>
          <a:p>
            <a:r>
              <a:rPr lang="en-US" dirty="0"/>
              <a:t>Both partners will practice active listening.</a:t>
            </a:r>
          </a:p>
        </p:txBody>
      </p:sp>
    </p:spTree>
    <p:extLst>
      <p:ext uri="{BB962C8B-B14F-4D97-AF65-F5344CB8AC3E}">
        <p14:creationId xmlns:p14="http://schemas.microsoft.com/office/powerpoint/2010/main" val="2444352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032"/>
            <a:ext cx="8229600" cy="1143000"/>
          </a:xfrm>
        </p:spPr>
        <p:txBody>
          <a:bodyPr>
            <a:normAutofit/>
          </a:bodyPr>
          <a:lstStyle/>
          <a:p>
            <a:r>
              <a:rPr lang="en-US" sz="2800" dirty="0"/>
              <a:t>General Causes of Poor Listening</a:t>
            </a:r>
          </a:p>
        </p:txBody>
      </p:sp>
      <p:sp>
        <p:nvSpPr>
          <p:cNvPr id="3" name="Content Placeholder 2"/>
          <p:cNvSpPr>
            <a:spLocks noGrp="1"/>
          </p:cNvSpPr>
          <p:nvPr>
            <p:ph sz="half" idx="1"/>
          </p:nvPr>
        </p:nvSpPr>
        <p:spPr>
          <a:xfrm>
            <a:off x="457200" y="1600200"/>
            <a:ext cx="4114800" cy="4525963"/>
          </a:xfrm>
        </p:spPr>
        <p:txBody>
          <a:bodyPr>
            <a:normAutofit fontScale="92500" lnSpcReduction="20000"/>
          </a:bodyPr>
          <a:lstStyle/>
          <a:p>
            <a:pPr>
              <a:buBlip>
                <a:blip r:embed="rId3"/>
              </a:buBlip>
            </a:pPr>
            <a:r>
              <a:rPr lang="en-US" dirty="0"/>
              <a:t>Information overload</a:t>
            </a:r>
          </a:p>
          <a:p>
            <a:pPr>
              <a:buBlip>
                <a:blip r:embed="rId3"/>
              </a:buBlip>
            </a:pPr>
            <a:r>
              <a:rPr lang="en-US" dirty="0"/>
              <a:t>Preoccupation</a:t>
            </a:r>
          </a:p>
          <a:p>
            <a:pPr>
              <a:buBlip>
                <a:blip r:embed="rId3"/>
              </a:buBlip>
            </a:pPr>
            <a:r>
              <a:rPr lang="en-US" dirty="0"/>
              <a:t>Not concentrating </a:t>
            </a:r>
          </a:p>
          <a:p>
            <a:pPr lvl="1">
              <a:buFont typeface="Arial" panose="020B0604020202020204" pitchFamily="34" charset="0"/>
              <a:buChar char="•"/>
            </a:pPr>
            <a:r>
              <a:rPr lang="en-US" dirty="0"/>
              <a:t>We speak between 120 - 150 WPM</a:t>
            </a:r>
          </a:p>
          <a:p>
            <a:pPr lvl="1">
              <a:buFont typeface="Arial" panose="020B0604020202020204" pitchFamily="34" charset="0"/>
              <a:buChar char="•"/>
            </a:pPr>
            <a:r>
              <a:rPr lang="en-US" dirty="0"/>
              <a:t>We can process 400 - 800 WPM</a:t>
            </a:r>
          </a:p>
          <a:p>
            <a:pPr>
              <a:buBlip>
                <a:blip r:embed="rId3"/>
              </a:buBlip>
            </a:pPr>
            <a:r>
              <a:rPr lang="en-US" dirty="0"/>
              <a:t>Listening too hard</a:t>
            </a:r>
          </a:p>
          <a:p>
            <a:pPr>
              <a:buBlip>
                <a:blip r:embed="rId3"/>
              </a:buBlip>
            </a:pPr>
            <a:r>
              <a:rPr lang="en-US" dirty="0"/>
              <a:t>Jumping to conclusions</a:t>
            </a:r>
          </a:p>
          <a:p>
            <a:pPr lvl="1">
              <a:buFont typeface="Arial" panose="020B0604020202020204" pitchFamily="34" charset="0"/>
              <a:buChar char="•"/>
            </a:pPr>
            <a:r>
              <a:rPr lang="en-US" dirty="0"/>
              <a:t>Thinking you know what is coming next</a:t>
            </a:r>
          </a:p>
          <a:p>
            <a:pPr lvl="1">
              <a:buFont typeface="Arial" panose="020B0604020202020204" pitchFamily="34" charset="0"/>
              <a:buChar char="•"/>
            </a:pPr>
            <a:r>
              <a:rPr lang="en-US" dirty="0"/>
              <a:t>Rejecting prematurely </a:t>
            </a:r>
          </a:p>
          <a:p>
            <a:pPr>
              <a:buBlip>
                <a:blip r:embed="rId3"/>
              </a:buBlip>
            </a:pPr>
            <a:endParaRPr lang="en-US" dirty="0"/>
          </a:p>
          <a:p>
            <a:pPr marL="0" indent="0">
              <a:buNone/>
            </a:pPr>
            <a:endParaRPr lang="en-US" dirty="0"/>
          </a:p>
        </p:txBody>
      </p:sp>
      <p:sp>
        <p:nvSpPr>
          <p:cNvPr id="5" name="Content Placeholder 4"/>
          <p:cNvSpPr>
            <a:spLocks noGrp="1"/>
          </p:cNvSpPr>
          <p:nvPr>
            <p:ph sz="half" idx="2"/>
          </p:nvPr>
        </p:nvSpPr>
        <p:spPr>
          <a:xfrm>
            <a:off x="4648200" y="1600200"/>
            <a:ext cx="4038600" cy="4525963"/>
          </a:xfrm>
        </p:spPr>
        <p:txBody>
          <a:bodyPr>
            <a:normAutofit fontScale="92500" lnSpcReduction="20000"/>
          </a:bodyPr>
          <a:lstStyle/>
          <a:p>
            <a:pPr>
              <a:buBlip>
                <a:blip r:embed="rId3"/>
              </a:buBlip>
            </a:pPr>
            <a:r>
              <a:rPr lang="en-US" dirty="0"/>
              <a:t>External interferences</a:t>
            </a:r>
          </a:p>
          <a:p>
            <a:pPr>
              <a:buBlip>
                <a:blip r:embed="rId3"/>
              </a:buBlip>
            </a:pPr>
            <a:r>
              <a:rPr lang="en-US" dirty="0"/>
              <a:t>We think we are good listeners</a:t>
            </a:r>
          </a:p>
          <a:p>
            <a:pPr>
              <a:buBlip>
                <a:blip r:embed="rId3"/>
              </a:buBlip>
            </a:pPr>
            <a:r>
              <a:rPr lang="en-US" dirty="0"/>
              <a:t>We think speaking will earn more rewards than listening</a:t>
            </a:r>
          </a:p>
          <a:p>
            <a:pPr>
              <a:buBlip>
                <a:blip r:embed="rId3"/>
              </a:buBlip>
            </a:pPr>
            <a:r>
              <a:rPr lang="en-US" dirty="0"/>
              <a:t>Focusing on personal appearance</a:t>
            </a:r>
          </a:p>
          <a:p>
            <a:pPr marL="0" indent="0">
              <a:buNone/>
            </a:pPr>
            <a:endParaRPr lang="en-US" dirty="0"/>
          </a:p>
        </p:txBody>
      </p:sp>
    </p:spTree>
    <p:extLst>
      <p:ext uri="{BB962C8B-B14F-4D97-AF65-F5344CB8AC3E}">
        <p14:creationId xmlns:p14="http://schemas.microsoft.com/office/powerpoint/2010/main" val="1401988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5">
                                            <p:txEl>
                                              <p:pRg st="0" end="0"/>
                                            </p:txEl>
                                          </p:spTgt>
                                        </p:tgtEl>
                                        <p:attrNameLst>
                                          <p:attrName>style.visibility</p:attrName>
                                        </p:attrNameLst>
                                      </p:cBhvr>
                                      <p:to>
                                        <p:strVal val="visible"/>
                                      </p:to>
                                    </p:set>
                                    <p:anim calcmode="lin" valueType="num">
                                      <p:cBhvr additive="base">
                                        <p:cTn id="4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5">
                                            <p:txEl>
                                              <p:pRg st="1" end="1"/>
                                            </p:txEl>
                                          </p:spTgt>
                                        </p:tgtEl>
                                        <p:attrNameLst>
                                          <p:attrName>style.visibility</p:attrName>
                                        </p:attrNameLst>
                                      </p:cBhvr>
                                      <p:to>
                                        <p:strVal val="visible"/>
                                      </p:to>
                                    </p:set>
                                    <p:anim calcmode="lin" valueType="num">
                                      <p:cBhvr additive="base">
                                        <p:cTn id="5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5">
                                            <p:txEl>
                                              <p:pRg st="2" end="2"/>
                                            </p:txEl>
                                          </p:spTgt>
                                        </p:tgtEl>
                                        <p:attrNameLst>
                                          <p:attrName>style.visibility</p:attrName>
                                        </p:attrNameLst>
                                      </p:cBhvr>
                                      <p:to>
                                        <p:strVal val="visible"/>
                                      </p:to>
                                    </p:set>
                                    <p:anim calcmode="lin" valueType="num">
                                      <p:cBhvr additive="base">
                                        <p:cTn id="5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2" end="2"/>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5">
                                            <p:txEl>
                                              <p:pRg st="3" end="3"/>
                                            </p:txEl>
                                          </p:spTgt>
                                        </p:tgtEl>
                                        <p:attrNameLst>
                                          <p:attrName>style.visibility</p:attrName>
                                        </p:attrNameLst>
                                      </p:cBhvr>
                                      <p:to>
                                        <p:strVal val="visible"/>
                                      </p:to>
                                    </p:set>
                                    <p:anim calcmode="lin" valueType="num">
                                      <p:cBhvr additive="base">
                                        <p:cTn id="5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96784"/>
            <a:ext cx="7620000" cy="1143000"/>
          </a:xfrm>
        </p:spPr>
        <p:txBody>
          <a:bodyPr>
            <a:normAutofit fontScale="90000"/>
          </a:bodyPr>
          <a:lstStyle/>
          <a:p>
            <a:r>
              <a:rPr lang="en-US" dirty="0"/>
              <a:t>Steps in Active Listening for Skills Improvement: A Continuum</a:t>
            </a:r>
          </a:p>
        </p:txBody>
      </p:sp>
      <p:graphicFrame>
        <p:nvGraphicFramePr>
          <p:cNvPr id="6" name="Content Placeholder 5"/>
          <p:cNvGraphicFramePr>
            <a:graphicFrameLocks noGrp="1"/>
          </p:cNvGraphicFramePr>
          <p:nvPr>
            <p:ph idx="1"/>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732453" y="1600200"/>
            <a:ext cx="2514600" cy="1323439"/>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sz="1600" b="1" dirty="0"/>
              <a:t>You must want </a:t>
            </a:r>
            <a:r>
              <a:rPr lang="en-US" sz="1600" dirty="0"/>
              <a:t>to improve and that means YOU take steps and modify your own behavior</a:t>
            </a:r>
          </a:p>
        </p:txBody>
      </p:sp>
      <p:sp>
        <p:nvSpPr>
          <p:cNvPr id="5" name="TextBox 4"/>
          <p:cNvSpPr txBox="1"/>
          <p:nvPr/>
        </p:nvSpPr>
        <p:spPr>
          <a:xfrm>
            <a:off x="3352800" y="1890250"/>
            <a:ext cx="2593910" cy="1323439"/>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1600" b="1" u="sng" dirty="0"/>
              <a:t>It’s okay to be:</a:t>
            </a:r>
          </a:p>
          <a:p>
            <a:pPr marL="285750" indent="-285750">
              <a:buFont typeface="Arial" pitchFamily="34" charset="0"/>
              <a:buChar char="•"/>
            </a:pPr>
            <a:r>
              <a:rPr lang="en-US" sz="1600" dirty="0"/>
              <a:t>Mindless (at times) </a:t>
            </a:r>
          </a:p>
          <a:p>
            <a:pPr marL="285750" indent="-285750">
              <a:buFont typeface="Arial" pitchFamily="34" charset="0"/>
              <a:buChar char="•"/>
            </a:pPr>
            <a:r>
              <a:rPr lang="en-US" sz="1600" dirty="0"/>
              <a:t>Mindful (as warranted)</a:t>
            </a:r>
          </a:p>
          <a:p>
            <a:r>
              <a:rPr lang="en-US" sz="1600" b="1" i="1" dirty="0"/>
              <a:t>As long  as you</a:t>
            </a:r>
          </a:p>
          <a:p>
            <a:r>
              <a:rPr lang="en-US" sz="1600" b="1" i="1" dirty="0"/>
              <a:t>KNOW which is needed</a:t>
            </a:r>
          </a:p>
        </p:txBody>
      </p:sp>
      <p:sp>
        <p:nvSpPr>
          <p:cNvPr id="7" name="TextBox 6"/>
          <p:cNvSpPr txBox="1"/>
          <p:nvPr/>
        </p:nvSpPr>
        <p:spPr>
          <a:xfrm>
            <a:off x="6172200" y="2196605"/>
            <a:ext cx="2514600" cy="1323439"/>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sz="1600" b="1" dirty="0"/>
              <a:t>You must want </a:t>
            </a:r>
            <a:r>
              <a:rPr lang="en-US" sz="1600" dirty="0"/>
              <a:t>to improve so reflect and revise your listening behaviors</a:t>
            </a:r>
          </a:p>
          <a:p>
            <a:pPr algn="ctr"/>
            <a:r>
              <a:rPr lang="en-US" sz="1600" dirty="0"/>
              <a:t>Ask other’s to help! </a:t>
            </a:r>
          </a:p>
        </p:txBody>
      </p:sp>
    </p:spTree>
    <p:extLst>
      <p:ext uri="{BB962C8B-B14F-4D97-AF65-F5344CB8AC3E}">
        <p14:creationId xmlns:p14="http://schemas.microsoft.com/office/powerpoint/2010/main" val="2504158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4000" dirty="0"/>
              <a:t>Thank you!</a:t>
            </a:r>
          </a:p>
        </p:txBody>
      </p:sp>
      <p:sp>
        <p:nvSpPr>
          <p:cNvPr id="3" name="Content Placeholder 2"/>
          <p:cNvSpPr>
            <a:spLocks noGrp="1"/>
          </p:cNvSpPr>
          <p:nvPr>
            <p:ph idx="1"/>
          </p:nvPr>
        </p:nvSpPr>
        <p:spPr>
          <a:xfrm>
            <a:off x="457200" y="2667000"/>
            <a:ext cx="8229600" cy="2438400"/>
          </a:xfrm>
        </p:spPr>
        <p:txBody>
          <a:bodyPr>
            <a:normAutofit/>
          </a:bodyPr>
          <a:lstStyle/>
          <a:p>
            <a:pPr marL="0" indent="0" algn="ctr">
              <a:buNone/>
            </a:pPr>
            <a:r>
              <a:rPr lang="en-US" sz="4800" dirty="0"/>
              <a:t>Questions?</a:t>
            </a:r>
          </a:p>
          <a:p>
            <a:pPr marL="0" indent="0" algn="ctr">
              <a:buNone/>
            </a:pPr>
            <a:r>
              <a:rPr lang="en-US" sz="4800" dirty="0"/>
              <a:t>Comments?</a:t>
            </a:r>
          </a:p>
        </p:txBody>
      </p:sp>
    </p:spTree>
    <p:extLst>
      <p:ext uri="{BB962C8B-B14F-4D97-AF65-F5344CB8AC3E}">
        <p14:creationId xmlns:p14="http://schemas.microsoft.com/office/powerpoint/2010/main" val="3314501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dirty="0"/>
              <a:t>What to Expect in this Presentation</a:t>
            </a:r>
          </a:p>
        </p:txBody>
      </p:sp>
      <p:sp>
        <p:nvSpPr>
          <p:cNvPr id="3" name="Subtitle 2"/>
          <p:cNvSpPr>
            <a:spLocks noGrp="1"/>
          </p:cNvSpPr>
          <p:nvPr>
            <p:ph idx="1"/>
          </p:nvPr>
        </p:nvSpPr>
        <p:spPr>
          <a:xfrm>
            <a:off x="457200" y="1905000"/>
            <a:ext cx="8229600" cy="4525963"/>
          </a:xfrm>
        </p:spPr>
        <p:txBody>
          <a:bodyPr>
            <a:noAutofit/>
          </a:bodyPr>
          <a:lstStyle/>
          <a:p>
            <a:r>
              <a:rPr lang="en-US" sz="2400" dirty="0"/>
              <a:t>Life with the Wright Family</a:t>
            </a:r>
          </a:p>
          <a:p>
            <a:pPr>
              <a:buBlip>
                <a:blip r:embed="rId3"/>
              </a:buBlip>
            </a:pPr>
            <a:r>
              <a:rPr lang="en-US" sz="2400" dirty="0"/>
              <a:t>Overview about the importance of listening</a:t>
            </a:r>
          </a:p>
          <a:p>
            <a:pPr lvl="1">
              <a:buFont typeface="Arial" panose="020B0604020202020204" pitchFamily="34" charset="0"/>
              <a:buChar char="•"/>
            </a:pPr>
            <a:r>
              <a:rPr lang="en-US" sz="2000" dirty="0"/>
              <a:t>4 Types of content listening</a:t>
            </a:r>
          </a:p>
          <a:p>
            <a:pPr algn="l">
              <a:buBlip>
                <a:blip r:embed="rId3"/>
              </a:buBlip>
            </a:pPr>
            <a:r>
              <a:rPr lang="en-US" sz="2400" dirty="0"/>
              <a:t>Mindless vs Mindful listening</a:t>
            </a:r>
          </a:p>
          <a:p>
            <a:pPr lvl="1">
              <a:buFont typeface="Arial" panose="020B0604020202020204" pitchFamily="34" charset="0"/>
              <a:buChar char="•"/>
            </a:pPr>
            <a:r>
              <a:rPr lang="en-US" sz="2000" dirty="0"/>
              <a:t>Active listening defined</a:t>
            </a:r>
          </a:p>
          <a:p>
            <a:pPr lvl="1">
              <a:buFont typeface="Arial" panose="020B0604020202020204" pitchFamily="34" charset="0"/>
              <a:buChar char="•"/>
            </a:pPr>
            <a:r>
              <a:rPr lang="en-US" sz="2000" dirty="0"/>
              <a:t>Key elements in active listening</a:t>
            </a:r>
          </a:p>
          <a:p>
            <a:r>
              <a:rPr lang="en-US" sz="2400" dirty="0"/>
              <a:t>3 Steps for Improving Active Listening Skills</a:t>
            </a:r>
          </a:p>
          <a:p>
            <a:pPr lvl="1"/>
            <a:r>
              <a:rPr lang="en-US" sz="2000" dirty="0"/>
              <a:t>Before, During and After</a:t>
            </a:r>
          </a:p>
          <a:p>
            <a:pPr algn="l">
              <a:buBlip>
                <a:blip r:embed="rId3"/>
              </a:buBlip>
            </a:pPr>
            <a:endParaRPr lang="en-US" sz="900" dirty="0"/>
          </a:p>
          <a:p>
            <a:pPr algn="l">
              <a:buBlip>
                <a:blip r:embed="rId3"/>
              </a:buBlip>
            </a:pPr>
            <a:endParaRPr lang="en-US" sz="2400" dirty="0"/>
          </a:p>
        </p:txBody>
      </p:sp>
    </p:spTree>
    <p:extLst>
      <p:ext uri="{BB962C8B-B14F-4D97-AF65-F5344CB8AC3E}">
        <p14:creationId xmlns:p14="http://schemas.microsoft.com/office/powerpoint/2010/main" val="1985938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838200"/>
            <a:ext cx="8458201" cy="1447800"/>
          </a:xfrm>
        </p:spPr>
        <p:txBody>
          <a:bodyPr>
            <a:noAutofit/>
          </a:bodyPr>
          <a:lstStyle/>
          <a:p>
            <a:r>
              <a:rPr lang="en-US" sz="4000" dirty="0"/>
              <a:t>Importance of Communication and Soft Skills</a:t>
            </a:r>
            <a:br>
              <a:rPr lang="en-US" sz="5400" dirty="0"/>
            </a:br>
            <a:endParaRPr lang="en-US" sz="5400" dirty="0"/>
          </a:p>
        </p:txBody>
      </p:sp>
      <p:sp>
        <p:nvSpPr>
          <p:cNvPr id="3" name="Content Placeholder 2"/>
          <p:cNvSpPr>
            <a:spLocks noGrp="1"/>
          </p:cNvSpPr>
          <p:nvPr>
            <p:ph idx="1"/>
          </p:nvPr>
        </p:nvSpPr>
        <p:spPr>
          <a:xfrm>
            <a:off x="533400" y="1981200"/>
            <a:ext cx="8153400" cy="4114800"/>
          </a:xfrm>
        </p:spPr>
        <p:txBody>
          <a:bodyPr>
            <a:normAutofit fontScale="85000" lnSpcReduction="10000"/>
          </a:bodyPr>
          <a:lstStyle/>
          <a:p>
            <a:pPr marL="0" indent="0">
              <a:lnSpc>
                <a:spcPct val="160000"/>
              </a:lnSpc>
              <a:spcBef>
                <a:spcPts val="0"/>
              </a:spcBef>
              <a:buNone/>
              <a:defRPr/>
            </a:pPr>
            <a:r>
              <a:rPr lang="en-US" sz="2400" dirty="0"/>
              <a:t>“Communication is “the skill that can possibly have the greatest impact on effective healthcare delivery.  It really is the key to clinical governance and demands as much attention, respect and sustaining as other seemingly ‘harder’ targets.  However, often the mere mention of the importance of communication causes less than positive reactions in healthcare professionals.”</a:t>
            </a:r>
          </a:p>
          <a:p>
            <a:pPr marL="457200" lvl="1" indent="0" algn="r">
              <a:lnSpc>
                <a:spcPct val="160000"/>
              </a:lnSpc>
              <a:buNone/>
            </a:pPr>
            <a:endParaRPr lang="en-US" sz="1100" dirty="0"/>
          </a:p>
          <a:p>
            <a:pPr marL="457200" lvl="1" indent="0" algn="r">
              <a:lnSpc>
                <a:spcPct val="160000"/>
              </a:lnSpc>
              <a:buNone/>
            </a:pPr>
            <a:endParaRPr lang="en-US" sz="1100" dirty="0"/>
          </a:p>
          <a:p>
            <a:pPr marL="457200" lvl="1" indent="0" algn="r">
              <a:lnSpc>
                <a:spcPct val="160000"/>
              </a:lnSpc>
              <a:buNone/>
            </a:pPr>
            <a:r>
              <a:rPr lang="en-US" sz="1100" dirty="0"/>
              <a:t>(</a:t>
            </a:r>
            <a:r>
              <a:rPr lang="en-US" sz="1100" dirty="0" err="1">
                <a:solidFill>
                  <a:schemeClr val="bg1"/>
                </a:solidFill>
              </a:rPr>
              <a:t>Jelphs</a:t>
            </a:r>
            <a:r>
              <a:rPr lang="en-US" sz="1100" dirty="0">
                <a:solidFill>
                  <a:schemeClr val="bg1"/>
                </a:solidFill>
              </a:rPr>
              <a:t>, 2006</a:t>
            </a:r>
            <a:r>
              <a:rPr lang="en-US" sz="1100" dirty="0"/>
              <a:t>, senior fellow at the</a:t>
            </a:r>
          </a:p>
          <a:p>
            <a:pPr marL="457200" lvl="1" indent="0" algn="r">
              <a:lnSpc>
                <a:spcPct val="160000"/>
              </a:lnSpc>
              <a:buNone/>
            </a:pPr>
            <a:r>
              <a:rPr lang="en-US" sz="1100" dirty="0"/>
              <a:t>Health Services Management </a:t>
            </a:r>
          </a:p>
          <a:p>
            <a:pPr marL="457200" lvl="1" indent="0" algn="r">
              <a:lnSpc>
                <a:spcPct val="160000"/>
              </a:lnSpc>
              <a:buNone/>
            </a:pPr>
            <a:r>
              <a:rPr lang="en-US" sz="1100" dirty="0"/>
              <a:t>Centre at the University of Birmingham)</a:t>
            </a:r>
          </a:p>
          <a:p>
            <a:pPr marL="457200" lvl="1" indent="0" algn="r">
              <a:lnSpc>
                <a:spcPct val="160000"/>
              </a:lnSpc>
              <a:buNone/>
            </a:pPr>
            <a:endParaRPr lang="en-US" sz="1000" dirty="0"/>
          </a:p>
          <a:p>
            <a:pPr lvl="1">
              <a:lnSpc>
                <a:spcPct val="160000"/>
              </a:lnSpc>
            </a:pPr>
            <a:endParaRPr lang="en-US" sz="2400" dirty="0"/>
          </a:p>
        </p:txBody>
      </p:sp>
    </p:spTree>
    <p:extLst>
      <p:ext uri="{BB962C8B-B14F-4D97-AF65-F5344CB8AC3E}">
        <p14:creationId xmlns:p14="http://schemas.microsoft.com/office/powerpoint/2010/main" val="3196904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bartlettst\AppData\Local\Microsoft\Windows\Temporary Internet Files\Content.IE5\3FUO9ONG\group-creat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198" y="2209800"/>
            <a:ext cx="6151422" cy="4259263"/>
          </a:xfrm>
          <a:prstGeom prst="ellipse">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561110" y="304800"/>
            <a:ext cx="8229600" cy="1143000"/>
          </a:xfrm>
        </p:spPr>
        <p:txBody>
          <a:bodyPr/>
          <a:lstStyle/>
          <a:p>
            <a:r>
              <a:rPr lang="en-US" dirty="0"/>
              <a:t>Life with the Wright Family</a:t>
            </a:r>
          </a:p>
        </p:txBody>
      </p:sp>
      <p:sp>
        <p:nvSpPr>
          <p:cNvPr id="3" name="Content Placeholder 2"/>
          <p:cNvSpPr>
            <a:spLocks noGrp="1"/>
          </p:cNvSpPr>
          <p:nvPr>
            <p:ph idx="1"/>
          </p:nvPr>
        </p:nvSpPr>
        <p:spPr>
          <a:xfrm>
            <a:off x="841665" y="1676400"/>
            <a:ext cx="7668489" cy="1676400"/>
          </a:xfrm>
        </p:spPr>
        <p:txBody>
          <a:bodyPr>
            <a:normAutofit/>
          </a:bodyPr>
          <a:lstStyle/>
          <a:p>
            <a:r>
              <a:rPr lang="en-US" sz="2400" dirty="0"/>
              <a:t>Please stand and quickly form a circle</a:t>
            </a:r>
          </a:p>
          <a:p>
            <a:pPr marL="0" indent="0">
              <a:buNone/>
            </a:pPr>
            <a:endParaRPr lang="en-US" sz="2400" b="1" dirty="0"/>
          </a:p>
          <a:p>
            <a:pPr>
              <a:buBlip>
                <a:blip r:embed="rId4"/>
              </a:buBlip>
            </a:pPr>
            <a:endParaRPr lang="en-US" sz="2400" dirty="0"/>
          </a:p>
        </p:txBody>
      </p:sp>
    </p:spTree>
    <p:extLst>
      <p:ext uri="{BB962C8B-B14F-4D97-AF65-F5344CB8AC3E}">
        <p14:creationId xmlns:p14="http://schemas.microsoft.com/office/powerpoint/2010/main" val="1759389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WHAT DID YOU HEAR?</a:t>
            </a:r>
          </a:p>
        </p:txBody>
      </p:sp>
      <p:sp>
        <p:nvSpPr>
          <p:cNvPr id="3" name="Content Placeholder 2"/>
          <p:cNvSpPr>
            <a:spLocks noGrp="1"/>
          </p:cNvSpPr>
          <p:nvPr>
            <p:ph idx="1"/>
          </p:nvPr>
        </p:nvSpPr>
        <p:spPr>
          <a:xfrm>
            <a:off x="32795" y="1828800"/>
            <a:ext cx="8001000" cy="4525963"/>
          </a:xfrm>
        </p:spPr>
        <p:txBody>
          <a:bodyPr>
            <a:normAutofit/>
          </a:bodyPr>
          <a:lstStyle/>
          <a:p>
            <a:pPr lvl="1">
              <a:lnSpc>
                <a:spcPct val="150000"/>
              </a:lnSpc>
              <a:buBlip>
                <a:blip r:embed="rId3"/>
              </a:buBlip>
            </a:pPr>
            <a:r>
              <a:rPr lang="en-US" sz="2400" dirty="0"/>
              <a:t>“Who didn't go on the vacation with the family?”</a:t>
            </a:r>
          </a:p>
          <a:p>
            <a:pPr marL="914400" lvl="2" indent="0">
              <a:lnSpc>
                <a:spcPct val="150000"/>
              </a:lnSpc>
              <a:buNone/>
            </a:pPr>
            <a:r>
              <a:rPr lang="en-US" sz="2000" dirty="0"/>
              <a:t>Answer: Aunt Linda Wright </a:t>
            </a:r>
          </a:p>
          <a:p>
            <a:pPr lvl="1">
              <a:lnSpc>
                <a:spcPct val="150000"/>
              </a:lnSpc>
              <a:buBlip>
                <a:blip r:embed="rId3"/>
              </a:buBlip>
            </a:pPr>
            <a:r>
              <a:rPr lang="en-US" sz="2400" dirty="0"/>
              <a:t>“Why did Timmy have to run back home?” </a:t>
            </a:r>
          </a:p>
          <a:p>
            <a:pPr marL="914400" lvl="2" indent="0">
              <a:lnSpc>
                <a:spcPct val="150000"/>
              </a:lnSpc>
              <a:buNone/>
            </a:pPr>
            <a:r>
              <a:rPr lang="en-US" sz="2000" dirty="0"/>
              <a:t>Answer: Father Wright left his wallet so Timmy went to get money</a:t>
            </a:r>
          </a:p>
          <a:p>
            <a:pPr lvl="1">
              <a:lnSpc>
                <a:spcPct val="150000"/>
              </a:lnSpc>
              <a:buBlip>
                <a:blip r:embed="rId3"/>
              </a:buBlip>
            </a:pPr>
            <a:r>
              <a:rPr lang="en-US" sz="2400" dirty="0"/>
              <a:t>“Who got sick in the car?” </a:t>
            </a:r>
          </a:p>
          <a:p>
            <a:pPr marL="914400" lvl="2" indent="0">
              <a:lnSpc>
                <a:spcPct val="150000"/>
              </a:lnSpc>
              <a:buNone/>
            </a:pPr>
            <a:r>
              <a:rPr lang="en-US" sz="2000" dirty="0"/>
              <a:t>Answer: Susan Wright</a:t>
            </a:r>
          </a:p>
          <a:p>
            <a:pPr lvl="2">
              <a:lnSpc>
                <a:spcPct val="150000"/>
              </a:lnSpc>
              <a:buBlip>
                <a:blip r:embed="rId3"/>
              </a:buBlip>
            </a:pPr>
            <a:endParaRPr lang="en-US" sz="2000" dirty="0"/>
          </a:p>
        </p:txBody>
      </p:sp>
    </p:spTree>
    <p:extLst>
      <p:ext uri="{BB962C8B-B14F-4D97-AF65-F5344CB8AC3E}">
        <p14:creationId xmlns:p14="http://schemas.microsoft.com/office/powerpoint/2010/main" val="2588648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 calcmode="lin" valueType="num">
                                      <p:cBhvr additive="base">
                                        <p:cTn id="2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additive="base">
                                        <p:cTn id="3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 calcmode="lin" valueType="num">
                                      <p:cBhvr additive="base">
                                        <p:cTn id="4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6658" y="914400"/>
            <a:ext cx="7239000" cy="1020762"/>
          </a:xfrm>
        </p:spPr>
        <p:txBody>
          <a:bodyPr>
            <a:normAutofit fontScale="90000"/>
          </a:bodyPr>
          <a:lstStyle/>
          <a:p>
            <a:r>
              <a:rPr lang="en-US" dirty="0"/>
              <a:t>on the job, listening is about 60% of our time</a:t>
            </a:r>
            <a:endParaRPr lang="en-US" sz="1800" dirty="0"/>
          </a:p>
        </p:txBody>
      </p:sp>
      <p:sp>
        <p:nvSpPr>
          <p:cNvPr id="4" name="TextBox 3"/>
          <p:cNvSpPr txBox="1"/>
          <p:nvPr/>
        </p:nvSpPr>
        <p:spPr>
          <a:xfrm>
            <a:off x="816429" y="6585151"/>
            <a:ext cx="7543801" cy="461665"/>
          </a:xfrm>
          <a:prstGeom prst="rect">
            <a:avLst/>
          </a:prstGeom>
          <a:noFill/>
        </p:spPr>
        <p:txBody>
          <a:bodyPr wrap="square" rtlCol="0">
            <a:spAutoFit/>
          </a:bodyPr>
          <a:lstStyle/>
          <a:p>
            <a:pPr algn="ctr"/>
            <a:r>
              <a:rPr lang="en-US" sz="1000" dirty="0">
                <a:solidFill>
                  <a:schemeClr val="accent1">
                    <a:lumMod val="75000"/>
                  </a:schemeClr>
                </a:solidFill>
              </a:rPr>
              <a:t>Based on the research of: Adler, Rosenfeld and Proctor (2001; 2011)</a:t>
            </a:r>
          </a:p>
          <a:p>
            <a:pPr algn="ctr"/>
            <a:endParaRPr lang="en-US" sz="1400" dirty="0">
              <a:solidFill>
                <a:schemeClr val="accent1">
                  <a:lumMod val="75000"/>
                </a:schemeClr>
              </a:solidFill>
            </a:endParaRPr>
          </a:p>
        </p:txBody>
      </p:sp>
      <p:sp>
        <p:nvSpPr>
          <p:cNvPr id="5" name="TextBox 4"/>
          <p:cNvSpPr txBox="1"/>
          <p:nvPr/>
        </p:nvSpPr>
        <p:spPr>
          <a:xfrm>
            <a:off x="5968056" y="3107292"/>
            <a:ext cx="609601" cy="369332"/>
          </a:xfrm>
          <a:prstGeom prst="rect">
            <a:avLst/>
          </a:prstGeom>
          <a:noFill/>
        </p:spPr>
        <p:txBody>
          <a:bodyPr wrap="square" rtlCol="0">
            <a:spAutoFit/>
          </a:bodyPr>
          <a:lstStyle/>
          <a:p>
            <a:pPr algn="ctr"/>
            <a:r>
              <a:rPr lang="en-US" dirty="0"/>
              <a:t>60%</a:t>
            </a:r>
          </a:p>
        </p:txBody>
      </p:sp>
      <p:sp>
        <p:nvSpPr>
          <p:cNvPr id="6" name="TextBox 5"/>
          <p:cNvSpPr txBox="1"/>
          <p:nvPr/>
        </p:nvSpPr>
        <p:spPr>
          <a:xfrm>
            <a:off x="1071832" y="5707988"/>
            <a:ext cx="3200400" cy="646331"/>
          </a:xfrm>
          <a:prstGeom prst="rect">
            <a:avLst/>
          </a:prstGeom>
          <a:noFill/>
        </p:spPr>
        <p:txBody>
          <a:bodyPr wrap="square" rtlCol="0">
            <a:spAutoFit/>
          </a:bodyPr>
          <a:lstStyle/>
          <a:p>
            <a:r>
              <a:rPr lang="en-US" dirty="0">
                <a:solidFill>
                  <a:schemeClr val="bg1"/>
                </a:solidFill>
              </a:rPr>
              <a:t>Types of Communication Activities</a:t>
            </a:r>
          </a:p>
        </p:txBody>
      </p:sp>
      <p:sp>
        <p:nvSpPr>
          <p:cNvPr id="9" name="TextBox 8"/>
          <p:cNvSpPr txBox="1"/>
          <p:nvPr/>
        </p:nvSpPr>
        <p:spPr>
          <a:xfrm>
            <a:off x="5334000" y="5692437"/>
            <a:ext cx="4190999" cy="646331"/>
          </a:xfrm>
          <a:prstGeom prst="rect">
            <a:avLst/>
          </a:prstGeom>
          <a:noFill/>
        </p:spPr>
        <p:txBody>
          <a:bodyPr wrap="square" rtlCol="0">
            <a:spAutoFit/>
          </a:bodyPr>
          <a:lstStyle/>
          <a:p>
            <a:r>
              <a:rPr lang="en-US" dirty="0">
                <a:solidFill>
                  <a:schemeClr val="bg1"/>
                </a:solidFill>
              </a:rPr>
              <a:t>Types of Communication </a:t>
            </a:r>
          </a:p>
          <a:p>
            <a:r>
              <a:rPr lang="en-US" dirty="0">
                <a:solidFill>
                  <a:schemeClr val="bg1"/>
                </a:solidFill>
              </a:rPr>
              <a:t>Activities</a:t>
            </a:r>
          </a:p>
        </p:txBody>
      </p:sp>
      <p:graphicFrame>
        <p:nvGraphicFramePr>
          <p:cNvPr id="11" name="Chart 10"/>
          <p:cNvGraphicFramePr/>
          <p:nvPr>
            <p:extLst/>
          </p:nvPr>
        </p:nvGraphicFramePr>
        <p:xfrm>
          <a:off x="0" y="2133600"/>
          <a:ext cx="5105400" cy="3486243"/>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p:cNvSpPr txBox="1"/>
          <p:nvPr/>
        </p:nvSpPr>
        <p:spPr>
          <a:xfrm>
            <a:off x="2460171" y="3476624"/>
            <a:ext cx="1790290" cy="369332"/>
          </a:xfrm>
          <a:prstGeom prst="rect">
            <a:avLst/>
          </a:prstGeom>
          <a:noFill/>
        </p:spPr>
        <p:txBody>
          <a:bodyPr wrap="square" rtlCol="0">
            <a:spAutoFit/>
          </a:bodyPr>
          <a:lstStyle/>
          <a:p>
            <a:r>
              <a:rPr lang="en-US" sz="1600" dirty="0">
                <a:solidFill>
                  <a:schemeClr val="bg1"/>
                </a:solidFill>
              </a:rPr>
              <a:t>Listening 45</a:t>
            </a:r>
            <a:r>
              <a:rPr lang="en-US" dirty="0">
                <a:solidFill>
                  <a:schemeClr val="bg1"/>
                </a:solidFill>
              </a:rPr>
              <a:t>%</a:t>
            </a:r>
            <a:endParaRPr lang="en-US" dirty="0"/>
          </a:p>
        </p:txBody>
      </p:sp>
      <p:sp>
        <p:nvSpPr>
          <p:cNvPr id="13" name="TextBox 12"/>
          <p:cNvSpPr txBox="1"/>
          <p:nvPr/>
        </p:nvSpPr>
        <p:spPr>
          <a:xfrm>
            <a:off x="838200" y="3307347"/>
            <a:ext cx="1600200" cy="338554"/>
          </a:xfrm>
          <a:prstGeom prst="rect">
            <a:avLst/>
          </a:prstGeom>
          <a:noFill/>
        </p:spPr>
        <p:txBody>
          <a:bodyPr wrap="square" rtlCol="0">
            <a:spAutoFit/>
          </a:bodyPr>
          <a:lstStyle/>
          <a:p>
            <a:r>
              <a:rPr lang="en-US" sz="1600" dirty="0">
                <a:solidFill>
                  <a:schemeClr val="bg1"/>
                </a:solidFill>
              </a:rPr>
              <a:t>Speaking 30%</a:t>
            </a:r>
          </a:p>
        </p:txBody>
      </p:sp>
      <p:sp>
        <p:nvSpPr>
          <p:cNvPr id="14" name="TextBox 13"/>
          <p:cNvSpPr txBox="1"/>
          <p:nvPr/>
        </p:nvSpPr>
        <p:spPr>
          <a:xfrm>
            <a:off x="914400" y="4419600"/>
            <a:ext cx="1447800" cy="338554"/>
          </a:xfrm>
          <a:prstGeom prst="rect">
            <a:avLst/>
          </a:prstGeom>
          <a:noFill/>
        </p:spPr>
        <p:txBody>
          <a:bodyPr wrap="square" rtlCol="0">
            <a:spAutoFit/>
          </a:bodyPr>
          <a:lstStyle/>
          <a:p>
            <a:r>
              <a:rPr lang="en-US" sz="1600" dirty="0">
                <a:solidFill>
                  <a:schemeClr val="bg1"/>
                </a:solidFill>
              </a:rPr>
              <a:t>Reading 16%</a:t>
            </a:r>
          </a:p>
        </p:txBody>
      </p:sp>
      <p:sp>
        <p:nvSpPr>
          <p:cNvPr id="15" name="TextBox 14"/>
          <p:cNvSpPr txBox="1"/>
          <p:nvPr/>
        </p:nvSpPr>
        <p:spPr>
          <a:xfrm>
            <a:off x="1998889" y="4758154"/>
            <a:ext cx="922564" cy="584775"/>
          </a:xfrm>
          <a:prstGeom prst="rect">
            <a:avLst/>
          </a:prstGeom>
          <a:noFill/>
        </p:spPr>
        <p:txBody>
          <a:bodyPr wrap="square" rtlCol="0">
            <a:spAutoFit/>
          </a:bodyPr>
          <a:lstStyle/>
          <a:p>
            <a:r>
              <a:rPr lang="en-US" sz="1600" dirty="0">
                <a:solidFill>
                  <a:schemeClr val="bg1"/>
                </a:solidFill>
              </a:rPr>
              <a:t>Writing 9%</a:t>
            </a:r>
          </a:p>
        </p:txBody>
      </p:sp>
      <p:graphicFrame>
        <p:nvGraphicFramePr>
          <p:cNvPr id="16" name="Chart 15"/>
          <p:cNvGraphicFramePr/>
          <p:nvPr>
            <p:extLst/>
          </p:nvPr>
        </p:nvGraphicFramePr>
        <p:xfrm>
          <a:off x="4250461" y="2102834"/>
          <a:ext cx="5105400" cy="3486243"/>
        </p:xfrm>
        <a:graphic>
          <a:graphicData uri="http://schemas.openxmlformats.org/drawingml/2006/chart">
            <c:chart xmlns:c="http://schemas.openxmlformats.org/drawingml/2006/chart" xmlns:r="http://schemas.openxmlformats.org/officeDocument/2006/relationships" r:id="rId4"/>
          </a:graphicData>
        </a:graphic>
      </p:graphicFrame>
      <p:sp>
        <p:nvSpPr>
          <p:cNvPr id="18" name="TextBox 17"/>
          <p:cNvSpPr txBox="1"/>
          <p:nvPr/>
        </p:nvSpPr>
        <p:spPr>
          <a:xfrm>
            <a:off x="5146111" y="3181613"/>
            <a:ext cx="1523999" cy="338554"/>
          </a:xfrm>
          <a:prstGeom prst="rect">
            <a:avLst/>
          </a:prstGeom>
          <a:noFill/>
        </p:spPr>
        <p:txBody>
          <a:bodyPr wrap="square" rtlCol="0">
            <a:spAutoFit/>
          </a:bodyPr>
          <a:lstStyle/>
          <a:p>
            <a:r>
              <a:rPr lang="en-US" sz="1600" dirty="0">
                <a:solidFill>
                  <a:schemeClr val="bg1"/>
                </a:solidFill>
              </a:rPr>
              <a:t>Speaking 30%</a:t>
            </a:r>
          </a:p>
        </p:txBody>
      </p:sp>
      <p:sp>
        <p:nvSpPr>
          <p:cNvPr id="19" name="TextBox 18"/>
          <p:cNvSpPr txBox="1"/>
          <p:nvPr/>
        </p:nvSpPr>
        <p:spPr>
          <a:xfrm>
            <a:off x="6749143" y="3962400"/>
            <a:ext cx="1523999" cy="338554"/>
          </a:xfrm>
          <a:prstGeom prst="rect">
            <a:avLst/>
          </a:prstGeom>
          <a:noFill/>
        </p:spPr>
        <p:txBody>
          <a:bodyPr wrap="square" rtlCol="0">
            <a:spAutoFit/>
          </a:bodyPr>
          <a:lstStyle/>
          <a:p>
            <a:r>
              <a:rPr lang="en-US" sz="1600" dirty="0">
                <a:solidFill>
                  <a:schemeClr val="bg1"/>
                </a:solidFill>
              </a:rPr>
              <a:t>Listening 45%</a:t>
            </a:r>
          </a:p>
        </p:txBody>
      </p:sp>
      <p:sp>
        <p:nvSpPr>
          <p:cNvPr id="20" name="TextBox 19"/>
          <p:cNvSpPr txBox="1"/>
          <p:nvPr/>
        </p:nvSpPr>
        <p:spPr>
          <a:xfrm>
            <a:off x="6221113" y="4907499"/>
            <a:ext cx="1523999" cy="584775"/>
          </a:xfrm>
          <a:prstGeom prst="rect">
            <a:avLst/>
          </a:prstGeom>
          <a:noFill/>
        </p:spPr>
        <p:txBody>
          <a:bodyPr wrap="square" rtlCol="0">
            <a:spAutoFit/>
          </a:bodyPr>
          <a:lstStyle/>
          <a:p>
            <a:r>
              <a:rPr lang="en-US" sz="1600" dirty="0">
                <a:solidFill>
                  <a:schemeClr val="bg1"/>
                </a:solidFill>
              </a:rPr>
              <a:t>Writing</a:t>
            </a:r>
          </a:p>
          <a:p>
            <a:r>
              <a:rPr lang="en-US" sz="1600" dirty="0">
                <a:solidFill>
                  <a:schemeClr val="bg1"/>
                </a:solidFill>
              </a:rPr>
              <a:t> 9%</a:t>
            </a:r>
          </a:p>
        </p:txBody>
      </p:sp>
      <p:sp>
        <p:nvSpPr>
          <p:cNvPr id="21" name="TextBox 20"/>
          <p:cNvSpPr txBox="1"/>
          <p:nvPr/>
        </p:nvSpPr>
        <p:spPr>
          <a:xfrm>
            <a:off x="5162513" y="4419600"/>
            <a:ext cx="1523999" cy="338554"/>
          </a:xfrm>
          <a:prstGeom prst="rect">
            <a:avLst/>
          </a:prstGeom>
          <a:noFill/>
        </p:spPr>
        <p:txBody>
          <a:bodyPr wrap="square" rtlCol="0">
            <a:spAutoFit/>
          </a:bodyPr>
          <a:lstStyle/>
          <a:p>
            <a:r>
              <a:rPr lang="en-US" sz="1600" dirty="0">
                <a:solidFill>
                  <a:schemeClr val="bg1"/>
                </a:solidFill>
              </a:rPr>
              <a:t>Reading 16%</a:t>
            </a:r>
          </a:p>
        </p:txBody>
      </p:sp>
      <p:sp>
        <p:nvSpPr>
          <p:cNvPr id="23" name="TextBox 22"/>
          <p:cNvSpPr txBox="1"/>
          <p:nvPr/>
        </p:nvSpPr>
        <p:spPr>
          <a:xfrm>
            <a:off x="7015842" y="3122681"/>
            <a:ext cx="990600" cy="369332"/>
          </a:xfrm>
          <a:prstGeom prst="rect">
            <a:avLst/>
          </a:prstGeom>
          <a:noFill/>
        </p:spPr>
        <p:txBody>
          <a:bodyPr wrap="square" rtlCol="0">
            <a:spAutoFit/>
          </a:bodyPr>
          <a:lstStyle/>
          <a:p>
            <a:r>
              <a:rPr lang="en-US" dirty="0">
                <a:solidFill>
                  <a:schemeClr val="bg1"/>
                </a:solidFill>
              </a:rPr>
              <a:t>60%</a:t>
            </a:r>
          </a:p>
        </p:txBody>
      </p:sp>
    </p:spTree>
    <p:extLst>
      <p:ext uri="{BB962C8B-B14F-4D97-AF65-F5344CB8AC3E}">
        <p14:creationId xmlns:p14="http://schemas.microsoft.com/office/powerpoint/2010/main" val="966152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1000"/>
                                        <p:tgtEl>
                                          <p:spTgt spid="13"/>
                                        </p:tgtEl>
                                      </p:cBhvr>
                                    </p:animEffect>
                                    <p:anim calcmode="lin" valueType="num">
                                      <p:cBhvr>
                                        <p:cTn id="13" dur="1000" fill="hold"/>
                                        <p:tgtEl>
                                          <p:spTgt spid="13"/>
                                        </p:tgtEl>
                                        <p:attrNameLst>
                                          <p:attrName>ppt_x</p:attrName>
                                        </p:attrNameLst>
                                      </p:cBhvr>
                                      <p:tavLst>
                                        <p:tav tm="0">
                                          <p:val>
                                            <p:strVal val="#ppt_x"/>
                                          </p:val>
                                        </p:tav>
                                        <p:tav tm="100000">
                                          <p:val>
                                            <p:strVal val="#ppt_x"/>
                                          </p:val>
                                        </p:tav>
                                      </p:tavLst>
                                    </p:anim>
                                    <p:anim calcmode="lin" valueType="num">
                                      <p:cBhvr>
                                        <p:cTn id="14" dur="1000" fill="hold"/>
                                        <p:tgtEl>
                                          <p:spTgt spid="13"/>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1000"/>
                                        <p:tgtEl>
                                          <p:spTgt spid="14"/>
                                        </p:tgtEl>
                                      </p:cBhvr>
                                    </p:animEffect>
                                    <p:anim calcmode="lin" valueType="num">
                                      <p:cBhvr>
                                        <p:cTn id="18" dur="1000" fill="hold"/>
                                        <p:tgtEl>
                                          <p:spTgt spid="14"/>
                                        </p:tgtEl>
                                        <p:attrNameLst>
                                          <p:attrName>ppt_x</p:attrName>
                                        </p:attrNameLst>
                                      </p:cBhvr>
                                      <p:tavLst>
                                        <p:tav tm="0">
                                          <p:val>
                                            <p:strVal val="#ppt_x"/>
                                          </p:val>
                                        </p:tav>
                                        <p:tav tm="100000">
                                          <p:val>
                                            <p:strVal val="#ppt_x"/>
                                          </p:val>
                                        </p:tav>
                                      </p:tavLst>
                                    </p:anim>
                                    <p:anim calcmode="lin" valueType="num">
                                      <p:cBhvr>
                                        <p:cTn id="19" dur="1000" fill="hold"/>
                                        <p:tgtEl>
                                          <p:spTgt spid="14"/>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1000"/>
                                        <p:tgtEl>
                                          <p:spTgt spid="15"/>
                                        </p:tgtEl>
                                      </p:cBhvr>
                                    </p:animEffect>
                                    <p:anim calcmode="lin" valueType="num">
                                      <p:cBhvr>
                                        <p:cTn id="23" dur="1000" fill="hold"/>
                                        <p:tgtEl>
                                          <p:spTgt spid="15"/>
                                        </p:tgtEl>
                                        <p:attrNameLst>
                                          <p:attrName>ppt_x</p:attrName>
                                        </p:attrNameLst>
                                      </p:cBhvr>
                                      <p:tavLst>
                                        <p:tav tm="0">
                                          <p:val>
                                            <p:strVal val="#ppt_x"/>
                                          </p:val>
                                        </p:tav>
                                        <p:tav tm="100000">
                                          <p:val>
                                            <p:strVal val="#ppt_x"/>
                                          </p:val>
                                        </p:tav>
                                      </p:tavLst>
                                    </p:anim>
                                    <p:anim calcmode="lin" valueType="num">
                                      <p:cBhvr>
                                        <p:cTn id="24" dur="1000" fill="hold"/>
                                        <p:tgtEl>
                                          <p:spTgt spid="15"/>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1000"/>
                                        <p:tgtEl>
                                          <p:spTgt spid="12"/>
                                        </p:tgtEl>
                                      </p:cBhvr>
                                    </p:animEffect>
                                    <p:anim calcmode="lin" valueType="num">
                                      <p:cBhvr>
                                        <p:cTn id="28" dur="1000" fill="hold"/>
                                        <p:tgtEl>
                                          <p:spTgt spid="12"/>
                                        </p:tgtEl>
                                        <p:attrNameLst>
                                          <p:attrName>ppt_x</p:attrName>
                                        </p:attrNameLst>
                                      </p:cBhvr>
                                      <p:tavLst>
                                        <p:tav tm="0">
                                          <p:val>
                                            <p:strVal val="#ppt_x"/>
                                          </p:val>
                                        </p:tav>
                                        <p:tav tm="100000">
                                          <p:val>
                                            <p:strVal val="#ppt_x"/>
                                          </p:val>
                                        </p:tav>
                                      </p:tavLst>
                                    </p:anim>
                                    <p:anim calcmode="lin" valueType="num">
                                      <p:cBhvr>
                                        <p:cTn id="29" dur="1000" fill="hold"/>
                                        <p:tgtEl>
                                          <p:spTgt spid="12"/>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1000"/>
                                        <p:tgtEl>
                                          <p:spTgt spid="6"/>
                                        </p:tgtEl>
                                      </p:cBhvr>
                                    </p:animEffect>
                                    <p:anim calcmode="lin" valueType="num">
                                      <p:cBhvr>
                                        <p:cTn id="33" dur="1000" fill="hold"/>
                                        <p:tgtEl>
                                          <p:spTgt spid="6"/>
                                        </p:tgtEl>
                                        <p:attrNameLst>
                                          <p:attrName>ppt_x</p:attrName>
                                        </p:attrNameLst>
                                      </p:cBhvr>
                                      <p:tavLst>
                                        <p:tav tm="0">
                                          <p:val>
                                            <p:strVal val="#ppt_x"/>
                                          </p:val>
                                        </p:tav>
                                        <p:tav tm="100000">
                                          <p:val>
                                            <p:strVal val="#ppt_x"/>
                                          </p:val>
                                        </p:tav>
                                      </p:tavLst>
                                    </p:anim>
                                    <p:anim calcmode="lin" valueType="num">
                                      <p:cBhvr>
                                        <p:cTn id="3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fade">
                                      <p:cBhvr>
                                        <p:cTn id="39" dur="1000"/>
                                        <p:tgtEl>
                                          <p:spTgt spid="16"/>
                                        </p:tgtEl>
                                      </p:cBhvr>
                                    </p:animEffect>
                                    <p:anim calcmode="lin" valueType="num">
                                      <p:cBhvr>
                                        <p:cTn id="40" dur="1000" fill="hold"/>
                                        <p:tgtEl>
                                          <p:spTgt spid="16"/>
                                        </p:tgtEl>
                                        <p:attrNameLst>
                                          <p:attrName>ppt_x</p:attrName>
                                        </p:attrNameLst>
                                      </p:cBhvr>
                                      <p:tavLst>
                                        <p:tav tm="0">
                                          <p:val>
                                            <p:strVal val="#ppt_x"/>
                                          </p:val>
                                        </p:tav>
                                        <p:tav tm="100000">
                                          <p:val>
                                            <p:strVal val="#ppt_x"/>
                                          </p:val>
                                        </p:tav>
                                      </p:tavLst>
                                    </p:anim>
                                    <p:anim calcmode="lin" valueType="num">
                                      <p:cBhvr>
                                        <p:cTn id="41" dur="1000" fill="hold"/>
                                        <p:tgtEl>
                                          <p:spTgt spid="16"/>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fade">
                                      <p:cBhvr>
                                        <p:cTn id="44" dur="1000"/>
                                        <p:tgtEl>
                                          <p:spTgt spid="18"/>
                                        </p:tgtEl>
                                      </p:cBhvr>
                                    </p:animEffect>
                                    <p:anim calcmode="lin" valueType="num">
                                      <p:cBhvr>
                                        <p:cTn id="45" dur="1000" fill="hold"/>
                                        <p:tgtEl>
                                          <p:spTgt spid="18"/>
                                        </p:tgtEl>
                                        <p:attrNameLst>
                                          <p:attrName>ppt_x</p:attrName>
                                        </p:attrNameLst>
                                      </p:cBhvr>
                                      <p:tavLst>
                                        <p:tav tm="0">
                                          <p:val>
                                            <p:strVal val="#ppt_x"/>
                                          </p:val>
                                        </p:tav>
                                        <p:tav tm="100000">
                                          <p:val>
                                            <p:strVal val="#ppt_x"/>
                                          </p:val>
                                        </p:tav>
                                      </p:tavLst>
                                    </p:anim>
                                    <p:anim calcmode="lin" valueType="num">
                                      <p:cBhvr>
                                        <p:cTn id="46" dur="1000" fill="hold"/>
                                        <p:tgtEl>
                                          <p:spTgt spid="18"/>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anim calcmode="lin" valueType="num">
                                      <p:cBhvr>
                                        <p:cTn id="50" dur="1000" fill="hold"/>
                                        <p:tgtEl>
                                          <p:spTgt spid="21"/>
                                        </p:tgtEl>
                                        <p:attrNameLst>
                                          <p:attrName>ppt_x</p:attrName>
                                        </p:attrNameLst>
                                      </p:cBhvr>
                                      <p:tavLst>
                                        <p:tav tm="0">
                                          <p:val>
                                            <p:strVal val="#ppt_x"/>
                                          </p:val>
                                        </p:tav>
                                        <p:tav tm="100000">
                                          <p:val>
                                            <p:strVal val="#ppt_x"/>
                                          </p:val>
                                        </p:tav>
                                      </p:tavLst>
                                    </p:anim>
                                    <p:anim calcmode="lin" valueType="num">
                                      <p:cBhvr>
                                        <p:cTn id="51" dur="1000" fill="hold"/>
                                        <p:tgtEl>
                                          <p:spTgt spid="21"/>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fade">
                                      <p:cBhvr>
                                        <p:cTn id="54" dur="1000"/>
                                        <p:tgtEl>
                                          <p:spTgt spid="20"/>
                                        </p:tgtEl>
                                      </p:cBhvr>
                                    </p:animEffect>
                                    <p:anim calcmode="lin" valueType="num">
                                      <p:cBhvr>
                                        <p:cTn id="55" dur="1000" fill="hold"/>
                                        <p:tgtEl>
                                          <p:spTgt spid="20"/>
                                        </p:tgtEl>
                                        <p:attrNameLst>
                                          <p:attrName>ppt_x</p:attrName>
                                        </p:attrNameLst>
                                      </p:cBhvr>
                                      <p:tavLst>
                                        <p:tav tm="0">
                                          <p:val>
                                            <p:strVal val="#ppt_x"/>
                                          </p:val>
                                        </p:tav>
                                        <p:tav tm="100000">
                                          <p:val>
                                            <p:strVal val="#ppt_x"/>
                                          </p:val>
                                        </p:tav>
                                      </p:tavLst>
                                    </p:anim>
                                    <p:anim calcmode="lin" valueType="num">
                                      <p:cBhvr>
                                        <p:cTn id="56" dur="1000" fill="hold"/>
                                        <p:tgtEl>
                                          <p:spTgt spid="20"/>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fade">
                                      <p:cBhvr>
                                        <p:cTn id="59" dur="1000"/>
                                        <p:tgtEl>
                                          <p:spTgt spid="19"/>
                                        </p:tgtEl>
                                      </p:cBhvr>
                                    </p:animEffect>
                                    <p:anim calcmode="lin" valueType="num">
                                      <p:cBhvr>
                                        <p:cTn id="60" dur="1000" fill="hold"/>
                                        <p:tgtEl>
                                          <p:spTgt spid="19"/>
                                        </p:tgtEl>
                                        <p:attrNameLst>
                                          <p:attrName>ppt_x</p:attrName>
                                        </p:attrNameLst>
                                      </p:cBhvr>
                                      <p:tavLst>
                                        <p:tav tm="0">
                                          <p:val>
                                            <p:strVal val="#ppt_x"/>
                                          </p:val>
                                        </p:tav>
                                        <p:tav tm="100000">
                                          <p:val>
                                            <p:strVal val="#ppt_x"/>
                                          </p:val>
                                        </p:tav>
                                      </p:tavLst>
                                    </p:anim>
                                    <p:anim calcmode="lin" valueType="num">
                                      <p:cBhvr>
                                        <p:cTn id="61" dur="1000" fill="hold"/>
                                        <p:tgtEl>
                                          <p:spTgt spid="19"/>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9"/>
                                        </p:tgtEl>
                                        <p:attrNameLst>
                                          <p:attrName>style.visibility</p:attrName>
                                        </p:attrNameLst>
                                      </p:cBhvr>
                                      <p:to>
                                        <p:strVal val="visible"/>
                                      </p:to>
                                    </p:set>
                                    <p:animEffect transition="in" filter="fade">
                                      <p:cBhvr>
                                        <p:cTn id="64" dur="1000"/>
                                        <p:tgtEl>
                                          <p:spTgt spid="9"/>
                                        </p:tgtEl>
                                      </p:cBhvr>
                                    </p:animEffect>
                                    <p:anim calcmode="lin" valueType="num">
                                      <p:cBhvr>
                                        <p:cTn id="65" dur="1000" fill="hold"/>
                                        <p:tgtEl>
                                          <p:spTgt spid="9"/>
                                        </p:tgtEl>
                                        <p:attrNameLst>
                                          <p:attrName>ppt_x</p:attrName>
                                        </p:attrNameLst>
                                      </p:cBhvr>
                                      <p:tavLst>
                                        <p:tav tm="0">
                                          <p:val>
                                            <p:strVal val="#ppt_x"/>
                                          </p:val>
                                        </p:tav>
                                        <p:tav tm="100000">
                                          <p:val>
                                            <p:strVal val="#ppt_x"/>
                                          </p:val>
                                        </p:tav>
                                      </p:tavLst>
                                    </p:anim>
                                    <p:anim calcmode="lin" valueType="num">
                                      <p:cBhvr>
                                        <p:cTn id="66" dur="1000" fill="hold"/>
                                        <p:tgtEl>
                                          <p:spTgt spid="9"/>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fade">
                                      <p:cBhvr>
                                        <p:cTn id="69" dur="1000"/>
                                        <p:tgtEl>
                                          <p:spTgt spid="23"/>
                                        </p:tgtEl>
                                      </p:cBhvr>
                                    </p:animEffect>
                                    <p:anim calcmode="lin" valueType="num">
                                      <p:cBhvr>
                                        <p:cTn id="70" dur="1000" fill="hold"/>
                                        <p:tgtEl>
                                          <p:spTgt spid="23"/>
                                        </p:tgtEl>
                                        <p:attrNameLst>
                                          <p:attrName>ppt_x</p:attrName>
                                        </p:attrNameLst>
                                      </p:cBhvr>
                                      <p:tavLst>
                                        <p:tav tm="0">
                                          <p:val>
                                            <p:strVal val="#ppt_x"/>
                                          </p:val>
                                        </p:tav>
                                        <p:tav tm="100000">
                                          <p:val>
                                            <p:strVal val="#ppt_x"/>
                                          </p:val>
                                        </p:tav>
                                      </p:tavLst>
                                    </p:anim>
                                    <p:anim calcmode="lin" valueType="num">
                                      <p:cBhvr>
                                        <p:cTn id="71" dur="1000" fill="hold"/>
                                        <p:tgtEl>
                                          <p:spTgt spid="23"/>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2"/>
                                        </p:tgtEl>
                                        <p:attrNameLst>
                                          <p:attrName>style.visibility</p:attrName>
                                        </p:attrNameLst>
                                      </p:cBhvr>
                                      <p:to>
                                        <p:strVal val="visible"/>
                                      </p:to>
                                    </p:set>
                                    <p:animEffect transition="in" filter="fade">
                                      <p:cBhvr>
                                        <p:cTn id="74" dur="1000"/>
                                        <p:tgtEl>
                                          <p:spTgt spid="2"/>
                                        </p:tgtEl>
                                      </p:cBhvr>
                                    </p:animEffect>
                                    <p:anim calcmode="lin" valueType="num">
                                      <p:cBhvr>
                                        <p:cTn id="75" dur="1000" fill="hold"/>
                                        <p:tgtEl>
                                          <p:spTgt spid="2"/>
                                        </p:tgtEl>
                                        <p:attrNameLst>
                                          <p:attrName>ppt_x</p:attrName>
                                        </p:attrNameLst>
                                      </p:cBhvr>
                                      <p:tavLst>
                                        <p:tav tm="0">
                                          <p:val>
                                            <p:strVal val="#ppt_x"/>
                                          </p:val>
                                        </p:tav>
                                        <p:tav tm="100000">
                                          <p:val>
                                            <p:strVal val="#ppt_x"/>
                                          </p:val>
                                        </p:tav>
                                      </p:tavLst>
                                    </p:anim>
                                    <p:anim calcmode="lin" valueType="num">
                                      <p:cBhvr>
                                        <p:cTn id="7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9" grpId="0"/>
      <p:bldGraphic spid="11" grpId="0">
        <p:bldAsOne/>
      </p:bldGraphic>
      <p:bldP spid="12" grpId="0"/>
      <p:bldP spid="13" grpId="0"/>
      <p:bldP spid="14" grpId="0"/>
      <p:bldP spid="15" grpId="0"/>
      <p:bldGraphic spid="16" grpId="0">
        <p:bldAsOne/>
      </p:bldGraphic>
      <p:bldP spid="18" grpId="0"/>
      <p:bldP spid="19" grpId="0"/>
      <p:bldP spid="20" grpId="0"/>
      <p:bldP spid="21" grpId="0"/>
      <p:bldP spid="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533400"/>
            <a:ext cx="8686800" cy="1143000"/>
          </a:xfrm>
        </p:spPr>
        <p:txBody>
          <a:bodyPr>
            <a:normAutofit fontScale="90000"/>
          </a:bodyPr>
          <a:lstStyle/>
          <a:p>
            <a:r>
              <a:rPr lang="en-US" dirty="0"/>
              <a:t>Listening Defined</a:t>
            </a:r>
            <a:br>
              <a:rPr lang="en-US" dirty="0"/>
            </a:br>
            <a:r>
              <a:rPr lang="en-US" sz="3100" dirty="0"/>
              <a:t>“The process of making sense of others’ spoken messages”</a:t>
            </a:r>
            <a:br>
              <a:rPr lang="en-US" sz="3100" dirty="0"/>
            </a:br>
            <a:r>
              <a:rPr lang="en-US" sz="1300" dirty="0"/>
              <a:t>(Adler &amp; Proctor, 2011)</a:t>
            </a:r>
          </a:p>
        </p:txBody>
      </p:sp>
      <p:sp>
        <p:nvSpPr>
          <p:cNvPr id="3" name="Content Placeholder 2"/>
          <p:cNvSpPr>
            <a:spLocks noGrp="1"/>
          </p:cNvSpPr>
          <p:nvPr>
            <p:ph idx="1"/>
          </p:nvPr>
        </p:nvSpPr>
        <p:spPr>
          <a:xfrm>
            <a:off x="457200" y="1905000"/>
            <a:ext cx="8458200" cy="4648200"/>
          </a:xfrm>
        </p:spPr>
        <p:txBody>
          <a:bodyPr>
            <a:normAutofit fontScale="92500" lnSpcReduction="10000"/>
          </a:bodyPr>
          <a:lstStyle/>
          <a:p>
            <a:pPr>
              <a:lnSpc>
                <a:spcPct val="150000"/>
              </a:lnSpc>
            </a:pPr>
            <a:r>
              <a:rPr lang="en-US" sz="2600" dirty="0"/>
              <a:t>There’s more to this than meets the ear:</a:t>
            </a:r>
          </a:p>
          <a:p>
            <a:pPr lvl="1">
              <a:lnSpc>
                <a:spcPct val="150000"/>
              </a:lnSpc>
            </a:pPr>
            <a:r>
              <a:rPr lang="en-US" sz="2400" dirty="0"/>
              <a:t>Hearing is NOT the same thing as listening</a:t>
            </a:r>
          </a:p>
          <a:p>
            <a:pPr lvl="2">
              <a:lnSpc>
                <a:spcPct val="150000"/>
              </a:lnSpc>
            </a:pPr>
            <a:r>
              <a:rPr lang="en-US" sz="2000" i="1" dirty="0"/>
              <a:t>Hearing is the act of perceiving sound</a:t>
            </a:r>
          </a:p>
          <a:p>
            <a:pPr lvl="1">
              <a:lnSpc>
                <a:spcPct val="150000"/>
              </a:lnSpc>
            </a:pPr>
            <a:r>
              <a:rPr lang="en-US" sz="2400" dirty="0"/>
              <a:t>Listening occurs when the brain makes sense of the original sound </a:t>
            </a:r>
          </a:p>
          <a:p>
            <a:pPr lvl="2">
              <a:lnSpc>
                <a:spcPct val="150000"/>
              </a:lnSpc>
              <a:buFont typeface="Century Schoolbook" panose="02040604050505020304" pitchFamily="18" charset="0"/>
              <a:buChar char="–"/>
            </a:pPr>
            <a:r>
              <a:rPr lang="en-US" sz="2000" i="1" dirty="0"/>
              <a:t>Listening is an active mental process that gives meaning</a:t>
            </a:r>
          </a:p>
          <a:p>
            <a:pPr lvl="2"/>
            <a:endParaRPr lang="en-US" dirty="0"/>
          </a:p>
          <a:p>
            <a:pPr marL="514350" lvl="1" indent="0" algn="ctr">
              <a:buNone/>
            </a:pPr>
            <a:r>
              <a:rPr lang="en-US" sz="2400" i="1" dirty="0">
                <a:solidFill>
                  <a:schemeClr val="accent5">
                    <a:lumMod val="75000"/>
                  </a:schemeClr>
                </a:solidFill>
              </a:rPr>
              <a:t>“Listening is a positive act: </a:t>
            </a:r>
          </a:p>
          <a:p>
            <a:pPr marL="514350" lvl="1" indent="0" algn="ctr">
              <a:buNone/>
            </a:pPr>
            <a:r>
              <a:rPr lang="en-US" sz="2400" i="1" dirty="0">
                <a:solidFill>
                  <a:schemeClr val="accent5">
                    <a:lumMod val="75000"/>
                  </a:schemeClr>
                </a:solidFill>
              </a:rPr>
              <a:t>you have to put yourself out to do it.”</a:t>
            </a:r>
          </a:p>
          <a:p>
            <a:pPr marL="914400" lvl="2" indent="0" algn="ctr">
              <a:buNone/>
            </a:pPr>
            <a:r>
              <a:rPr lang="en-US" sz="1400" dirty="0"/>
              <a:t>- David </a:t>
            </a:r>
            <a:r>
              <a:rPr lang="en-US" sz="1400" dirty="0" err="1"/>
              <a:t>Hockney</a:t>
            </a:r>
            <a:endParaRPr lang="en-US" sz="1400" dirty="0"/>
          </a:p>
          <a:p>
            <a:pPr lvl="2"/>
            <a:endParaRPr lang="en-US" dirty="0"/>
          </a:p>
          <a:p>
            <a:pPr marL="0" indent="0">
              <a:buNone/>
            </a:pP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5257800"/>
            <a:ext cx="1066800" cy="1066800"/>
          </a:xfrm>
          <a:prstGeom prst="rect">
            <a:avLst/>
          </a:prstGeom>
        </p:spPr>
      </p:pic>
    </p:spTree>
    <p:extLst>
      <p:ext uri="{BB962C8B-B14F-4D97-AF65-F5344CB8AC3E}">
        <p14:creationId xmlns:p14="http://schemas.microsoft.com/office/powerpoint/2010/main" val="2045325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barn(inVertical)">
                                      <p:cBhvr>
                                        <p:cTn id="7" dur="500"/>
                                        <p:tgtEl>
                                          <p:spTgt spid="3">
                                            <p:txEl>
                                              <p:pRg st="6" end="6"/>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barn(inVertical)">
                                      <p:cBhvr>
                                        <p:cTn id="10" dur="500"/>
                                        <p:tgtEl>
                                          <p:spTgt spid="3">
                                            <p:txEl>
                                              <p:pRg st="7" end="7"/>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barn(inVertical)">
                                      <p:cBhvr>
                                        <p:cTn id="13" dur="500"/>
                                        <p:tgtEl>
                                          <p:spTgt spid="3">
                                            <p:txEl>
                                              <p:pRg st="8" end="8"/>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 how do we listen?</a:t>
            </a:r>
            <a:br>
              <a:rPr lang="en-US" dirty="0"/>
            </a:br>
            <a:r>
              <a:rPr lang="en-US" i="1" dirty="0">
                <a:solidFill>
                  <a:schemeClr val="accent1">
                    <a:lumMod val="75000"/>
                  </a:schemeClr>
                </a:solidFill>
              </a:rPr>
              <a:t>Can you HAURR me now?</a:t>
            </a:r>
          </a:p>
        </p:txBody>
      </p:sp>
      <p:sp>
        <p:nvSpPr>
          <p:cNvPr id="3" name="Content Placeholder 2"/>
          <p:cNvSpPr>
            <a:spLocks noGrp="1"/>
          </p:cNvSpPr>
          <p:nvPr>
            <p:ph idx="1"/>
          </p:nvPr>
        </p:nvSpPr>
        <p:spPr>
          <a:xfrm>
            <a:off x="152400" y="1676400"/>
            <a:ext cx="8686800" cy="4525963"/>
          </a:xfrm>
        </p:spPr>
        <p:txBody>
          <a:bodyPr>
            <a:normAutofit fontScale="77500" lnSpcReduction="20000"/>
          </a:bodyPr>
          <a:lstStyle/>
          <a:p>
            <a:pPr>
              <a:lnSpc>
                <a:spcPct val="150000"/>
              </a:lnSpc>
              <a:buBlip>
                <a:blip r:embed="rId3"/>
              </a:buBlip>
            </a:pPr>
            <a:r>
              <a:rPr lang="en-US" dirty="0"/>
              <a:t>Five Elements of the Listening Process</a:t>
            </a:r>
          </a:p>
          <a:p>
            <a:pPr lvl="1">
              <a:lnSpc>
                <a:spcPct val="170000"/>
              </a:lnSpc>
              <a:buBlip>
                <a:blip r:embed="rId4"/>
              </a:buBlip>
            </a:pPr>
            <a:r>
              <a:rPr lang="en-US" b="1" dirty="0">
                <a:solidFill>
                  <a:schemeClr val="accent1">
                    <a:lumMod val="75000"/>
                  </a:schemeClr>
                </a:solidFill>
              </a:rPr>
              <a:t>H</a:t>
            </a:r>
            <a:r>
              <a:rPr lang="en-US" b="1" dirty="0">
                <a:solidFill>
                  <a:schemeClr val="bg1"/>
                </a:solidFill>
              </a:rPr>
              <a:t>earing</a:t>
            </a:r>
            <a:r>
              <a:rPr lang="en-US" b="1" dirty="0">
                <a:solidFill>
                  <a:schemeClr val="accent1">
                    <a:lumMod val="75000"/>
                  </a:schemeClr>
                </a:solidFill>
              </a:rPr>
              <a:t> </a:t>
            </a:r>
            <a:r>
              <a:rPr lang="en-US" dirty="0"/>
              <a:t>= the physiological dimension </a:t>
            </a:r>
          </a:p>
          <a:p>
            <a:pPr lvl="1">
              <a:lnSpc>
                <a:spcPct val="170000"/>
              </a:lnSpc>
              <a:buBlip>
                <a:blip r:embed="rId4"/>
              </a:buBlip>
            </a:pPr>
            <a:r>
              <a:rPr lang="en-US" b="1" dirty="0">
                <a:solidFill>
                  <a:schemeClr val="accent1">
                    <a:lumMod val="75000"/>
                  </a:schemeClr>
                </a:solidFill>
              </a:rPr>
              <a:t>A</a:t>
            </a:r>
            <a:r>
              <a:rPr lang="en-US" b="1" dirty="0">
                <a:solidFill>
                  <a:schemeClr val="bg1"/>
                </a:solidFill>
              </a:rPr>
              <a:t>ttending</a:t>
            </a:r>
            <a:r>
              <a:rPr lang="en-US" b="1" dirty="0"/>
              <a:t> </a:t>
            </a:r>
            <a:r>
              <a:rPr lang="en-US" dirty="0"/>
              <a:t>= the psychological process of selection where we decide what gets through</a:t>
            </a:r>
          </a:p>
          <a:p>
            <a:pPr lvl="1"/>
            <a:r>
              <a:rPr lang="en-US" b="1" dirty="0">
                <a:solidFill>
                  <a:schemeClr val="accent1">
                    <a:lumMod val="75000"/>
                  </a:schemeClr>
                </a:solidFill>
              </a:rPr>
              <a:t>U</a:t>
            </a:r>
            <a:r>
              <a:rPr lang="en-US" b="1" dirty="0">
                <a:solidFill>
                  <a:schemeClr val="bg1"/>
                </a:solidFill>
              </a:rPr>
              <a:t>nderstanding</a:t>
            </a:r>
            <a:r>
              <a:rPr lang="en-US" b="1" dirty="0"/>
              <a:t> </a:t>
            </a:r>
            <a:r>
              <a:rPr lang="en-US" dirty="0"/>
              <a:t>= making sense of a message</a:t>
            </a:r>
          </a:p>
          <a:p>
            <a:pPr lvl="1">
              <a:lnSpc>
                <a:spcPct val="170000"/>
              </a:lnSpc>
              <a:buBlip>
                <a:blip r:embed="rId4"/>
              </a:buBlip>
            </a:pPr>
            <a:r>
              <a:rPr lang="en-US" b="1" dirty="0">
                <a:solidFill>
                  <a:schemeClr val="accent1">
                    <a:lumMod val="75000"/>
                  </a:schemeClr>
                </a:solidFill>
              </a:rPr>
              <a:t>R</a:t>
            </a:r>
            <a:r>
              <a:rPr lang="en-US" b="1" dirty="0">
                <a:solidFill>
                  <a:schemeClr val="bg1"/>
                </a:solidFill>
              </a:rPr>
              <a:t>esponding</a:t>
            </a:r>
            <a:r>
              <a:rPr lang="en-US" b="1" dirty="0"/>
              <a:t> </a:t>
            </a:r>
            <a:r>
              <a:rPr lang="en-US" dirty="0"/>
              <a:t>= giving observable feedback to the speaker</a:t>
            </a:r>
          </a:p>
          <a:p>
            <a:pPr lvl="1">
              <a:lnSpc>
                <a:spcPct val="170000"/>
              </a:lnSpc>
              <a:buBlip>
                <a:blip r:embed="rId4"/>
              </a:buBlip>
            </a:pPr>
            <a:r>
              <a:rPr lang="en-US" b="1" dirty="0">
                <a:solidFill>
                  <a:schemeClr val="accent1">
                    <a:lumMod val="75000"/>
                  </a:schemeClr>
                </a:solidFill>
              </a:rPr>
              <a:t>R</a:t>
            </a:r>
            <a:r>
              <a:rPr lang="en-US" b="1" dirty="0">
                <a:solidFill>
                  <a:schemeClr val="bg1"/>
                </a:solidFill>
              </a:rPr>
              <a:t>emembering</a:t>
            </a:r>
            <a:r>
              <a:rPr lang="en-US" b="1" dirty="0"/>
              <a:t> </a:t>
            </a:r>
            <a:r>
              <a:rPr lang="en-US" dirty="0"/>
              <a:t>= the ability to recall information</a:t>
            </a:r>
          </a:p>
          <a:p>
            <a:pPr marL="457200" lvl="1" indent="0" algn="r">
              <a:lnSpc>
                <a:spcPct val="170000"/>
              </a:lnSpc>
              <a:buNone/>
            </a:pPr>
            <a:r>
              <a:rPr lang="en-US" sz="1500" dirty="0"/>
              <a:t>(Adler &amp; Proctor, 2011)</a:t>
            </a:r>
          </a:p>
          <a:p>
            <a:pPr marL="1314450" lvl="3" indent="0">
              <a:lnSpc>
                <a:spcPct val="170000"/>
              </a:lnSpc>
              <a:buNone/>
            </a:pPr>
            <a:endParaRPr lang="en-US" dirty="0"/>
          </a:p>
          <a:p>
            <a:pPr>
              <a:lnSpc>
                <a:spcPct val="150000"/>
              </a:lnSpc>
              <a:buBlip>
                <a:blip r:embed="rId4"/>
              </a:buBlip>
            </a:pPr>
            <a:endParaRPr lang="en-US" dirty="0"/>
          </a:p>
        </p:txBody>
      </p:sp>
    </p:spTree>
    <p:extLst>
      <p:ext uri="{BB962C8B-B14F-4D97-AF65-F5344CB8AC3E}">
        <p14:creationId xmlns:p14="http://schemas.microsoft.com/office/powerpoint/2010/main" val="1724940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barn(inVertical)">
                                      <p:cBhvr>
                                        <p:cTn id="4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rebuchet MS">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6883</TotalTime>
  <Words>3519</Words>
  <Application>Microsoft Office PowerPoint</Application>
  <PresentationFormat>On-screen Show (4:3)</PresentationFormat>
  <Paragraphs>336</Paragraphs>
  <Slides>24</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Century Schoolbook</vt:lpstr>
      <vt:lpstr>Trebuchet MS</vt:lpstr>
      <vt:lpstr>Office Theme</vt:lpstr>
      <vt:lpstr>PowerPoint Presentation</vt:lpstr>
      <vt:lpstr>LISTENING</vt:lpstr>
      <vt:lpstr>What to Expect in this Presentation</vt:lpstr>
      <vt:lpstr>Importance of Communication and Soft Skills </vt:lpstr>
      <vt:lpstr>Life with the Wright Family</vt:lpstr>
      <vt:lpstr>WHAT DID YOU HEAR?</vt:lpstr>
      <vt:lpstr>on the job, listening is about 60% of our time</vt:lpstr>
      <vt:lpstr>Listening Defined “The process of making sense of others’ spoken messages” (Adler &amp; Proctor, 2011)</vt:lpstr>
      <vt:lpstr>So, how do we listen? Can you HAURR me now?</vt:lpstr>
      <vt:lpstr>4 Content Types of Listening</vt:lpstr>
      <vt:lpstr>We Can’t Always Listen Carefully!</vt:lpstr>
      <vt:lpstr>Active Listening Defined</vt:lpstr>
      <vt:lpstr>Role Playing Activity</vt:lpstr>
      <vt:lpstr>A Few Key Elements to Active Listening That you probably already know</vt:lpstr>
      <vt:lpstr>Steps in Active Listening for Skills Improvement:  A Continuum</vt:lpstr>
      <vt:lpstr>Before Active Listening It’s not always possible but when it is, preparation is HUGE.</vt:lpstr>
      <vt:lpstr>During Active Listening</vt:lpstr>
      <vt:lpstr>Body language: Some say it’s just about 65%...(Burgoon, 1994)</vt:lpstr>
      <vt:lpstr>During Active Listening continued…</vt:lpstr>
      <vt:lpstr>After Active Listening </vt:lpstr>
      <vt:lpstr>Active listening  Practice</vt:lpstr>
      <vt:lpstr>General Causes of Poor Listening</vt:lpstr>
      <vt:lpstr>Steps in Active Listening for Skills Improvement: A Continuum</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collaboration, and delegation are frequently thought to be 'soft skills'—despite that the majority of unintended medical errors involve a breakdown in communication among caregivers" (Joel &amp; Overman, 2014, p. 64).</dc:title>
  <dc:creator>Bartlett, Stacey</dc:creator>
  <cp:lastModifiedBy>Jason Roberson</cp:lastModifiedBy>
  <cp:revision>319</cp:revision>
  <cp:lastPrinted>2016-01-15T04:11:14Z</cp:lastPrinted>
  <dcterms:created xsi:type="dcterms:W3CDTF">2015-05-10T22:13:31Z</dcterms:created>
  <dcterms:modified xsi:type="dcterms:W3CDTF">2017-02-17T15:31:44Z</dcterms:modified>
</cp:coreProperties>
</file>