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12192000" cy="6858000"/>
  <p:embeddedFontLst>
    <p:embeddedFont>
      <p:font typeface="Calibri" panose="020F0502020204030204" pitchFamily="34" charset="0"/>
      <p:regular r:id="rId57"/>
      <p:bold r:id="rId58"/>
      <p:italic r:id="rId59"/>
      <p:boldItalic r:id="rId60"/>
    </p:embeddedFont>
    <p:embeddedFont>
      <p:font typeface="Tahoma" panose="020B0604030504040204" pitchFamily="3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4" roundtripDataSignature="AMtx7mjTN8TKYelNCoITguP1n1k1umh/k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n Dubchansky" initials=""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AD117C-F9E0-4C50-B8FE-B0BA97377858}">
  <a:tblStyle styleId="{72AD117C-F9E0-4C50-B8FE-B0BA9737785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678817-23D8-4FAD-A18A-63203A80E23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282" y="6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 name="Google Shape;50;p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 name="Google Shape;59;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2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2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2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2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2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3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3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3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9" name="Google Shape;279;p3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3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6" name="Google Shape;286;p3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p3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p3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3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3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3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4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 name="Google Shape;333;p4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4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9" name="Google Shape;349;p4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4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4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4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4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p4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4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4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p4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4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4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4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0: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5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51: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5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52: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5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53: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7" name="Google Shape;437;p5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4: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4" name="Google Shape;444;p5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6: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7: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txBox="1">
            <a:spLocks noGrp="1"/>
          </p:cNvSpPr>
          <p:nvPr>
            <p:ph type="body" idx="1"/>
          </p:nvPr>
        </p:nvSpPr>
        <p:spPr>
          <a:xfrm>
            <a:off x="1219200" y="3257550"/>
            <a:ext cx="97536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56"/>
          <p:cNvSpPr txBox="1">
            <a:spLocks noGrp="1"/>
          </p:cNvSpPr>
          <p:nvPr>
            <p:ph type="title"/>
          </p:nvPr>
        </p:nvSpPr>
        <p:spPr>
          <a:xfrm>
            <a:off x="1499126" y="1718865"/>
            <a:ext cx="9193747" cy="112648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6"/>
          <p:cNvSpPr txBox="1">
            <a:spLocks noGrp="1"/>
          </p:cNvSpPr>
          <p:nvPr>
            <p:ph type="body" idx="1"/>
          </p:nvPr>
        </p:nvSpPr>
        <p:spPr>
          <a:xfrm>
            <a:off x="783860" y="2099133"/>
            <a:ext cx="10301605" cy="418528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5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6"/>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800" b="0" i="0">
                <a:solidFill>
                  <a:srgbClr val="283666"/>
                </a:solidFill>
                <a:latin typeface="Tahoma"/>
                <a:ea typeface="Tahoma"/>
                <a:cs typeface="Tahoma"/>
                <a:sym typeface="Tahoma"/>
              </a:defRPr>
            </a:lvl1pPr>
            <a:lvl2pPr marL="38100" marR="0" lvl="1" indent="0" algn="l">
              <a:lnSpc>
                <a:spcPct val="100000"/>
              </a:lnSpc>
              <a:spcBef>
                <a:spcPts val="0"/>
              </a:spcBef>
              <a:buNone/>
              <a:defRPr sz="1800" b="0" i="0">
                <a:solidFill>
                  <a:srgbClr val="283666"/>
                </a:solidFill>
                <a:latin typeface="Tahoma"/>
                <a:ea typeface="Tahoma"/>
                <a:cs typeface="Tahoma"/>
                <a:sym typeface="Tahoma"/>
              </a:defRPr>
            </a:lvl2pPr>
            <a:lvl3pPr marL="38100" marR="0" lvl="2" indent="0" algn="l">
              <a:lnSpc>
                <a:spcPct val="100000"/>
              </a:lnSpc>
              <a:spcBef>
                <a:spcPts val="0"/>
              </a:spcBef>
              <a:buNone/>
              <a:defRPr sz="1800" b="0" i="0">
                <a:solidFill>
                  <a:srgbClr val="283666"/>
                </a:solidFill>
                <a:latin typeface="Tahoma"/>
                <a:ea typeface="Tahoma"/>
                <a:cs typeface="Tahoma"/>
                <a:sym typeface="Tahoma"/>
              </a:defRPr>
            </a:lvl3pPr>
            <a:lvl4pPr marL="38100" marR="0" lvl="3" indent="0" algn="l">
              <a:lnSpc>
                <a:spcPct val="100000"/>
              </a:lnSpc>
              <a:spcBef>
                <a:spcPts val="0"/>
              </a:spcBef>
              <a:buNone/>
              <a:defRPr sz="1800" b="0" i="0">
                <a:solidFill>
                  <a:srgbClr val="283666"/>
                </a:solidFill>
                <a:latin typeface="Tahoma"/>
                <a:ea typeface="Tahoma"/>
                <a:cs typeface="Tahoma"/>
                <a:sym typeface="Tahoma"/>
              </a:defRPr>
            </a:lvl4pPr>
            <a:lvl5pPr marL="38100" marR="0" lvl="4" indent="0" algn="l">
              <a:lnSpc>
                <a:spcPct val="100000"/>
              </a:lnSpc>
              <a:spcBef>
                <a:spcPts val="0"/>
              </a:spcBef>
              <a:buNone/>
              <a:defRPr sz="1800" b="0" i="0">
                <a:solidFill>
                  <a:srgbClr val="283666"/>
                </a:solidFill>
                <a:latin typeface="Tahoma"/>
                <a:ea typeface="Tahoma"/>
                <a:cs typeface="Tahoma"/>
                <a:sym typeface="Tahoma"/>
              </a:defRPr>
            </a:lvl5pPr>
            <a:lvl6pPr marL="38100" marR="0" lvl="5" indent="0" algn="l">
              <a:lnSpc>
                <a:spcPct val="100000"/>
              </a:lnSpc>
              <a:spcBef>
                <a:spcPts val="0"/>
              </a:spcBef>
              <a:buNone/>
              <a:defRPr sz="1800" b="0" i="0">
                <a:solidFill>
                  <a:srgbClr val="283666"/>
                </a:solidFill>
                <a:latin typeface="Tahoma"/>
                <a:ea typeface="Tahoma"/>
                <a:cs typeface="Tahoma"/>
                <a:sym typeface="Tahoma"/>
              </a:defRPr>
            </a:lvl6pPr>
            <a:lvl7pPr marL="38100" marR="0" lvl="6" indent="0" algn="l">
              <a:lnSpc>
                <a:spcPct val="100000"/>
              </a:lnSpc>
              <a:spcBef>
                <a:spcPts val="0"/>
              </a:spcBef>
              <a:buNone/>
              <a:defRPr sz="1800" b="0" i="0">
                <a:solidFill>
                  <a:srgbClr val="283666"/>
                </a:solidFill>
                <a:latin typeface="Tahoma"/>
                <a:ea typeface="Tahoma"/>
                <a:cs typeface="Tahoma"/>
                <a:sym typeface="Tahoma"/>
              </a:defRPr>
            </a:lvl7pPr>
            <a:lvl8pPr marL="38100" marR="0" lvl="7" indent="0" algn="l">
              <a:lnSpc>
                <a:spcPct val="100000"/>
              </a:lnSpc>
              <a:spcBef>
                <a:spcPts val="0"/>
              </a:spcBef>
              <a:buNone/>
              <a:defRPr sz="1800" b="0" i="0">
                <a:solidFill>
                  <a:srgbClr val="283666"/>
                </a:solidFill>
                <a:latin typeface="Tahoma"/>
                <a:ea typeface="Tahoma"/>
                <a:cs typeface="Tahoma"/>
                <a:sym typeface="Tahoma"/>
              </a:defRPr>
            </a:lvl8pPr>
            <a:lvl9pPr marL="38100" marR="0" lvl="8" indent="0" algn="l">
              <a:lnSpc>
                <a:spcPct val="100000"/>
              </a:lnSpc>
              <a:spcBef>
                <a:spcPts val="0"/>
              </a:spcBef>
              <a:buNone/>
              <a:defRPr sz="1800" b="0" i="0">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1"/>
        <p:cNvGrpSpPr/>
        <p:nvPr/>
      </p:nvGrpSpPr>
      <p:grpSpPr>
        <a:xfrm>
          <a:off x="0" y="0"/>
          <a:ext cx="0" cy="0"/>
          <a:chOff x="0" y="0"/>
          <a:chExt cx="0" cy="0"/>
        </a:xfrm>
      </p:grpSpPr>
      <p:sp>
        <p:nvSpPr>
          <p:cNvPr id="22" name="Google Shape;22;p57"/>
          <p:cNvSpPr/>
          <p:nvPr/>
        </p:nvSpPr>
        <p:spPr>
          <a:xfrm>
            <a:off x="-2644" y="0"/>
            <a:ext cx="12197258" cy="6864346"/>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3" name="Google Shape;23;p57"/>
          <p:cNvSpPr/>
          <p:nvPr/>
        </p:nvSpPr>
        <p:spPr>
          <a:xfrm>
            <a:off x="834785" y="4425316"/>
            <a:ext cx="5529580" cy="2432685"/>
          </a:xfrm>
          <a:custGeom>
            <a:avLst/>
            <a:gdLst/>
            <a:ahLst/>
            <a:cxnLst/>
            <a:rect l="l" t="t" r="r" b="b"/>
            <a:pathLst>
              <a:path w="5529580" h="2432684" extrusionOk="0">
                <a:moveTo>
                  <a:pt x="5529326" y="2432670"/>
                </a:moveTo>
                <a:lnTo>
                  <a:pt x="2509" y="2432670"/>
                </a:lnTo>
                <a:lnTo>
                  <a:pt x="0" y="0"/>
                </a:lnTo>
                <a:lnTo>
                  <a:pt x="4915352" y="0"/>
                </a:lnTo>
                <a:lnTo>
                  <a:pt x="4977502" y="2324"/>
                </a:lnTo>
                <a:lnTo>
                  <a:pt x="5037852" y="9149"/>
                </a:lnTo>
                <a:lnTo>
                  <a:pt x="5096152" y="20299"/>
                </a:lnTo>
                <a:lnTo>
                  <a:pt x="5152052" y="35474"/>
                </a:lnTo>
                <a:lnTo>
                  <a:pt x="5205277" y="54524"/>
                </a:lnTo>
                <a:lnTo>
                  <a:pt x="5255526" y="77149"/>
                </a:lnTo>
                <a:lnTo>
                  <a:pt x="5302526" y="103174"/>
                </a:lnTo>
                <a:lnTo>
                  <a:pt x="5345926" y="132374"/>
                </a:lnTo>
                <a:lnTo>
                  <a:pt x="5385476" y="164524"/>
                </a:lnTo>
                <a:lnTo>
                  <a:pt x="5420851" y="199349"/>
                </a:lnTo>
                <a:lnTo>
                  <a:pt x="5451751" y="236699"/>
                </a:lnTo>
                <a:lnTo>
                  <a:pt x="5477901" y="276299"/>
                </a:lnTo>
                <a:lnTo>
                  <a:pt x="5498976" y="317924"/>
                </a:lnTo>
                <a:lnTo>
                  <a:pt x="5514726" y="361399"/>
                </a:lnTo>
                <a:lnTo>
                  <a:pt x="5524801" y="406424"/>
                </a:lnTo>
                <a:lnTo>
                  <a:pt x="5528901" y="452849"/>
                </a:lnTo>
                <a:lnTo>
                  <a:pt x="5529326" y="2432670"/>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4" name="Google Shape;24;p57"/>
          <p:cNvSpPr/>
          <p:nvPr/>
        </p:nvSpPr>
        <p:spPr>
          <a:xfrm>
            <a:off x="6336012" y="5341089"/>
            <a:ext cx="0" cy="955040"/>
          </a:xfrm>
          <a:custGeom>
            <a:avLst/>
            <a:gdLst/>
            <a:ahLst/>
            <a:cxnLst/>
            <a:rect l="l" t="t" r="r" b="b"/>
            <a:pathLst>
              <a:path w="120000" h="955039" extrusionOk="0">
                <a:moveTo>
                  <a:pt x="0" y="0"/>
                </a:moveTo>
                <a:lnTo>
                  <a:pt x="0" y="954548"/>
                </a:lnTo>
              </a:path>
            </a:pathLst>
          </a:custGeom>
          <a:noFill/>
          <a:ln w="57125" cap="flat" cmpd="sng">
            <a:solidFill>
              <a:srgbClr val="EB605B"/>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5" name="Google Shape;25;p57"/>
          <p:cNvSpPr txBox="1">
            <a:spLocks noGrp="1"/>
          </p:cNvSpPr>
          <p:nvPr>
            <p:ph type="title"/>
          </p:nvPr>
        </p:nvSpPr>
        <p:spPr>
          <a:xfrm>
            <a:off x="1499126" y="1718865"/>
            <a:ext cx="9193747" cy="112648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5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7"/>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7"/>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800" b="0" i="0">
                <a:solidFill>
                  <a:srgbClr val="283666"/>
                </a:solidFill>
                <a:latin typeface="Tahoma"/>
                <a:ea typeface="Tahoma"/>
                <a:cs typeface="Tahoma"/>
                <a:sym typeface="Tahoma"/>
              </a:defRPr>
            </a:lvl1pPr>
            <a:lvl2pPr marL="38100" marR="0" lvl="1" indent="0" algn="l">
              <a:lnSpc>
                <a:spcPct val="100000"/>
              </a:lnSpc>
              <a:spcBef>
                <a:spcPts val="0"/>
              </a:spcBef>
              <a:buNone/>
              <a:defRPr sz="1800" b="0" i="0">
                <a:solidFill>
                  <a:srgbClr val="283666"/>
                </a:solidFill>
                <a:latin typeface="Tahoma"/>
                <a:ea typeface="Tahoma"/>
                <a:cs typeface="Tahoma"/>
                <a:sym typeface="Tahoma"/>
              </a:defRPr>
            </a:lvl2pPr>
            <a:lvl3pPr marL="38100" marR="0" lvl="2" indent="0" algn="l">
              <a:lnSpc>
                <a:spcPct val="100000"/>
              </a:lnSpc>
              <a:spcBef>
                <a:spcPts val="0"/>
              </a:spcBef>
              <a:buNone/>
              <a:defRPr sz="1800" b="0" i="0">
                <a:solidFill>
                  <a:srgbClr val="283666"/>
                </a:solidFill>
                <a:latin typeface="Tahoma"/>
                <a:ea typeface="Tahoma"/>
                <a:cs typeface="Tahoma"/>
                <a:sym typeface="Tahoma"/>
              </a:defRPr>
            </a:lvl3pPr>
            <a:lvl4pPr marL="38100" marR="0" lvl="3" indent="0" algn="l">
              <a:lnSpc>
                <a:spcPct val="100000"/>
              </a:lnSpc>
              <a:spcBef>
                <a:spcPts val="0"/>
              </a:spcBef>
              <a:buNone/>
              <a:defRPr sz="1800" b="0" i="0">
                <a:solidFill>
                  <a:srgbClr val="283666"/>
                </a:solidFill>
                <a:latin typeface="Tahoma"/>
                <a:ea typeface="Tahoma"/>
                <a:cs typeface="Tahoma"/>
                <a:sym typeface="Tahoma"/>
              </a:defRPr>
            </a:lvl4pPr>
            <a:lvl5pPr marL="38100" marR="0" lvl="4" indent="0" algn="l">
              <a:lnSpc>
                <a:spcPct val="100000"/>
              </a:lnSpc>
              <a:spcBef>
                <a:spcPts val="0"/>
              </a:spcBef>
              <a:buNone/>
              <a:defRPr sz="1800" b="0" i="0">
                <a:solidFill>
                  <a:srgbClr val="283666"/>
                </a:solidFill>
                <a:latin typeface="Tahoma"/>
                <a:ea typeface="Tahoma"/>
                <a:cs typeface="Tahoma"/>
                <a:sym typeface="Tahoma"/>
              </a:defRPr>
            </a:lvl5pPr>
            <a:lvl6pPr marL="38100" marR="0" lvl="5" indent="0" algn="l">
              <a:lnSpc>
                <a:spcPct val="100000"/>
              </a:lnSpc>
              <a:spcBef>
                <a:spcPts val="0"/>
              </a:spcBef>
              <a:buNone/>
              <a:defRPr sz="1800" b="0" i="0">
                <a:solidFill>
                  <a:srgbClr val="283666"/>
                </a:solidFill>
                <a:latin typeface="Tahoma"/>
                <a:ea typeface="Tahoma"/>
                <a:cs typeface="Tahoma"/>
                <a:sym typeface="Tahoma"/>
              </a:defRPr>
            </a:lvl6pPr>
            <a:lvl7pPr marL="38100" marR="0" lvl="6" indent="0" algn="l">
              <a:lnSpc>
                <a:spcPct val="100000"/>
              </a:lnSpc>
              <a:spcBef>
                <a:spcPts val="0"/>
              </a:spcBef>
              <a:buNone/>
              <a:defRPr sz="1800" b="0" i="0">
                <a:solidFill>
                  <a:srgbClr val="283666"/>
                </a:solidFill>
                <a:latin typeface="Tahoma"/>
                <a:ea typeface="Tahoma"/>
                <a:cs typeface="Tahoma"/>
                <a:sym typeface="Tahoma"/>
              </a:defRPr>
            </a:lvl7pPr>
            <a:lvl8pPr marL="38100" marR="0" lvl="7" indent="0" algn="l">
              <a:lnSpc>
                <a:spcPct val="100000"/>
              </a:lnSpc>
              <a:spcBef>
                <a:spcPts val="0"/>
              </a:spcBef>
              <a:buNone/>
              <a:defRPr sz="1800" b="0" i="0">
                <a:solidFill>
                  <a:srgbClr val="283666"/>
                </a:solidFill>
                <a:latin typeface="Tahoma"/>
                <a:ea typeface="Tahoma"/>
                <a:cs typeface="Tahoma"/>
                <a:sym typeface="Tahoma"/>
              </a:defRPr>
            </a:lvl8pPr>
            <a:lvl9pPr marL="38100" marR="0" lvl="8" indent="0" algn="l">
              <a:lnSpc>
                <a:spcPct val="100000"/>
              </a:lnSpc>
              <a:spcBef>
                <a:spcPts val="0"/>
              </a:spcBef>
              <a:buNone/>
              <a:defRPr sz="1800" b="0" i="0">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8"/>
          <p:cNvSpPr txBox="1">
            <a:spLocks noGrp="1"/>
          </p:cNvSpPr>
          <p:nvPr>
            <p:ph type="ctrTitle"/>
          </p:nvPr>
        </p:nvSpPr>
        <p:spPr>
          <a:xfrm>
            <a:off x="661628" y="334572"/>
            <a:ext cx="10868742" cy="51308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8"/>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8"/>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8"/>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800" b="0" i="0">
                <a:solidFill>
                  <a:srgbClr val="283666"/>
                </a:solidFill>
                <a:latin typeface="Tahoma"/>
                <a:ea typeface="Tahoma"/>
                <a:cs typeface="Tahoma"/>
                <a:sym typeface="Tahoma"/>
              </a:defRPr>
            </a:lvl1pPr>
            <a:lvl2pPr marL="38100" marR="0" lvl="1" indent="0" algn="l">
              <a:lnSpc>
                <a:spcPct val="100000"/>
              </a:lnSpc>
              <a:spcBef>
                <a:spcPts val="0"/>
              </a:spcBef>
              <a:buNone/>
              <a:defRPr sz="1800" b="0" i="0">
                <a:solidFill>
                  <a:srgbClr val="283666"/>
                </a:solidFill>
                <a:latin typeface="Tahoma"/>
                <a:ea typeface="Tahoma"/>
                <a:cs typeface="Tahoma"/>
                <a:sym typeface="Tahoma"/>
              </a:defRPr>
            </a:lvl2pPr>
            <a:lvl3pPr marL="38100" marR="0" lvl="2" indent="0" algn="l">
              <a:lnSpc>
                <a:spcPct val="100000"/>
              </a:lnSpc>
              <a:spcBef>
                <a:spcPts val="0"/>
              </a:spcBef>
              <a:buNone/>
              <a:defRPr sz="1800" b="0" i="0">
                <a:solidFill>
                  <a:srgbClr val="283666"/>
                </a:solidFill>
                <a:latin typeface="Tahoma"/>
                <a:ea typeface="Tahoma"/>
                <a:cs typeface="Tahoma"/>
                <a:sym typeface="Tahoma"/>
              </a:defRPr>
            </a:lvl3pPr>
            <a:lvl4pPr marL="38100" marR="0" lvl="3" indent="0" algn="l">
              <a:lnSpc>
                <a:spcPct val="100000"/>
              </a:lnSpc>
              <a:spcBef>
                <a:spcPts val="0"/>
              </a:spcBef>
              <a:buNone/>
              <a:defRPr sz="1800" b="0" i="0">
                <a:solidFill>
                  <a:srgbClr val="283666"/>
                </a:solidFill>
                <a:latin typeface="Tahoma"/>
                <a:ea typeface="Tahoma"/>
                <a:cs typeface="Tahoma"/>
                <a:sym typeface="Tahoma"/>
              </a:defRPr>
            </a:lvl4pPr>
            <a:lvl5pPr marL="38100" marR="0" lvl="4" indent="0" algn="l">
              <a:lnSpc>
                <a:spcPct val="100000"/>
              </a:lnSpc>
              <a:spcBef>
                <a:spcPts val="0"/>
              </a:spcBef>
              <a:buNone/>
              <a:defRPr sz="1800" b="0" i="0">
                <a:solidFill>
                  <a:srgbClr val="283666"/>
                </a:solidFill>
                <a:latin typeface="Tahoma"/>
                <a:ea typeface="Tahoma"/>
                <a:cs typeface="Tahoma"/>
                <a:sym typeface="Tahoma"/>
              </a:defRPr>
            </a:lvl5pPr>
            <a:lvl6pPr marL="38100" marR="0" lvl="5" indent="0" algn="l">
              <a:lnSpc>
                <a:spcPct val="100000"/>
              </a:lnSpc>
              <a:spcBef>
                <a:spcPts val="0"/>
              </a:spcBef>
              <a:buNone/>
              <a:defRPr sz="1800" b="0" i="0">
                <a:solidFill>
                  <a:srgbClr val="283666"/>
                </a:solidFill>
                <a:latin typeface="Tahoma"/>
                <a:ea typeface="Tahoma"/>
                <a:cs typeface="Tahoma"/>
                <a:sym typeface="Tahoma"/>
              </a:defRPr>
            </a:lvl6pPr>
            <a:lvl7pPr marL="38100" marR="0" lvl="6" indent="0" algn="l">
              <a:lnSpc>
                <a:spcPct val="100000"/>
              </a:lnSpc>
              <a:spcBef>
                <a:spcPts val="0"/>
              </a:spcBef>
              <a:buNone/>
              <a:defRPr sz="1800" b="0" i="0">
                <a:solidFill>
                  <a:srgbClr val="283666"/>
                </a:solidFill>
                <a:latin typeface="Tahoma"/>
                <a:ea typeface="Tahoma"/>
                <a:cs typeface="Tahoma"/>
                <a:sym typeface="Tahoma"/>
              </a:defRPr>
            </a:lvl7pPr>
            <a:lvl8pPr marL="38100" marR="0" lvl="7" indent="0" algn="l">
              <a:lnSpc>
                <a:spcPct val="100000"/>
              </a:lnSpc>
              <a:spcBef>
                <a:spcPts val="0"/>
              </a:spcBef>
              <a:buNone/>
              <a:defRPr sz="1800" b="0" i="0">
                <a:solidFill>
                  <a:srgbClr val="283666"/>
                </a:solidFill>
                <a:latin typeface="Tahoma"/>
                <a:ea typeface="Tahoma"/>
                <a:cs typeface="Tahoma"/>
                <a:sym typeface="Tahoma"/>
              </a:defRPr>
            </a:lvl8pPr>
            <a:lvl9pPr marL="38100" marR="0" lvl="8" indent="0" algn="l">
              <a:lnSpc>
                <a:spcPct val="100000"/>
              </a:lnSpc>
              <a:spcBef>
                <a:spcPts val="0"/>
              </a:spcBef>
              <a:buNone/>
              <a:defRPr sz="1800" b="0" i="0">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p:cSld name="Two Content">
    <p:bg>
      <p:bgPr>
        <a:solidFill>
          <a:schemeClr val="lt1"/>
        </a:solidFill>
        <a:effectLst/>
      </p:bgPr>
    </p:bg>
    <p:spTree>
      <p:nvGrpSpPr>
        <p:cNvPr id="1" name="Shape 35"/>
        <p:cNvGrpSpPr/>
        <p:nvPr/>
      </p:nvGrpSpPr>
      <p:grpSpPr>
        <a:xfrm>
          <a:off x="0" y="0"/>
          <a:ext cx="0" cy="0"/>
          <a:chOff x="0" y="0"/>
          <a:chExt cx="0" cy="0"/>
        </a:xfrm>
      </p:grpSpPr>
      <p:sp>
        <p:nvSpPr>
          <p:cNvPr id="36" name="Google Shape;36;p59"/>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 name="Google Shape;37;p59"/>
          <p:cNvSpPr/>
          <p:nvPr/>
        </p:nvSpPr>
        <p:spPr>
          <a:xfrm>
            <a:off x="10950003" y="215665"/>
            <a:ext cx="945473" cy="958257"/>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8" name="Google Shape;38;p59"/>
          <p:cNvSpPr txBox="1">
            <a:spLocks noGrp="1"/>
          </p:cNvSpPr>
          <p:nvPr>
            <p:ph type="title"/>
          </p:nvPr>
        </p:nvSpPr>
        <p:spPr>
          <a:xfrm>
            <a:off x="1499126" y="1718865"/>
            <a:ext cx="9193747" cy="112648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3600" b="1" i="0">
                <a:solidFill>
                  <a:schemeClr val="lt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9"/>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0" name="Google Shape;40;p59"/>
          <p:cNvSpPr txBox="1">
            <a:spLocks noGrp="1"/>
          </p:cNvSpPr>
          <p:nvPr>
            <p:ph type="body" idx="2"/>
          </p:nvPr>
        </p:nvSpPr>
        <p:spPr>
          <a:xfrm>
            <a:off x="7098165" y="1239561"/>
            <a:ext cx="3340100" cy="386270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1" i="0">
                <a:solidFill>
                  <a:srgbClr val="3F7CCA"/>
                </a:solidFill>
                <a:latin typeface="Arial"/>
                <a:ea typeface="Arial"/>
                <a:cs typeface="Arial"/>
                <a:sym typeface="Aria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1" name="Google Shape;41;p59"/>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9"/>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59"/>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800" b="0" i="0">
                <a:solidFill>
                  <a:srgbClr val="283666"/>
                </a:solidFill>
                <a:latin typeface="Tahoma"/>
                <a:ea typeface="Tahoma"/>
                <a:cs typeface="Tahoma"/>
                <a:sym typeface="Tahoma"/>
              </a:defRPr>
            </a:lvl1pPr>
            <a:lvl2pPr marL="38100" marR="0" lvl="1" indent="0" algn="l">
              <a:lnSpc>
                <a:spcPct val="100000"/>
              </a:lnSpc>
              <a:spcBef>
                <a:spcPts val="0"/>
              </a:spcBef>
              <a:buNone/>
              <a:defRPr sz="1800" b="0" i="0">
                <a:solidFill>
                  <a:srgbClr val="283666"/>
                </a:solidFill>
                <a:latin typeface="Tahoma"/>
                <a:ea typeface="Tahoma"/>
                <a:cs typeface="Tahoma"/>
                <a:sym typeface="Tahoma"/>
              </a:defRPr>
            </a:lvl2pPr>
            <a:lvl3pPr marL="38100" marR="0" lvl="2" indent="0" algn="l">
              <a:lnSpc>
                <a:spcPct val="100000"/>
              </a:lnSpc>
              <a:spcBef>
                <a:spcPts val="0"/>
              </a:spcBef>
              <a:buNone/>
              <a:defRPr sz="1800" b="0" i="0">
                <a:solidFill>
                  <a:srgbClr val="283666"/>
                </a:solidFill>
                <a:latin typeface="Tahoma"/>
                <a:ea typeface="Tahoma"/>
                <a:cs typeface="Tahoma"/>
                <a:sym typeface="Tahoma"/>
              </a:defRPr>
            </a:lvl3pPr>
            <a:lvl4pPr marL="38100" marR="0" lvl="3" indent="0" algn="l">
              <a:lnSpc>
                <a:spcPct val="100000"/>
              </a:lnSpc>
              <a:spcBef>
                <a:spcPts val="0"/>
              </a:spcBef>
              <a:buNone/>
              <a:defRPr sz="1800" b="0" i="0">
                <a:solidFill>
                  <a:srgbClr val="283666"/>
                </a:solidFill>
                <a:latin typeface="Tahoma"/>
                <a:ea typeface="Tahoma"/>
                <a:cs typeface="Tahoma"/>
                <a:sym typeface="Tahoma"/>
              </a:defRPr>
            </a:lvl4pPr>
            <a:lvl5pPr marL="38100" marR="0" lvl="4" indent="0" algn="l">
              <a:lnSpc>
                <a:spcPct val="100000"/>
              </a:lnSpc>
              <a:spcBef>
                <a:spcPts val="0"/>
              </a:spcBef>
              <a:buNone/>
              <a:defRPr sz="1800" b="0" i="0">
                <a:solidFill>
                  <a:srgbClr val="283666"/>
                </a:solidFill>
                <a:latin typeface="Tahoma"/>
                <a:ea typeface="Tahoma"/>
                <a:cs typeface="Tahoma"/>
                <a:sym typeface="Tahoma"/>
              </a:defRPr>
            </a:lvl5pPr>
            <a:lvl6pPr marL="38100" marR="0" lvl="5" indent="0" algn="l">
              <a:lnSpc>
                <a:spcPct val="100000"/>
              </a:lnSpc>
              <a:spcBef>
                <a:spcPts val="0"/>
              </a:spcBef>
              <a:buNone/>
              <a:defRPr sz="1800" b="0" i="0">
                <a:solidFill>
                  <a:srgbClr val="283666"/>
                </a:solidFill>
                <a:latin typeface="Tahoma"/>
                <a:ea typeface="Tahoma"/>
                <a:cs typeface="Tahoma"/>
                <a:sym typeface="Tahoma"/>
              </a:defRPr>
            </a:lvl6pPr>
            <a:lvl7pPr marL="38100" marR="0" lvl="6" indent="0" algn="l">
              <a:lnSpc>
                <a:spcPct val="100000"/>
              </a:lnSpc>
              <a:spcBef>
                <a:spcPts val="0"/>
              </a:spcBef>
              <a:buNone/>
              <a:defRPr sz="1800" b="0" i="0">
                <a:solidFill>
                  <a:srgbClr val="283666"/>
                </a:solidFill>
                <a:latin typeface="Tahoma"/>
                <a:ea typeface="Tahoma"/>
                <a:cs typeface="Tahoma"/>
                <a:sym typeface="Tahoma"/>
              </a:defRPr>
            </a:lvl7pPr>
            <a:lvl8pPr marL="38100" marR="0" lvl="7" indent="0" algn="l">
              <a:lnSpc>
                <a:spcPct val="100000"/>
              </a:lnSpc>
              <a:spcBef>
                <a:spcPts val="0"/>
              </a:spcBef>
              <a:buNone/>
              <a:defRPr sz="1800" b="0" i="0">
                <a:solidFill>
                  <a:srgbClr val="283666"/>
                </a:solidFill>
                <a:latin typeface="Tahoma"/>
                <a:ea typeface="Tahoma"/>
                <a:cs typeface="Tahoma"/>
                <a:sym typeface="Tahoma"/>
              </a:defRPr>
            </a:lvl8pPr>
            <a:lvl9pPr marL="38100" marR="0" lvl="8" indent="0" algn="l">
              <a:lnSpc>
                <a:spcPct val="100000"/>
              </a:lnSpc>
              <a:spcBef>
                <a:spcPts val="0"/>
              </a:spcBef>
              <a:buNone/>
              <a:defRPr sz="1800" b="0" i="0">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4"/>
        <p:cNvGrpSpPr/>
        <p:nvPr/>
      </p:nvGrpSpPr>
      <p:grpSpPr>
        <a:xfrm>
          <a:off x="0" y="0"/>
          <a:ext cx="0" cy="0"/>
          <a:chOff x="0" y="0"/>
          <a:chExt cx="0" cy="0"/>
        </a:xfrm>
      </p:grpSpPr>
      <p:sp>
        <p:nvSpPr>
          <p:cNvPr id="45" name="Google Shape;45;p60"/>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0"/>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0"/>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a:lnSpc>
                <a:spcPct val="100000"/>
              </a:lnSpc>
              <a:spcBef>
                <a:spcPts val="0"/>
              </a:spcBef>
              <a:buNone/>
              <a:defRPr sz="1800" b="0" i="0">
                <a:solidFill>
                  <a:srgbClr val="283666"/>
                </a:solidFill>
                <a:latin typeface="Tahoma"/>
                <a:ea typeface="Tahoma"/>
                <a:cs typeface="Tahoma"/>
                <a:sym typeface="Tahoma"/>
              </a:defRPr>
            </a:lvl1pPr>
            <a:lvl2pPr marL="38100" marR="0" lvl="1" indent="0" algn="l">
              <a:lnSpc>
                <a:spcPct val="100000"/>
              </a:lnSpc>
              <a:spcBef>
                <a:spcPts val="0"/>
              </a:spcBef>
              <a:buNone/>
              <a:defRPr sz="1800" b="0" i="0">
                <a:solidFill>
                  <a:srgbClr val="283666"/>
                </a:solidFill>
                <a:latin typeface="Tahoma"/>
                <a:ea typeface="Tahoma"/>
                <a:cs typeface="Tahoma"/>
                <a:sym typeface="Tahoma"/>
              </a:defRPr>
            </a:lvl2pPr>
            <a:lvl3pPr marL="38100" marR="0" lvl="2" indent="0" algn="l">
              <a:lnSpc>
                <a:spcPct val="100000"/>
              </a:lnSpc>
              <a:spcBef>
                <a:spcPts val="0"/>
              </a:spcBef>
              <a:buNone/>
              <a:defRPr sz="1800" b="0" i="0">
                <a:solidFill>
                  <a:srgbClr val="283666"/>
                </a:solidFill>
                <a:latin typeface="Tahoma"/>
                <a:ea typeface="Tahoma"/>
                <a:cs typeface="Tahoma"/>
                <a:sym typeface="Tahoma"/>
              </a:defRPr>
            </a:lvl3pPr>
            <a:lvl4pPr marL="38100" marR="0" lvl="3" indent="0" algn="l">
              <a:lnSpc>
                <a:spcPct val="100000"/>
              </a:lnSpc>
              <a:spcBef>
                <a:spcPts val="0"/>
              </a:spcBef>
              <a:buNone/>
              <a:defRPr sz="1800" b="0" i="0">
                <a:solidFill>
                  <a:srgbClr val="283666"/>
                </a:solidFill>
                <a:latin typeface="Tahoma"/>
                <a:ea typeface="Tahoma"/>
                <a:cs typeface="Tahoma"/>
                <a:sym typeface="Tahoma"/>
              </a:defRPr>
            </a:lvl4pPr>
            <a:lvl5pPr marL="38100" marR="0" lvl="4" indent="0" algn="l">
              <a:lnSpc>
                <a:spcPct val="100000"/>
              </a:lnSpc>
              <a:spcBef>
                <a:spcPts val="0"/>
              </a:spcBef>
              <a:buNone/>
              <a:defRPr sz="1800" b="0" i="0">
                <a:solidFill>
                  <a:srgbClr val="283666"/>
                </a:solidFill>
                <a:latin typeface="Tahoma"/>
                <a:ea typeface="Tahoma"/>
                <a:cs typeface="Tahoma"/>
                <a:sym typeface="Tahoma"/>
              </a:defRPr>
            </a:lvl5pPr>
            <a:lvl6pPr marL="38100" marR="0" lvl="5" indent="0" algn="l">
              <a:lnSpc>
                <a:spcPct val="100000"/>
              </a:lnSpc>
              <a:spcBef>
                <a:spcPts val="0"/>
              </a:spcBef>
              <a:buNone/>
              <a:defRPr sz="1800" b="0" i="0">
                <a:solidFill>
                  <a:srgbClr val="283666"/>
                </a:solidFill>
                <a:latin typeface="Tahoma"/>
                <a:ea typeface="Tahoma"/>
                <a:cs typeface="Tahoma"/>
                <a:sym typeface="Tahoma"/>
              </a:defRPr>
            </a:lvl6pPr>
            <a:lvl7pPr marL="38100" marR="0" lvl="6" indent="0" algn="l">
              <a:lnSpc>
                <a:spcPct val="100000"/>
              </a:lnSpc>
              <a:spcBef>
                <a:spcPts val="0"/>
              </a:spcBef>
              <a:buNone/>
              <a:defRPr sz="1800" b="0" i="0">
                <a:solidFill>
                  <a:srgbClr val="283666"/>
                </a:solidFill>
                <a:latin typeface="Tahoma"/>
                <a:ea typeface="Tahoma"/>
                <a:cs typeface="Tahoma"/>
                <a:sym typeface="Tahoma"/>
              </a:defRPr>
            </a:lvl7pPr>
            <a:lvl8pPr marL="38100" marR="0" lvl="7" indent="0" algn="l">
              <a:lnSpc>
                <a:spcPct val="100000"/>
              </a:lnSpc>
              <a:spcBef>
                <a:spcPts val="0"/>
              </a:spcBef>
              <a:buNone/>
              <a:defRPr sz="1800" b="0" i="0">
                <a:solidFill>
                  <a:srgbClr val="283666"/>
                </a:solidFill>
                <a:latin typeface="Tahoma"/>
                <a:ea typeface="Tahoma"/>
                <a:cs typeface="Tahoma"/>
                <a:sym typeface="Tahoma"/>
              </a:defRPr>
            </a:lvl8pPr>
            <a:lvl9pPr marL="38100" marR="0" lvl="8" indent="0" algn="l">
              <a:lnSpc>
                <a:spcPct val="100000"/>
              </a:lnSpc>
              <a:spcBef>
                <a:spcPts val="0"/>
              </a:spcBef>
              <a:buNone/>
              <a:defRPr sz="1800" b="0" i="0">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5"/>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7" name="Google Shape;7;p55"/>
          <p:cNvSpPr/>
          <p:nvPr/>
        </p:nvSpPr>
        <p:spPr>
          <a:xfrm>
            <a:off x="471419" y="0"/>
            <a:ext cx="11720830" cy="1676400"/>
          </a:xfrm>
          <a:custGeom>
            <a:avLst/>
            <a:gdLst/>
            <a:ahLst/>
            <a:cxnLst/>
            <a:rect l="l" t="t" r="r" b="b"/>
            <a:pathLst>
              <a:path w="11720830" h="1676400" extrusionOk="0">
                <a:moveTo>
                  <a:pt x="11720556" y="1676396"/>
                </a:moveTo>
                <a:lnTo>
                  <a:pt x="614086" y="1676396"/>
                </a:lnTo>
                <a:lnTo>
                  <a:pt x="551936" y="1674066"/>
                </a:lnTo>
                <a:lnTo>
                  <a:pt x="491571" y="1667221"/>
                </a:lnTo>
                <a:lnTo>
                  <a:pt x="433286" y="1656094"/>
                </a:lnTo>
                <a:lnTo>
                  <a:pt x="377381" y="1640901"/>
                </a:lnTo>
                <a:lnTo>
                  <a:pt x="324151" y="1621874"/>
                </a:lnTo>
                <a:lnTo>
                  <a:pt x="273896" y="1599231"/>
                </a:lnTo>
                <a:lnTo>
                  <a:pt x="226914" y="1573201"/>
                </a:lnTo>
                <a:lnTo>
                  <a:pt x="183504" y="1544009"/>
                </a:lnTo>
                <a:lnTo>
                  <a:pt x="143964" y="1511876"/>
                </a:lnTo>
                <a:lnTo>
                  <a:pt x="108589" y="1477029"/>
                </a:lnTo>
                <a:lnTo>
                  <a:pt x="77677" y="1439694"/>
                </a:lnTo>
                <a:lnTo>
                  <a:pt x="51529" y="1400094"/>
                </a:lnTo>
                <a:lnTo>
                  <a:pt x="30444" y="1358454"/>
                </a:lnTo>
                <a:lnTo>
                  <a:pt x="14714" y="1314997"/>
                </a:lnTo>
                <a:lnTo>
                  <a:pt x="4642" y="1269952"/>
                </a:lnTo>
                <a:lnTo>
                  <a:pt x="524" y="1223540"/>
                </a:lnTo>
                <a:lnTo>
                  <a:pt x="0" y="1223540"/>
                </a:lnTo>
                <a:lnTo>
                  <a:pt x="0" y="0"/>
                </a:lnTo>
                <a:lnTo>
                  <a:pt x="11720556" y="0"/>
                </a:lnTo>
                <a:lnTo>
                  <a:pt x="11720556" y="1676396"/>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8" name="Google Shape;8;p55"/>
          <p:cNvSpPr/>
          <p:nvPr/>
        </p:nvSpPr>
        <p:spPr>
          <a:xfrm>
            <a:off x="496194" y="263299"/>
            <a:ext cx="0" cy="838835"/>
          </a:xfrm>
          <a:custGeom>
            <a:avLst/>
            <a:gdLst/>
            <a:ahLst/>
            <a:cxnLst/>
            <a:rect l="l" t="t" r="r" b="b"/>
            <a:pathLst>
              <a:path w="120000" h="838835" extrusionOk="0">
                <a:moveTo>
                  <a:pt x="0" y="0"/>
                </a:moveTo>
                <a:lnTo>
                  <a:pt x="0" y="838703"/>
                </a:lnTo>
              </a:path>
            </a:pathLst>
          </a:custGeom>
          <a:noFill/>
          <a:ln w="57125" cap="flat" cmpd="sng">
            <a:solidFill>
              <a:srgbClr val="0287A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9" name="Google Shape;9;p55"/>
          <p:cNvSpPr/>
          <p:nvPr/>
        </p:nvSpPr>
        <p:spPr>
          <a:xfrm>
            <a:off x="10958428" y="284951"/>
            <a:ext cx="872185" cy="87218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0" name="Google Shape;10;p55"/>
          <p:cNvSpPr txBox="1">
            <a:spLocks noGrp="1"/>
          </p:cNvSpPr>
          <p:nvPr>
            <p:ph type="title"/>
          </p:nvPr>
        </p:nvSpPr>
        <p:spPr>
          <a:xfrm>
            <a:off x="1499126" y="1718865"/>
            <a:ext cx="9193747" cy="112648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3600" b="1" i="0" u="none" strike="noStrike" cap="none">
                <a:solidFill>
                  <a:schemeClr val="lt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5"/>
          <p:cNvSpPr txBox="1">
            <a:spLocks noGrp="1"/>
          </p:cNvSpPr>
          <p:nvPr>
            <p:ph type="body" idx="1"/>
          </p:nvPr>
        </p:nvSpPr>
        <p:spPr>
          <a:xfrm>
            <a:off x="783860" y="2099133"/>
            <a:ext cx="10301605" cy="418528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5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3" name="Google Shape;13;p5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defRPr>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4" name="Google Shape;14;p55"/>
          <p:cNvSpPr txBox="1">
            <a:spLocks noGrp="1"/>
          </p:cNvSpPr>
          <p:nvPr>
            <p:ph type="sldNum" idx="12"/>
          </p:nvPr>
        </p:nvSpPr>
        <p:spPr>
          <a:xfrm>
            <a:off x="11294636" y="6355971"/>
            <a:ext cx="325754" cy="301625"/>
          </a:xfrm>
          <a:prstGeom prst="rect">
            <a:avLst/>
          </a:prstGeom>
          <a:noFill/>
          <a:ln>
            <a:noFill/>
          </a:ln>
        </p:spPr>
        <p:txBody>
          <a:bodyPr spcFirstLastPara="1" wrap="square" lIns="0" tIns="0" rIns="0" bIns="0" anchor="t" anchorCtr="0">
            <a:spAutoFit/>
          </a:bodyPr>
          <a:lstStyle>
            <a:lvl1pPr marL="38100" marR="0" lvl="0" indent="0" algn="l" rtl="0">
              <a:lnSpc>
                <a:spcPct val="100000"/>
              </a:lnSpc>
              <a:spcBef>
                <a:spcPts val="0"/>
              </a:spcBef>
              <a:buNone/>
              <a:defRPr sz="1800" b="0" i="0" u="none">
                <a:solidFill>
                  <a:srgbClr val="283666"/>
                </a:solidFill>
                <a:latin typeface="Tahoma"/>
                <a:ea typeface="Tahoma"/>
                <a:cs typeface="Tahoma"/>
                <a:sym typeface="Tahoma"/>
              </a:defRPr>
            </a:lvl1pPr>
            <a:lvl2pPr marL="38100" marR="0" lvl="1" indent="0" algn="l" rtl="0">
              <a:lnSpc>
                <a:spcPct val="100000"/>
              </a:lnSpc>
              <a:spcBef>
                <a:spcPts val="0"/>
              </a:spcBef>
              <a:buNone/>
              <a:defRPr sz="1800" b="0" i="0" u="none">
                <a:solidFill>
                  <a:srgbClr val="283666"/>
                </a:solidFill>
                <a:latin typeface="Tahoma"/>
                <a:ea typeface="Tahoma"/>
                <a:cs typeface="Tahoma"/>
                <a:sym typeface="Tahoma"/>
              </a:defRPr>
            </a:lvl2pPr>
            <a:lvl3pPr marL="38100" marR="0" lvl="2" indent="0" algn="l" rtl="0">
              <a:lnSpc>
                <a:spcPct val="100000"/>
              </a:lnSpc>
              <a:spcBef>
                <a:spcPts val="0"/>
              </a:spcBef>
              <a:buNone/>
              <a:defRPr sz="1800" b="0" i="0" u="none">
                <a:solidFill>
                  <a:srgbClr val="283666"/>
                </a:solidFill>
                <a:latin typeface="Tahoma"/>
                <a:ea typeface="Tahoma"/>
                <a:cs typeface="Tahoma"/>
                <a:sym typeface="Tahoma"/>
              </a:defRPr>
            </a:lvl3pPr>
            <a:lvl4pPr marL="38100" marR="0" lvl="3" indent="0" algn="l" rtl="0">
              <a:lnSpc>
                <a:spcPct val="100000"/>
              </a:lnSpc>
              <a:spcBef>
                <a:spcPts val="0"/>
              </a:spcBef>
              <a:buNone/>
              <a:defRPr sz="1800" b="0" i="0" u="none">
                <a:solidFill>
                  <a:srgbClr val="283666"/>
                </a:solidFill>
                <a:latin typeface="Tahoma"/>
                <a:ea typeface="Tahoma"/>
                <a:cs typeface="Tahoma"/>
                <a:sym typeface="Tahoma"/>
              </a:defRPr>
            </a:lvl4pPr>
            <a:lvl5pPr marL="38100" marR="0" lvl="4" indent="0" algn="l" rtl="0">
              <a:lnSpc>
                <a:spcPct val="100000"/>
              </a:lnSpc>
              <a:spcBef>
                <a:spcPts val="0"/>
              </a:spcBef>
              <a:buNone/>
              <a:defRPr sz="1800" b="0" i="0" u="none">
                <a:solidFill>
                  <a:srgbClr val="283666"/>
                </a:solidFill>
                <a:latin typeface="Tahoma"/>
                <a:ea typeface="Tahoma"/>
                <a:cs typeface="Tahoma"/>
                <a:sym typeface="Tahoma"/>
              </a:defRPr>
            </a:lvl5pPr>
            <a:lvl6pPr marL="38100" marR="0" lvl="5" indent="0" algn="l" rtl="0">
              <a:lnSpc>
                <a:spcPct val="100000"/>
              </a:lnSpc>
              <a:spcBef>
                <a:spcPts val="0"/>
              </a:spcBef>
              <a:buNone/>
              <a:defRPr sz="1800" b="0" i="0" u="none">
                <a:solidFill>
                  <a:srgbClr val="283666"/>
                </a:solidFill>
                <a:latin typeface="Tahoma"/>
                <a:ea typeface="Tahoma"/>
                <a:cs typeface="Tahoma"/>
                <a:sym typeface="Tahoma"/>
              </a:defRPr>
            </a:lvl6pPr>
            <a:lvl7pPr marL="38100" marR="0" lvl="6" indent="0" algn="l" rtl="0">
              <a:lnSpc>
                <a:spcPct val="100000"/>
              </a:lnSpc>
              <a:spcBef>
                <a:spcPts val="0"/>
              </a:spcBef>
              <a:buNone/>
              <a:defRPr sz="1800" b="0" i="0" u="none">
                <a:solidFill>
                  <a:srgbClr val="283666"/>
                </a:solidFill>
                <a:latin typeface="Tahoma"/>
                <a:ea typeface="Tahoma"/>
                <a:cs typeface="Tahoma"/>
                <a:sym typeface="Tahoma"/>
              </a:defRPr>
            </a:lvl7pPr>
            <a:lvl8pPr marL="38100" marR="0" lvl="7" indent="0" algn="l" rtl="0">
              <a:lnSpc>
                <a:spcPct val="100000"/>
              </a:lnSpc>
              <a:spcBef>
                <a:spcPts val="0"/>
              </a:spcBef>
              <a:buNone/>
              <a:defRPr sz="1800" b="0" i="0" u="none">
                <a:solidFill>
                  <a:srgbClr val="283666"/>
                </a:solidFill>
                <a:latin typeface="Tahoma"/>
                <a:ea typeface="Tahoma"/>
                <a:cs typeface="Tahoma"/>
                <a:sym typeface="Tahoma"/>
              </a:defRPr>
            </a:lvl8pPr>
            <a:lvl9pPr marL="38100" marR="0" lvl="8" indent="0" algn="l" rtl="0">
              <a:lnSpc>
                <a:spcPct val="100000"/>
              </a:lnSpc>
              <a:spcBef>
                <a:spcPts val="0"/>
              </a:spcBef>
              <a:buNone/>
              <a:defRPr sz="1800" b="0" i="0" u="none">
                <a:solidFill>
                  <a:srgbClr val="283666"/>
                </a:solidFill>
                <a:latin typeface="Tahoma"/>
                <a:ea typeface="Tahoma"/>
                <a:cs typeface="Tahoma"/>
                <a:sym typeface="Tahoma"/>
              </a:defRPr>
            </a:lvl9pPr>
          </a:lstStyle>
          <a:p>
            <a:pPr marL="3810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1"/>
        <p:cNvGrpSpPr/>
        <p:nvPr/>
      </p:nvGrpSpPr>
      <p:grpSpPr>
        <a:xfrm>
          <a:off x="0" y="0"/>
          <a:ext cx="0" cy="0"/>
          <a:chOff x="0" y="0"/>
          <a:chExt cx="0" cy="0"/>
        </a:xfrm>
      </p:grpSpPr>
      <p:sp>
        <p:nvSpPr>
          <p:cNvPr id="52" name="Google Shape;52;p1"/>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3" name="Google Shape;53;p1"/>
          <p:cNvSpPr/>
          <p:nvPr/>
        </p:nvSpPr>
        <p:spPr>
          <a:xfrm>
            <a:off x="0" y="0"/>
            <a:ext cx="12192000" cy="6858000"/>
          </a:xfrm>
          <a:custGeom>
            <a:avLst/>
            <a:gdLst/>
            <a:ahLst/>
            <a:cxnLst/>
            <a:rect l="l" t="t" r="r" b="b"/>
            <a:pathLst>
              <a:path w="12192000" h="6858000" extrusionOk="0">
                <a:moveTo>
                  <a:pt x="12191975" y="6857985"/>
                </a:moveTo>
                <a:lnTo>
                  <a:pt x="0" y="6857985"/>
                </a:lnTo>
                <a:lnTo>
                  <a:pt x="0" y="0"/>
                </a:lnTo>
                <a:lnTo>
                  <a:pt x="12191975" y="0"/>
                </a:lnTo>
                <a:lnTo>
                  <a:pt x="12191975" y="6857985"/>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4" name="Google Shape;54;p1"/>
          <p:cNvSpPr/>
          <p:nvPr/>
        </p:nvSpPr>
        <p:spPr>
          <a:xfrm>
            <a:off x="373999" y="5688493"/>
            <a:ext cx="3991791" cy="863868"/>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55" name="Google Shape;55;p1"/>
          <p:cNvSpPr txBox="1"/>
          <p:nvPr/>
        </p:nvSpPr>
        <p:spPr>
          <a:xfrm>
            <a:off x="672023" y="3371620"/>
            <a:ext cx="6652895" cy="168084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FFFFFF"/>
                </a:solidFill>
                <a:latin typeface="Tahoma"/>
                <a:ea typeface="Tahoma"/>
                <a:cs typeface="Tahoma"/>
                <a:sym typeface="Tahoma"/>
              </a:rPr>
              <a:t>Names of lead facilitators: Laura Buckley, Cathy Fahey</a:t>
            </a:r>
            <a:endParaRPr sz="1800">
              <a:latin typeface="Tahoma"/>
              <a:ea typeface="Tahoma"/>
              <a:cs typeface="Tahoma"/>
              <a:sym typeface="Tahoma"/>
            </a:endParaRPr>
          </a:p>
          <a:p>
            <a:pPr marL="12700" marR="5080" lvl="0" indent="0" algn="l" rtl="0">
              <a:lnSpc>
                <a:spcPct val="100699"/>
              </a:lnSpc>
              <a:spcBef>
                <a:spcPts val="0"/>
              </a:spcBef>
              <a:spcAft>
                <a:spcPts val="0"/>
              </a:spcAft>
              <a:buNone/>
            </a:pPr>
            <a:r>
              <a:rPr lang="en-US" sz="1800">
                <a:solidFill>
                  <a:srgbClr val="FFFFFF"/>
                </a:solidFill>
                <a:latin typeface="Tahoma"/>
                <a:ea typeface="Tahoma"/>
                <a:cs typeface="Tahoma"/>
                <a:sym typeface="Tahoma"/>
              </a:rPr>
              <a:t>Names of future facilitators: Mary Pelak, Andrew Katz, Lisa Mojica  Target Audience: Patient-facing PHI</a:t>
            </a:r>
            <a:endParaRPr sz="1800">
              <a:latin typeface="Tahoma"/>
              <a:ea typeface="Tahoma"/>
              <a:cs typeface="Tahoma"/>
              <a:sym typeface="Tahoma"/>
            </a:endParaRPr>
          </a:p>
          <a:p>
            <a:pPr marL="12700" marR="0" lvl="0" indent="0" algn="l" rtl="0">
              <a:lnSpc>
                <a:spcPct val="100000"/>
              </a:lnSpc>
              <a:spcBef>
                <a:spcPts val="15"/>
              </a:spcBef>
              <a:spcAft>
                <a:spcPts val="0"/>
              </a:spcAft>
              <a:buNone/>
            </a:pPr>
            <a:r>
              <a:rPr lang="en-US" sz="1800">
                <a:solidFill>
                  <a:srgbClr val="FFFFFF"/>
                </a:solidFill>
                <a:latin typeface="Tahoma"/>
                <a:ea typeface="Tahoma"/>
                <a:cs typeface="Tahoma"/>
                <a:sym typeface="Tahoma"/>
              </a:rPr>
              <a:t>Anticipated length of time of training: 90 minutes</a:t>
            </a:r>
            <a:endParaRPr sz="1800">
              <a:latin typeface="Tahoma"/>
              <a:ea typeface="Tahoma"/>
              <a:cs typeface="Tahoma"/>
              <a:sym typeface="Tahoma"/>
            </a:endParaRPr>
          </a:p>
          <a:p>
            <a:pPr marL="12700" marR="523875" lvl="0" indent="0" algn="l" rtl="0">
              <a:lnSpc>
                <a:spcPct val="100699"/>
              </a:lnSpc>
              <a:spcBef>
                <a:spcPts val="0"/>
              </a:spcBef>
              <a:spcAft>
                <a:spcPts val="0"/>
              </a:spcAft>
              <a:buNone/>
            </a:pPr>
            <a:r>
              <a:rPr lang="en-US" sz="1800">
                <a:solidFill>
                  <a:srgbClr val="FFFFFF"/>
                </a:solidFill>
                <a:latin typeface="Tahoma"/>
                <a:ea typeface="Tahoma"/>
                <a:cs typeface="Tahoma"/>
                <a:sym typeface="Tahoma"/>
              </a:rPr>
              <a:t>Suggested training cadence: At onboarding, refresh annually  May 2021</a:t>
            </a:r>
            <a:endParaRPr sz="1800">
              <a:latin typeface="Tahoma"/>
              <a:ea typeface="Tahoma"/>
              <a:cs typeface="Tahoma"/>
              <a:sym typeface="Tahoma"/>
            </a:endParaRPr>
          </a:p>
        </p:txBody>
      </p:sp>
      <p:sp>
        <p:nvSpPr>
          <p:cNvPr id="56" name="Google Shape;56;p1"/>
          <p:cNvSpPr txBox="1">
            <a:spLocks noGrp="1"/>
          </p:cNvSpPr>
          <p:nvPr>
            <p:ph type="title"/>
          </p:nvPr>
        </p:nvSpPr>
        <p:spPr>
          <a:xfrm>
            <a:off x="1499126" y="1718865"/>
            <a:ext cx="9193747" cy="1126489"/>
          </a:xfrm>
          <a:prstGeom prst="rect">
            <a:avLst/>
          </a:prstGeom>
          <a:noFill/>
          <a:ln>
            <a:noFill/>
          </a:ln>
        </p:spPr>
        <p:txBody>
          <a:bodyPr spcFirstLastPara="1" wrap="square" lIns="0" tIns="12700" rIns="0" bIns="0" anchor="t" anchorCtr="0">
            <a:spAutoFit/>
          </a:bodyPr>
          <a:lstStyle/>
          <a:p>
            <a:pPr marL="181610" lvl="0" indent="0" algn="ctr" rtl="0">
              <a:lnSpc>
                <a:spcPct val="100000"/>
              </a:lnSpc>
              <a:spcBef>
                <a:spcPts val="0"/>
              </a:spcBef>
              <a:spcAft>
                <a:spcPts val="0"/>
              </a:spcAft>
              <a:buNone/>
            </a:pPr>
            <a:r>
              <a:rPr lang="en-US"/>
              <a:t>Duty to Warn: Part I</a:t>
            </a:r>
            <a:endParaRPr/>
          </a:p>
          <a:p>
            <a:pPr marL="167640" lvl="0" indent="0" algn="ctr" rtl="0">
              <a:lnSpc>
                <a:spcPct val="100000"/>
              </a:lnSpc>
              <a:spcBef>
                <a:spcPts val="30"/>
              </a:spcBef>
              <a:spcAft>
                <a:spcPts val="0"/>
              </a:spcAft>
              <a:buNone/>
            </a:pPr>
            <a:r>
              <a:rPr lang="en-US"/>
              <a:t>Assessing Suicidal and Homicidal Ideation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0"/>
          <p:cNvSpPr txBox="1">
            <a:spLocks noGrp="1"/>
          </p:cNvSpPr>
          <p:nvPr>
            <p:ph type="title"/>
          </p:nvPr>
        </p:nvSpPr>
        <p:spPr>
          <a:xfrm>
            <a:off x="1306386" y="4669863"/>
            <a:ext cx="3688715"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Core Content - Assessing Risk</a:t>
            </a:r>
            <a:endParaRPr sz="2200">
              <a:latin typeface="Tahoma"/>
              <a:ea typeface="Tahoma"/>
              <a:cs typeface="Tahoma"/>
              <a:sym typeface="Tahom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1"/>
          <p:cNvSpPr txBox="1">
            <a:spLocks noGrp="1"/>
          </p:cNvSpPr>
          <p:nvPr>
            <p:ph type="title"/>
          </p:nvPr>
        </p:nvSpPr>
        <p:spPr>
          <a:xfrm>
            <a:off x="661628" y="334572"/>
            <a:ext cx="265112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Warning Signs</a:t>
            </a:r>
            <a:endParaRPr sz="3200">
              <a:latin typeface="Times New Roman"/>
              <a:ea typeface="Times New Roman"/>
              <a:cs typeface="Times New Roman"/>
              <a:sym typeface="Times New Roman"/>
            </a:endParaRPr>
          </a:p>
        </p:txBody>
      </p:sp>
      <p:sp>
        <p:nvSpPr>
          <p:cNvPr id="121" name="Google Shape;121;p11"/>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11</a:t>
            </a:fld>
            <a:endParaRPr/>
          </a:p>
        </p:txBody>
      </p:sp>
      <p:sp>
        <p:nvSpPr>
          <p:cNvPr id="122" name="Google Shape;122;p11"/>
          <p:cNvSpPr txBox="1"/>
          <p:nvPr/>
        </p:nvSpPr>
        <p:spPr>
          <a:xfrm>
            <a:off x="949814" y="1941063"/>
            <a:ext cx="10067231" cy="4372610"/>
          </a:xfrm>
          <a:prstGeom prst="rect">
            <a:avLst/>
          </a:prstGeom>
          <a:noFill/>
          <a:ln>
            <a:noFill/>
          </a:ln>
        </p:spPr>
        <p:txBody>
          <a:bodyPr spcFirstLastPara="1" wrap="square" lIns="0" tIns="12700" rIns="0" bIns="0" numCol="2"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Hopelessness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Previous attempts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Feeling like a burden to others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Social isolation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Feeling</a:t>
            </a:r>
            <a:r>
              <a:rPr lang="en-US" sz="2400" dirty="0">
                <a:solidFill>
                  <a:srgbClr val="283666"/>
                </a:solidFill>
                <a:latin typeface="Tahoma"/>
                <a:ea typeface="Tahoma"/>
                <a:cs typeface="Tahoma"/>
                <a:sym typeface="Tahoma"/>
              </a:rPr>
              <a:t> overwhelmed</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Sudden happiness after prolonged depression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Insomnia or sleeping too much</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Irritable/agitated</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Losing interest</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Talking about wanting to kill themselves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Giving away items</a:t>
            </a:r>
            <a:endParaRPr sz="2400" dirty="0">
              <a:latin typeface="Tahoma"/>
              <a:ea typeface="Tahoma"/>
              <a:cs typeface="Tahoma"/>
              <a:sym typeface="Tahoma"/>
            </a:endParaRPr>
          </a:p>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Talking about death</a:t>
            </a:r>
            <a:endParaRPr sz="2400" dirty="0">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2"/>
          <p:cNvSpPr txBox="1">
            <a:spLocks noGrp="1"/>
          </p:cNvSpPr>
          <p:nvPr>
            <p:ph type="title"/>
          </p:nvPr>
        </p:nvSpPr>
        <p:spPr>
          <a:xfrm>
            <a:off x="661628" y="334572"/>
            <a:ext cx="19697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Key Points</a:t>
            </a:r>
            <a:endParaRPr sz="3200">
              <a:latin typeface="Times New Roman"/>
              <a:ea typeface="Times New Roman"/>
              <a:cs typeface="Times New Roman"/>
              <a:sym typeface="Times New Roman"/>
            </a:endParaRPr>
          </a:p>
        </p:txBody>
      </p:sp>
      <p:sp>
        <p:nvSpPr>
          <p:cNvPr id="128" name="Google Shape;128;p12"/>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12</a:t>
            </a:fld>
            <a:endParaRPr/>
          </a:p>
        </p:txBody>
      </p:sp>
      <p:sp>
        <p:nvSpPr>
          <p:cNvPr id="129" name="Google Shape;129;p12"/>
          <p:cNvSpPr txBox="1"/>
          <p:nvPr/>
        </p:nvSpPr>
        <p:spPr>
          <a:xfrm>
            <a:off x="949814" y="1941063"/>
            <a:ext cx="10259100" cy="2888700"/>
          </a:xfrm>
          <a:prstGeom prst="rect">
            <a:avLst/>
          </a:prstGeom>
          <a:noFill/>
          <a:ln>
            <a:noFill/>
          </a:ln>
        </p:spPr>
        <p:txBody>
          <a:bodyPr spcFirstLastPara="1" wrap="square" lIns="0" tIns="27925" rIns="0" bIns="0" anchor="t" anchorCtr="0">
            <a:spAutoFit/>
          </a:bodyPr>
          <a:lstStyle/>
          <a:p>
            <a:pPr marL="348615" marR="515619"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Don’t be afraid to ask whether the person is considering suicide, and  whether they have a particular plan or method in mind.</a:t>
            </a:r>
            <a:endParaRPr sz="2400">
              <a:latin typeface="Tahoma"/>
              <a:ea typeface="Tahoma"/>
              <a:cs typeface="Tahoma"/>
              <a:sym typeface="Tahoma"/>
            </a:endParaRPr>
          </a:p>
          <a:p>
            <a:pPr marL="0" marR="0" lvl="0" indent="0" algn="l" rtl="0">
              <a:lnSpc>
                <a:spcPct val="100000"/>
              </a:lnSpc>
              <a:spcBef>
                <a:spcPts val="0"/>
              </a:spcBef>
              <a:spcAft>
                <a:spcPts val="0"/>
              </a:spcAft>
              <a:buNone/>
            </a:pPr>
            <a:endParaRPr sz="2900">
              <a:latin typeface="Tahoma"/>
              <a:ea typeface="Tahoma"/>
              <a:cs typeface="Tahoma"/>
              <a:sym typeface="Tahoma"/>
            </a:endParaRPr>
          </a:p>
          <a:p>
            <a:pPr marL="348615" marR="5080" lvl="0" indent="-336550" algn="l" rtl="0">
              <a:lnSpc>
                <a:spcPct val="116326"/>
              </a:lnSpc>
              <a:spcBef>
                <a:spcPts val="2200"/>
              </a:spcBef>
              <a:spcAft>
                <a:spcPts val="0"/>
              </a:spcAft>
              <a:buClr>
                <a:srgbClr val="000000"/>
              </a:buClr>
              <a:buSzPts val="1400"/>
              <a:buFont typeface="Arial"/>
              <a:buChar char="●"/>
            </a:pPr>
            <a:r>
              <a:rPr lang="en-US" sz="2450" i="1">
                <a:solidFill>
                  <a:srgbClr val="283666"/>
                </a:solidFill>
                <a:latin typeface="Tahoma"/>
                <a:ea typeface="Tahoma"/>
                <a:cs typeface="Tahoma"/>
                <a:sym typeface="Tahoma"/>
              </a:rPr>
              <a:t>Research shows these questions will not push them toward suicide if they were not considering it. Passive suicidal ideations will not turn into active suicidal ideation due to questions from the care team.</a:t>
            </a:r>
            <a:endParaRPr sz="2450">
              <a:latin typeface="Tahoma"/>
              <a:ea typeface="Tahoma"/>
              <a:cs typeface="Tahoma"/>
              <a:sym typeface="Tahom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661628" y="334572"/>
            <a:ext cx="309372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Passive vs Active</a:t>
            </a:r>
            <a:endParaRPr sz="3200">
              <a:latin typeface="Times New Roman"/>
              <a:ea typeface="Times New Roman"/>
              <a:cs typeface="Times New Roman"/>
              <a:sym typeface="Times New Roman"/>
            </a:endParaRPr>
          </a:p>
        </p:txBody>
      </p:sp>
      <p:sp>
        <p:nvSpPr>
          <p:cNvPr id="135" name="Google Shape;135;p13"/>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13</a:t>
            </a:fld>
            <a:endParaRPr/>
          </a:p>
        </p:txBody>
      </p:sp>
      <p:sp>
        <p:nvSpPr>
          <p:cNvPr id="136" name="Google Shape;136;p13"/>
          <p:cNvSpPr txBox="1"/>
          <p:nvPr/>
        </p:nvSpPr>
        <p:spPr>
          <a:xfrm>
            <a:off x="949814" y="1941063"/>
            <a:ext cx="10374000" cy="2076600"/>
          </a:xfrm>
          <a:prstGeom prst="rect">
            <a:avLst/>
          </a:prstGeom>
          <a:noFill/>
          <a:ln>
            <a:noFill/>
          </a:ln>
        </p:spPr>
        <p:txBody>
          <a:bodyPr spcFirstLastPara="1" wrap="square" lIns="0" tIns="27925" rIns="0" bIns="0" anchor="t" anchorCtr="0">
            <a:spAutoFit/>
          </a:bodyPr>
          <a:lstStyle/>
          <a:p>
            <a:pPr marL="348615" marR="5080" lvl="0" indent="-336550" algn="l" rtl="0">
              <a:lnSpc>
                <a:spcPct val="118750"/>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Passive </a:t>
            </a:r>
            <a:r>
              <a:rPr lang="en-US" sz="2400">
                <a:solidFill>
                  <a:srgbClr val="283666"/>
                </a:solidFill>
                <a:latin typeface="Tahoma"/>
                <a:ea typeface="Tahoma"/>
                <a:cs typeface="Tahoma"/>
                <a:sym typeface="Tahoma"/>
              </a:rPr>
              <a:t>suicidal ideation involves a desire to die, but without specific plan for carrying out the death</a:t>
            </a:r>
            <a:endParaRPr sz="2400">
              <a:latin typeface="Tahoma"/>
              <a:ea typeface="Tahoma"/>
              <a:cs typeface="Tahoma"/>
              <a:sym typeface="Tahoma"/>
            </a:endParaRPr>
          </a:p>
          <a:p>
            <a:pPr marL="0" marR="0" lvl="0" indent="0" algn="l" rtl="0">
              <a:lnSpc>
                <a:spcPct val="100000"/>
              </a:lnSpc>
              <a:spcBef>
                <a:spcPts val="10"/>
              </a:spcBef>
              <a:spcAft>
                <a:spcPts val="0"/>
              </a:spcAft>
              <a:buNone/>
            </a:pPr>
            <a:endParaRPr sz="2350">
              <a:latin typeface="Tahoma"/>
              <a:ea typeface="Tahoma"/>
              <a:cs typeface="Tahoma"/>
              <a:sym typeface="Tahoma"/>
            </a:endParaRPr>
          </a:p>
          <a:p>
            <a:pPr marL="348615" marR="60960" lvl="0" indent="-336550" algn="l" rtl="0">
              <a:lnSpc>
                <a:spcPct val="118750"/>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Active </a:t>
            </a:r>
            <a:r>
              <a:rPr lang="en-US" sz="2400">
                <a:solidFill>
                  <a:srgbClr val="283666"/>
                </a:solidFill>
                <a:latin typeface="Tahoma"/>
                <a:ea typeface="Tahoma"/>
                <a:cs typeface="Tahoma"/>
                <a:sym typeface="Tahoma"/>
              </a:rPr>
              <a:t>suicidal ideation involves an existing wish to die accompanied by a plan for how to carry out the death</a:t>
            </a:r>
            <a:endParaRPr sz="2400">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661628" y="334572"/>
            <a:ext cx="640524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Risk Factors for Attempting Suicide</a:t>
            </a:r>
            <a:endParaRPr sz="3200">
              <a:latin typeface="Times New Roman"/>
              <a:ea typeface="Times New Roman"/>
              <a:cs typeface="Times New Roman"/>
              <a:sym typeface="Times New Roman"/>
            </a:endParaRPr>
          </a:p>
        </p:txBody>
      </p:sp>
      <p:sp>
        <p:nvSpPr>
          <p:cNvPr id="142" name="Google Shape;142;p14"/>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14</a:t>
            </a:fld>
            <a:endParaRPr/>
          </a:p>
        </p:txBody>
      </p:sp>
      <p:sp>
        <p:nvSpPr>
          <p:cNvPr id="143" name="Google Shape;143;p14"/>
          <p:cNvSpPr txBox="1"/>
          <p:nvPr/>
        </p:nvSpPr>
        <p:spPr>
          <a:xfrm>
            <a:off x="949814" y="1941063"/>
            <a:ext cx="9764400" cy="434610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History of suicidal ideation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History of suicide attempts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Poor impulse control</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Substance use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Family history of suicide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Hopelessness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Recent significant loss (family, job, divorce)</a:t>
            </a:r>
            <a:endParaRPr sz="2400">
              <a:latin typeface="Tahoma"/>
              <a:ea typeface="Tahoma"/>
              <a:cs typeface="Tahoma"/>
              <a:sym typeface="Tahoma"/>
            </a:endParaRPr>
          </a:p>
          <a:p>
            <a:pPr marL="348615" marR="5080" lvl="0" indent="-336550" algn="l" rtl="0">
              <a:lnSpc>
                <a:spcPct val="118750"/>
              </a:lnSpc>
              <a:spcBef>
                <a:spcPts val="105"/>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Having certain Dx: bipolar disorder, borderline personality disorder, or  chronic mental illness</a:t>
            </a:r>
            <a:endParaRPr sz="2400">
              <a:latin typeface="Tahoma"/>
              <a:ea typeface="Tahoma"/>
              <a:cs typeface="Tahoma"/>
              <a:sym typeface="Tahoma"/>
            </a:endParaRPr>
          </a:p>
          <a:p>
            <a:pPr marL="348615" marR="0" lvl="0" indent="-336550" algn="l" rtl="0">
              <a:lnSpc>
                <a:spcPct val="11500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History of failing to take medication as prescribed</a:t>
            </a:r>
            <a:endParaRPr sz="2400">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661628" y="334572"/>
            <a:ext cx="670369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Common Mental Health Medications</a:t>
            </a:r>
            <a:endParaRPr sz="3200">
              <a:latin typeface="Times New Roman"/>
              <a:ea typeface="Times New Roman"/>
              <a:cs typeface="Times New Roman"/>
              <a:sym typeface="Times New Roman"/>
            </a:endParaRPr>
          </a:p>
        </p:txBody>
      </p:sp>
      <p:sp>
        <p:nvSpPr>
          <p:cNvPr id="149" name="Google Shape;149;p15"/>
          <p:cNvSpPr txBox="1"/>
          <p:nvPr/>
        </p:nvSpPr>
        <p:spPr>
          <a:xfrm>
            <a:off x="9136282" y="2041905"/>
            <a:ext cx="2841625" cy="1115060"/>
          </a:xfrm>
          <a:prstGeom prst="rect">
            <a:avLst/>
          </a:prstGeom>
          <a:noFill/>
          <a:ln>
            <a:noFill/>
          </a:ln>
        </p:spPr>
        <p:txBody>
          <a:bodyPr spcFirstLastPara="1" wrap="square" lIns="0" tIns="27925" rIns="0" bIns="0" anchor="t" anchorCtr="0">
            <a:spAutoFit/>
          </a:bodyPr>
          <a:lstStyle/>
          <a:p>
            <a:pPr marL="12700" marR="5080" lvl="0" indent="0" algn="l" rtl="0">
              <a:lnSpc>
                <a:spcPct val="118750"/>
              </a:lnSpc>
              <a:spcBef>
                <a:spcPts val="0"/>
              </a:spcBef>
              <a:spcAft>
                <a:spcPts val="0"/>
              </a:spcAft>
              <a:buNone/>
            </a:pPr>
            <a:r>
              <a:rPr lang="en-US" sz="2400" b="1">
                <a:solidFill>
                  <a:srgbClr val="283666"/>
                </a:solidFill>
                <a:latin typeface="Tahoma"/>
                <a:ea typeface="Tahoma"/>
                <a:cs typeface="Tahoma"/>
                <a:sym typeface="Tahoma"/>
              </a:rPr>
              <a:t>You do not need  to be familiar with  all of these.</a:t>
            </a:r>
            <a:endParaRPr sz="2400">
              <a:latin typeface="Tahoma"/>
              <a:ea typeface="Tahoma"/>
              <a:cs typeface="Tahoma"/>
              <a:sym typeface="Tahoma"/>
            </a:endParaRPr>
          </a:p>
        </p:txBody>
      </p:sp>
      <p:sp>
        <p:nvSpPr>
          <p:cNvPr id="150" name="Google Shape;150;p15"/>
          <p:cNvSpPr txBox="1"/>
          <p:nvPr/>
        </p:nvSpPr>
        <p:spPr>
          <a:xfrm>
            <a:off x="9136282" y="3489702"/>
            <a:ext cx="2809240" cy="2562860"/>
          </a:xfrm>
          <a:prstGeom prst="rect">
            <a:avLst/>
          </a:prstGeom>
          <a:noFill/>
          <a:ln>
            <a:noFill/>
          </a:ln>
        </p:spPr>
        <p:txBody>
          <a:bodyPr spcFirstLastPara="1" wrap="square" lIns="0" tIns="27925" rIns="0" bIns="0" anchor="t" anchorCtr="0">
            <a:spAutoFit/>
          </a:bodyPr>
          <a:lstStyle/>
          <a:p>
            <a:pPr marL="12700" marR="5080" lvl="0" indent="0" algn="l" rtl="0">
              <a:lnSpc>
                <a:spcPct val="118750"/>
              </a:lnSpc>
              <a:spcBef>
                <a:spcPts val="0"/>
              </a:spcBef>
              <a:spcAft>
                <a:spcPts val="0"/>
              </a:spcAft>
              <a:buNone/>
            </a:pPr>
            <a:r>
              <a:rPr lang="en-US" sz="2400" b="1">
                <a:solidFill>
                  <a:srgbClr val="283666"/>
                </a:solidFill>
                <a:latin typeface="Tahoma"/>
                <a:ea typeface="Tahoma"/>
                <a:cs typeface="Tahoma"/>
                <a:sym typeface="Tahoma"/>
              </a:rPr>
              <a:t>But it is a risk  factor if someone  who is taking  meds for their  mental health and  suddenly stops  taking them!</a:t>
            </a:r>
            <a:endParaRPr sz="2400">
              <a:latin typeface="Tahoma"/>
              <a:ea typeface="Tahoma"/>
              <a:cs typeface="Tahoma"/>
              <a:sym typeface="Tahoma"/>
            </a:endParaRPr>
          </a:p>
        </p:txBody>
      </p:sp>
      <p:sp>
        <p:nvSpPr>
          <p:cNvPr id="151" name="Google Shape;151;p15"/>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15</a:t>
            </a:r>
            <a:endParaRPr sz="1800">
              <a:latin typeface="Tahoma"/>
              <a:ea typeface="Tahoma"/>
              <a:cs typeface="Tahoma"/>
              <a:sym typeface="Tahoma"/>
            </a:endParaRPr>
          </a:p>
        </p:txBody>
      </p:sp>
      <p:graphicFrame>
        <p:nvGraphicFramePr>
          <p:cNvPr id="152" name="Google Shape;152;p15"/>
          <p:cNvGraphicFramePr/>
          <p:nvPr/>
        </p:nvGraphicFramePr>
        <p:xfrm>
          <a:off x="287873" y="2113659"/>
          <a:ext cx="8934025" cy="1916950"/>
        </p:xfrm>
        <a:graphic>
          <a:graphicData uri="http://schemas.openxmlformats.org/drawingml/2006/table">
            <a:tbl>
              <a:tblPr firstRow="1" bandRow="1">
                <a:noFill/>
                <a:tableStyleId>{72AD117C-F9E0-4C50-B8FE-B0BA97377858}</a:tableStyleId>
              </a:tblPr>
              <a:tblGrid>
                <a:gridCol w="1671225">
                  <a:extLst>
                    <a:ext uri="{9D8B030D-6E8A-4147-A177-3AD203B41FA5}">
                      <a16:colId xmlns:a16="http://schemas.microsoft.com/office/drawing/2014/main" val="20000"/>
                    </a:ext>
                  </a:extLst>
                </a:gridCol>
                <a:gridCol w="1880650">
                  <a:extLst>
                    <a:ext uri="{9D8B030D-6E8A-4147-A177-3AD203B41FA5}">
                      <a16:colId xmlns:a16="http://schemas.microsoft.com/office/drawing/2014/main" val="20001"/>
                    </a:ext>
                  </a:extLst>
                </a:gridCol>
                <a:gridCol w="1812725">
                  <a:extLst>
                    <a:ext uri="{9D8B030D-6E8A-4147-A177-3AD203B41FA5}">
                      <a16:colId xmlns:a16="http://schemas.microsoft.com/office/drawing/2014/main" val="20002"/>
                    </a:ext>
                  </a:extLst>
                </a:gridCol>
                <a:gridCol w="1767900">
                  <a:extLst>
                    <a:ext uri="{9D8B030D-6E8A-4147-A177-3AD203B41FA5}">
                      <a16:colId xmlns:a16="http://schemas.microsoft.com/office/drawing/2014/main" val="20003"/>
                    </a:ext>
                  </a:extLst>
                </a:gridCol>
                <a:gridCol w="1801525">
                  <a:extLst>
                    <a:ext uri="{9D8B030D-6E8A-4147-A177-3AD203B41FA5}">
                      <a16:colId xmlns:a16="http://schemas.microsoft.com/office/drawing/2014/main" val="20004"/>
                    </a:ext>
                  </a:extLst>
                </a:gridCol>
              </a:tblGrid>
              <a:tr h="405375">
                <a:tc>
                  <a:txBody>
                    <a:bodyPr/>
                    <a:lstStyle/>
                    <a:p>
                      <a:pPr marL="31750" marR="0" lvl="0" indent="0" algn="l" rtl="0">
                        <a:lnSpc>
                          <a:spcPct val="95000"/>
                        </a:lnSpc>
                        <a:spcBef>
                          <a:spcPts val="0"/>
                        </a:spcBef>
                        <a:spcAft>
                          <a:spcPts val="0"/>
                        </a:spcAft>
                        <a:buNone/>
                      </a:pPr>
                      <a:r>
                        <a:rPr lang="en-US" sz="1400" u="none" strike="noStrike" cap="none" dirty="0">
                          <a:latin typeface="Arial"/>
                          <a:ea typeface="Arial"/>
                          <a:cs typeface="Arial"/>
                          <a:sym typeface="Arial"/>
                        </a:rPr>
                        <a:t>Prozac (fluoxetine)</a:t>
                      </a:r>
                      <a:endParaRPr sz="1400" u="none" strike="noStrike" cap="none" dirty="0">
                        <a:latin typeface="Arial"/>
                        <a:ea typeface="Arial"/>
                        <a:cs typeface="Arial"/>
                        <a:sym typeface="Arial"/>
                      </a:endParaRPr>
                    </a:p>
                  </a:txBody>
                  <a:tcPr marL="0" marR="0" marT="0" marB="0"/>
                </a:tc>
                <a:tc>
                  <a:txBody>
                    <a:bodyPr/>
                    <a:lstStyle/>
                    <a:p>
                      <a:pPr marL="145415" marR="0" lvl="0" indent="0" algn="l" rtl="0">
                        <a:lnSpc>
                          <a:spcPct val="95000"/>
                        </a:lnSpc>
                        <a:spcBef>
                          <a:spcPts val="0"/>
                        </a:spcBef>
                        <a:spcAft>
                          <a:spcPts val="0"/>
                        </a:spcAft>
                        <a:buNone/>
                      </a:pPr>
                      <a:r>
                        <a:rPr lang="en-US" sz="1400" u="none" strike="noStrike" cap="none">
                          <a:latin typeface="Arial"/>
                          <a:ea typeface="Arial"/>
                          <a:cs typeface="Arial"/>
                          <a:sym typeface="Arial"/>
                        </a:rPr>
                        <a:t>Zoloft (sertraline)</a:t>
                      </a:r>
                      <a:endParaRPr sz="1400" u="none" strike="noStrike" cap="none">
                        <a:latin typeface="Arial"/>
                        <a:ea typeface="Arial"/>
                        <a:cs typeface="Arial"/>
                        <a:sym typeface="Arial"/>
                      </a:endParaRPr>
                    </a:p>
                  </a:txBody>
                  <a:tcPr marL="0" marR="0" marT="0" marB="0"/>
                </a:tc>
                <a:tc>
                  <a:txBody>
                    <a:bodyPr/>
                    <a:lstStyle/>
                    <a:p>
                      <a:pPr marL="94615" marR="0" lvl="0" indent="0" algn="l" rtl="0">
                        <a:lnSpc>
                          <a:spcPct val="95000"/>
                        </a:lnSpc>
                        <a:spcBef>
                          <a:spcPts val="0"/>
                        </a:spcBef>
                        <a:spcAft>
                          <a:spcPts val="0"/>
                        </a:spcAft>
                        <a:buNone/>
                      </a:pPr>
                      <a:r>
                        <a:rPr lang="en-US" sz="1400" u="none" strike="noStrike" cap="none">
                          <a:latin typeface="Arial"/>
                          <a:ea typeface="Arial"/>
                          <a:cs typeface="Arial"/>
                          <a:sym typeface="Arial"/>
                        </a:rPr>
                        <a:t>Luvox (fluvoxamine)</a:t>
                      </a:r>
                      <a:endParaRPr sz="1400" u="none" strike="noStrike" cap="none">
                        <a:latin typeface="Arial"/>
                        <a:ea typeface="Arial"/>
                        <a:cs typeface="Arial"/>
                        <a:sym typeface="Arial"/>
                      </a:endParaRPr>
                    </a:p>
                  </a:txBody>
                  <a:tcPr marL="0" marR="0" marT="0" marB="0"/>
                </a:tc>
                <a:tc>
                  <a:txBody>
                    <a:bodyPr/>
                    <a:lstStyle/>
                    <a:p>
                      <a:pPr marL="105410" marR="0" lvl="0" indent="0" algn="l" rtl="0">
                        <a:lnSpc>
                          <a:spcPct val="95000"/>
                        </a:lnSpc>
                        <a:spcBef>
                          <a:spcPts val="0"/>
                        </a:spcBef>
                        <a:spcAft>
                          <a:spcPts val="0"/>
                        </a:spcAft>
                        <a:buNone/>
                      </a:pPr>
                      <a:r>
                        <a:rPr lang="en-US" sz="1400" u="none" strike="noStrike" cap="none">
                          <a:latin typeface="Arial"/>
                          <a:ea typeface="Arial"/>
                          <a:cs typeface="Arial"/>
                          <a:sym typeface="Arial"/>
                        </a:rPr>
                        <a:t>Paxil (</a:t>
                      </a:r>
                      <a:r>
                        <a:rPr lang="en-US">
                          <a:latin typeface="Arial"/>
                          <a:ea typeface="Arial"/>
                          <a:cs typeface="Arial"/>
                          <a:sym typeface="Arial"/>
                        </a:rPr>
                        <a:t>paroxetine</a:t>
                      </a:r>
                      <a:r>
                        <a:rPr lang="en-US"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0" marR="0" marT="0" marB="0"/>
                </a:tc>
                <a:tc>
                  <a:txBody>
                    <a:bodyPr/>
                    <a:lstStyle/>
                    <a:p>
                      <a:pPr marL="156845" marR="0" lvl="0" indent="0" algn="l" rtl="0">
                        <a:lnSpc>
                          <a:spcPct val="95000"/>
                        </a:lnSpc>
                        <a:spcBef>
                          <a:spcPts val="0"/>
                        </a:spcBef>
                        <a:spcAft>
                          <a:spcPts val="0"/>
                        </a:spcAft>
                        <a:buNone/>
                      </a:pPr>
                      <a:r>
                        <a:rPr lang="en-US" sz="1400" u="none" strike="noStrike" cap="none">
                          <a:latin typeface="Arial"/>
                          <a:ea typeface="Arial"/>
                          <a:cs typeface="Arial"/>
                          <a:sym typeface="Arial"/>
                        </a:rPr>
                        <a:t>Celexa (citalopram)</a:t>
                      </a:r>
                      <a:endParaRPr sz="1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0"/>
                  </a:ext>
                </a:extLst>
              </a:tr>
              <a:tr h="784050">
                <a:tc>
                  <a:txBody>
                    <a:bodyPr/>
                    <a:lstStyle/>
                    <a:p>
                      <a:pPr marL="31750" marR="437515" lvl="0" indent="0" algn="l" rtl="0">
                        <a:lnSpc>
                          <a:spcPct val="107100"/>
                        </a:lnSpc>
                        <a:spcBef>
                          <a:spcPts val="0"/>
                        </a:spcBef>
                        <a:spcAft>
                          <a:spcPts val="0"/>
                        </a:spcAft>
                        <a:buNone/>
                      </a:pPr>
                      <a:r>
                        <a:rPr lang="en-US" sz="1400" u="none" strike="noStrike" cap="none" dirty="0">
                          <a:latin typeface="Arial"/>
                          <a:ea typeface="Arial"/>
                          <a:cs typeface="Arial"/>
                          <a:sym typeface="Arial"/>
                        </a:rPr>
                        <a:t>Lexapro  (escitalopram)</a:t>
                      </a:r>
                      <a:endParaRPr sz="1400" u="none" strike="noStrike" cap="none" dirty="0">
                        <a:latin typeface="Arial"/>
                        <a:ea typeface="Arial"/>
                        <a:cs typeface="Arial"/>
                        <a:sym typeface="Arial"/>
                      </a:endParaRPr>
                    </a:p>
                  </a:txBody>
                  <a:tcPr marL="0" marR="0" marT="113675" marB="0"/>
                </a:tc>
                <a:tc>
                  <a:txBody>
                    <a:bodyPr/>
                    <a:lstStyle/>
                    <a:p>
                      <a:pPr marL="145415" marR="0" lvl="0" indent="0" algn="l" rtl="0">
                        <a:lnSpc>
                          <a:spcPct val="100000"/>
                        </a:lnSpc>
                        <a:spcBef>
                          <a:spcPts val="0"/>
                        </a:spcBef>
                        <a:spcAft>
                          <a:spcPts val="0"/>
                        </a:spcAft>
                        <a:buNone/>
                      </a:pPr>
                      <a:r>
                        <a:rPr lang="en-US" sz="1400" u="none" strike="noStrike" cap="none">
                          <a:latin typeface="Arial"/>
                          <a:ea typeface="Arial"/>
                          <a:cs typeface="Arial"/>
                          <a:sym typeface="Arial"/>
                        </a:rPr>
                        <a:t>Effexor (venlafaxine)</a:t>
                      </a:r>
                      <a:endParaRPr sz="1400" u="none" strike="noStrike" cap="none">
                        <a:latin typeface="Arial"/>
                        <a:ea typeface="Arial"/>
                        <a:cs typeface="Arial"/>
                        <a:sym typeface="Arial"/>
                      </a:endParaRPr>
                    </a:p>
                  </a:txBody>
                  <a:tcPr marL="0" marR="0" marT="128275" marB="0"/>
                </a:tc>
                <a:tc>
                  <a:txBody>
                    <a:bodyPr/>
                    <a:lstStyle/>
                    <a:p>
                      <a:pPr marL="94615" marR="673735" lvl="0" indent="0" algn="l" rtl="0">
                        <a:lnSpc>
                          <a:spcPct val="107100"/>
                        </a:lnSpc>
                        <a:spcBef>
                          <a:spcPts val="0"/>
                        </a:spcBef>
                        <a:spcAft>
                          <a:spcPts val="0"/>
                        </a:spcAft>
                        <a:buNone/>
                      </a:pPr>
                      <a:r>
                        <a:rPr lang="en-US" sz="1400" u="none" strike="noStrike" cap="none">
                          <a:latin typeface="Arial"/>
                          <a:ea typeface="Arial"/>
                          <a:cs typeface="Arial"/>
                          <a:sym typeface="Arial"/>
                        </a:rPr>
                        <a:t>Cymbalta  (duloxetine)</a:t>
                      </a:r>
                      <a:endParaRPr sz="1400" u="none" strike="noStrike" cap="none">
                        <a:latin typeface="Arial"/>
                        <a:ea typeface="Arial"/>
                        <a:cs typeface="Arial"/>
                        <a:sym typeface="Arial"/>
                      </a:endParaRPr>
                    </a:p>
                  </a:txBody>
                  <a:tcPr marL="0" marR="0" marT="113675" marB="0"/>
                </a:tc>
                <a:tc>
                  <a:txBody>
                    <a:bodyPr/>
                    <a:lstStyle/>
                    <a:p>
                      <a:pPr marL="105410" marR="627380" lvl="0" indent="0" algn="l" rtl="0">
                        <a:lnSpc>
                          <a:spcPct val="107100"/>
                        </a:lnSpc>
                        <a:spcBef>
                          <a:spcPts val="0"/>
                        </a:spcBef>
                        <a:spcAft>
                          <a:spcPts val="0"/>
                        </a:spcAft>
                        <a:buNone/>
                      </a:pPr>
                      <a:r>
                        <a:rPr lang="en-US" sz="1400" u="none" strike="noStrike" cap="none">
                          <a:latin typeface="Arial"/>
                          <a:ea typeface="Arial"/>
                          <a:cs typeface="Arial"/>
                          <a:sym typeface="Arial"/>
                        </a:rPr>
                        <a:t>Wellbutrin  (bupropion)</a:t>
                      </a:r>
                      <a:endParaRPr sz="1400" u="none" strike="noStrike" cap="none">
                        <a:latin typeface="Arial"/>
                        <a:ea typeface="Arial"/>
                        <a:cs typeface="Arial"/>
                        <a:sym typeface="Arial"/>
                      </a:endParaRPr>
                    </a:p>
                  </a:txBody>
                  <a:tcPr marL="0" marR="0" marT="113675" marB="0"/>
                </a:tc>
                <a:tc>
                  <a:txBody>
                    <a:bodyPr/>
                    <a:lstStyle/>
                    <a:p>
                      <a:pPr marL="156845" marR="504190" lvl="0" indent="0" algn="l" rtl="0">
                        <a:lnSpc>
                          <a:spcPct val="107100"/>
                        </a:lnSpc>
                        <a:spcBef>
                          <a:spcPts val="0"/>
                        </a:spcBef>
                        <a:spcAft>
                          <a:spcPts val="0"/>
                        </a:spcAft>
                        <a:buNone/>
                      </a:pPr>
                      <a:r>
                        <a:rPr lang="en-US" sz="1400" u="none" strike="noStrike" cap="none">
                          <a:latin typeface="Arial"/>
                          <a:ea typeface="Arial"/>
                          <a:cs typeface="Arial"/>
                          <a:sym typeface="Arial"/>
                        </a:rPr>
                        <a:t>Remeron  (mirtazapine)</a:t>
                      </a:r>
                      <a:endParaRPr sz="1400" u="none" strike="noStrike" cap="none">
                        <a:latin typeface="Arial"/>
                        <a:ea typeface="Arial"/>
                        <a:cs typeface="Arial"/>
                        <a:sym typeface="Arial"/>
                      </a:endParaRPr>
                    </a:p>
                  </a:txBody>
                  <a:tcPr marL="0" marR="0" marT="113675" marB="0"/>
                </a:tc>
                <a:extLst>
                  <a:ext uri="{0D108BD9-81ED-4DB2-BD59-A6C34878D82A}">
                    <a16:rowId xmlns:a16="http://schemas.microsoft.com/office/drawing/2014/main" val="10001"/>
                  </a:ext>
                </a:extLst>
              </a:tr>
              <a:tr h="727525">
                <a:tc>
                  <a:txBody>
                    <a:bodyPr/>
                    <a:lstStyle/>
                    <a:p>
                      <a:pPr marL="31750" marR="522605" lvl="0" indent="0" algn="l" rtl="0">
                        <a:lnSpc>
                          <a:spcPct val="107100"/>
                        </a:lnSpc>
                        <a:spcBef>
                          <a:spcPts val="0"/>
                        </a:spcBef>
                        <a:spcAft>
                          <a:spcPts val="0"/>
                        </a:spcAft>
                        <a:buNone/>
                      </a:pPr>
                      <a:r>
                        <a:rPr lang="en-US" sz="1400" u="none" strike="noStrike" cap="none">
                          <a:latin typeface="Arial"/>
                          <a:ea typeface="Arial"/>
                          <a:cs typeface="Arial"/>
                          <a:sym typeface="Arial"/>
                        </a:rPr>
                        <a:t>Serzone  (nefazodone)</a:t>
                      </a:r>
                      <a:endParaRPr sz="1400" u="none" strike="noStrike" cap="none">
                        <a:latin typeface="Arial"/>
                        <a:ea typeface="Arial"/>
                        <a:cs typeface="Arial"/>
                        <a:sym typeface="Arial"/>
                      </a:endParaRPr>
                    </a:p>
                  </a:txBody>
                  <a:tcPr marL="0" marR="0" marT="57150" marB="0"/>
                </a:tc>
                <a:tc>
                  <a:txBody>
                    <a:bodyPr/>
                    <a:lstStyle/>
                    <a:p>
                      <a:pPr marL="145415" marR="449580" lvl="0" indent="0" algn="l" rtl="0">
                        <a:lnSpc>
                          <a:spcPct val="107100"/>
                        </a:lnSpc>
                        <a:spcBef>
                          <a:spcPts val="0"/>
                        </a:spcBef>
                        <a:spcAft>
                          <a:spcPts val="0"/>
                        </a:spcAft>
                        <a:buNone/>
                      </a:pPr>
                      <a:r>
                        <a:rPr lang="en-US">
                          <a:latin typeface="Arial"/>
                          <a:ea typeface="Arial"/>
                          <a:cs typeface="Arial"/>
                          <a:sym typeface="Arial"/>
                        </a:rPr>
                        <a:t>Anafranil</a:t>
                      </a:r>
                      <a:r>
                        <a:rPr lang="en-US" sz="1400" u="none" strike="noStrike" cap="none">
                          <a:latin typeface="Arial"/>
                          <a:ea typeface="Arial"/>
                          <a:cs typeface="Arial"/>
                          <a:sym typeface="Arial"/>
                        </a:rPr>
                        <a:t>  (clomipramine)</a:t>
                      </a:r>
                      <a:endParaRPr sz="1400" u="none" strike="noStrike" cap="none">
                        <a:latin typeface="Arial"/>
                        <a:ea typeface="Arial"/>
                        <a:cs typeface="Arial"/>
                        <a:sym typeface="Arial"/>
                      </a:endParaRPr>
                    </a:p>
                  </a:txBody>
                  <a:tcPr marL="0" marR="0" marT="57150" marB="0"/>
                </a:tc>
                <a:tc>
                  <a:txBody>
                    <a:bodyPr/>
                    <a:lstStyle/>
                    <a:p>
                      <a:pPr marL="94615" marR="629285" lvl="0" indent="0" algn="l" rtl="0">
                        <a:lnSpc>
                          <a:spcPct val="107100"/>
                        </a:lnSpc>
                        <a:spcBef>
                          <a:spcPts val="0"/>
                        </a:spcBef>
                        <a:spcAft>
                          <a:spcPts val="0"/>
                        </a:spcAft>
                        <a:buNone/>
                      </a:pPr>
                      <a:r>
                        <a:rPr lang="en-US" sz="1400" u="none" strike="noStrike" cap="none">
                          <a:latin typeface="Arial"/>
                          <a:ea typeface="Arial"/>
                          <a:cs typeface="Arial"/>
                          <a:sym typeface="Arial"/>
                        </a:rPr>
                        <a:t>Pamelor  (</a:t>
                      </a:r>
                      <a:r>
                        <a:rPr lang="en-US">
                          <a:latin typeface="Arial"/>
                          <a:ea typeface="Arial"/>
                          <a:cs typeface="Arial"/>
                          <a:sym typeface="Arial"/>
                        </a:rPr>
                        <a:t>nortriptyline</a:t>
                      </a:r>
                      <a:r>
                        <a:rPr lang="en-US"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0" marR="0" marT="57150" marB="0"/>
                </a:tc>
                <a:tc>
                  <a:txBody>
                    <a:bodyPr/>
                    <a:lstStyle/>
                    <a:p>
                      <a:pPr marL="105410" marR="556260" lvl="0" indent="0" algn="l" rtl="0">
                        <a:lnSpc>
                          <a:spcPct val="107100"/>
                        </a:lnSpc>
                        <a:spcBef>
                          <a:spcPts val="0"/>
                        </a:spcBef>
                        <a:spcAft>
                          <a:spcPts val="0"/>
                        </a:spcAft>
                        <a:buNone/>
                      </a:pPr>
                      <a:r>
                        <a:rPr lang="en-US" sz="1400" u="none" strike="noStrike" cap="none">
                          <a:latin typeface="Arial"/>
                          <a:ea typeface="Arial"/>
                          <a:cs typeface="Arial"/>
                          <a:sym typeface="Arial"/>
                        </a:rPr>
                        <a:t>Tofranil  (imipramine)</a:t>
                      </a:r>
                      <a:endParaRPr sz="1400" u="none" strike="noStrike" cap="none">
                        <a:latin typeface="Arial"/>
                        <a:ea typeface="Arial"/>
                        <a:cs typeface="Arial"/>
                        <a:sym typeface="Arial"/>
                      </a:endParaRPr>
                    </a:p>
                  </a:txBody>
                  <a:tcPr marL="0" marR="0" marT="57150" marB="0"/>
                </a:tc>
                <a:tc>
                  <a:txBody>
                    <a:bodyPr/>
                    <a:lstStyle/>
                    <a:p>
                      <a:pPr marL="156845" marR="0" lvl="0" indent="0" algn="l" rtl="0">
                        <a:lnSpc>
                          <a:spcPct val="100000"/>
                        </a:lnSpc>
                        <a:spcBef>
                          <a:spcPts val="0"/>
                        </a:spcBef>
                        <a:spcAft>
                          <a:spcPts val="0"/>
                        </a:spcAft>
                        <a:buNone/>
                      </a:pPr>
                      <a:r>
                        <a:rPr lang="en-US" sz="1400" u="none" strike="noStrike" cap="none" dirty="0">
                          <a:latin typeface="Arial"/>
                          <a:ea typeface="Arial"/>
                          <a:cs typeface="Arial"/>
                          <a:sym typeface="Arial"/>
                        </a:rPr>
                        <a:t>Elavil (amitriptyline)</a:t>
                      </a:r>
                      <a:endParaRPr sz="1400" u="none" strike="noStrike" cap="none" dirty="0">
                        <a:latin typeface="Arial"/>
                        <a:ea typeface="Arial"/>
                        <a:cs typeface="Arial"/>
                        <a:sym typeface="Arial"/>
                      </a:endParaRPr>
                    </a:p>
                  </a:txBody>
                  <a:tcPr marL="0" marR="0" marT="72400" marB="0"/>
                </a:tc>
                <a:extLst>
                  <a:ext uri="{0D108BD9-81ED-4DB2-BD59-A6C34878D82A}">
                    <a16:rowId xmlns:a16="http://schemas.microsoft.com/office/drawing/2014/main" val="10002"/>
                  </a:ext>
                </a:extLst>
              </a:tr>
            </a:tbl>
          </a:graphicData>
        </a:graphic>
      </p:graphicFrame>
      <p:sp>
        <p:nvSpPr>
          <p:cNvPr id="153" name="Google Shape;153;p15"/>
          <p:cNvSpPr txBox="1"/>
          <p:nvPr/>
        </p:nvSpPr>
        <p:spPr>
          <a:xfrm>
            <a:off x="2894114" y="3948180"/>
            <a:ext cx="127127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dirty="0">
                <a:latin typeface="Arial"/>
                <a:ea typeface="Arial"/>
                <a:cs typeface="Arial"/>
                <a:sym typeface="Arial"/>
              </a:rPr>
              <a:t>Sonata (zaleplon)</a:t>
            </a:r>
            <a:endParaRPr sz="1400" dirty="0">
              <a:latin typeface="Arial"/>
              <a:ea typeface="Arial"/>
              <a:cs typeface="Arial"/>
              <a:sym typeface="Arial"/>
            </a:endParaRPr>
          </a:p>
        </p:txBody>
      </p:sp>
      <p:sp>
        <p:nvSpPr>
          <p:cNvPr id="154" name="Google Shape;154;p15"/>
          <p:cNvSpPr txBox="1"/>
          <p:nvPr/>
        </p:nvSpPr>
        <p:spPr>
          <a:xfrm>
            <a:off x="4932460" y="3948180"/>
            <a:ext cx="146177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latin typeface="Arial"/>
                <a:ea typeface="Arial"/>
                <a:cs typeface="Arial"/>
                <a:sym typeface="Arial"/>
              </a:rPr>
              <a:t>Rozerem (ramelton)</a:t>
            </a:r>
            <a:endParaRPr sz="1400">
              <a:latin typeface="Arial"/>
              <a:ea typeface="Arial"/>
              <a:cs typeface="Arial"/>
              <a:sym typeface="Arial"/>
            </a:endParaRPr>
          </a:p>
        </p:txBody>
      </p:sp>
      <p:sp>
        <p:nvSpPr>
          <p:cNvPr id="155" name="Google Shape;155;p15"/>
          <p:cNvSpPr txBox="1"/>
          <p:nvPr/>
        </p:nvSpPr>
        <p:spPr>
          <a:xfrm>
            <a:off x="2894114" y="4359631"/>
            <a:ext cx="1431300" cy="443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latin typeface="Arial"/>
                <a:ea typeface="Arial"/>
                <a:cs typeface="Arial"/>
                <a:sym typeface="Arial"/>
              </a:rPr>
              <a:t>Desyrel (</a:t>
            </a:r>
            <a:r>
              <a:rPr lang="en-US"/>
              <a:t>trazodone</a:t>
            </a:r>
            <a:r>
              <a:rPr lang="en-US" sz="1400">
                <a:latin typeface="Arial"/>
                <a:ea typeface="Arial"/>
                <a:cs typeface="Arial"/>
                <a:sym typeface="Arial"/>
              </a:rPr>
              <a:t>)</a:t>
            </a:r>
            <a:endParaRPr sz="1400">
              <a:latin typeface="Arial"/>
              <a:ea typeface="Arial"/>
              <a:cs typeface="Arial"/>
              <a:sym typeface="Arial"/>
            </a:endParaRPr>
          </a:p>
        </p:txBody>
      </p:sp>
      <p:sp>
        <p:nvSpPr>
          <p:cNvPr id="156" name="Google Shape;156;p15"/>
          <p:cNvSpPr txBox="1"/>
          <p:nvPr/>
        </p:nvSpPr>
        <p:spPr>
          <a:xfrm>
            <a:off x="3532382" y="4752275"/>
            <a:ext cx="93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dirty="0">
                <a:latin typeface="Arial"/>
                <a:ea typeface="Arial"/>
                <a:cs typeface="Arial"/>
                <a:sym typeface="Arial"/>
              </a:rPr>
              <a:t>Lithium</a:t>
            </a:r>
            <a:endParaRPr sz="1400" dirty="0">
              <a:latin typeface="Arial"/>
              <a:ea typeface="Arial"/>
              <a:cs typeface="Arial"/>
              <a:sym typeface="Arial"/>
            </a:endParaRPr>
          </a:p>
        </p:txBody>
      </p:sp>
      <p:sp>
        <p:nvSpPr>
          <p:cNvPr id="157" name="Google Shape;157;p15"/>
          <p:cNvSpPr txBox="1"/>
          <p:nvPr/>
        </p:nvSpPr>
        <p:spPr>
          <a:xfrm>
            <a:off x="6317383" y="4752279"/>
            <a:ext cx="1543685"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latin typeface="Arial"/>
                <a:ea typeface="Arial"/>
                <a:cs typeface="Arial"/>
                <a:sym typeface="Arial"/>
              </a:rPr>
              <a:t>Depakote (valproate)</a:t>
            </a:r>
            <a:endParaRPr sz="1400">
              <a:latin typeface="Arial"/>
              <a:ea typeface="Arial"/>
              <a:cs typeface="Arial"/>
              <a:sym typeface="Arial"/>
            </a:endParaRPr>
          </a:p>
        </p:txBody>
      </p:sp>
      <p:sp>
        <p:nvSpPr>
          <p:cNvPr id="158" name="Google Shape;158;p15"/>
          <p:cNvSpPr txBox="1"/>
          <p:nvPr/>
        </p:nvSpPr>
        <p:spPr>
          <a:xfrm>
            <a:off x="3532379" y="5163725"/>
            <a:ext cx="931500" cy="2283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a:latin typeface="Arial"/>
                <a:ea typeface="Arial"/>
                <a:cs typeface="Arial"/>
                <a:sym typeface="Arial"/>
              </a:rPr>
              <a:t>Topamax</a:t>
            </a:r>
            <a:endParaRPr sz="1400">
              <a:latin typeface="Arial"/>
              <a:ea typeface="Arial"/>
              <a:cs typeface="Arial"/>
              <a:sym typeface="Arial"/>
            </a:endParaRPr>
          </a:p>
        </p:txBody>
      </p:sp>
      <p:graphicFrame>
        <p:nvGraphicFramePr>
          <p:cNvPr id="159" name="Google Shape;159;p15"/>
          <p:cNvGraphicFramePr/>
          <p:nvPr/>
        </p:nvGraphicFramePr>
        <p:xfrm>
          <a:off x="661623" y="5788203"/>
          <a:ext cx="7781900" cy="848101"/>
        </p:xfrm>
        <a:graphic>
          <a:graphicData uri="http://schemas.openxmlformats.org/drawingml/2006/table">
            <a:tbl>
              <a:tblPr firstRow="1" bandRow="1">
                <a:noFill/>
                <a:tableStyleId>{72AD117C-F9E0-4C50-B8FE-B0BA97377858}</a:tableStyleId>
              </a:tblPr>
              <a:tblGrid>
                <a:gridCol w="1823075">
                  <a:extLst>
                    <a:ext uri="{9D8B030D-6E8A-4147-A177-3AD203B41FA5}">
                      <a16:colId xmlns:a16="http://schemas.microsoft.com/office/drawing/2014/main" val="20000"/>
                    </a:ext>
                  </a:extLst>
                </a:gridCol>
                <a:gridCol w="1985000">
                  <a:extLst>
                    <a:ext uri="{9D8B030D-6E8A-4147-A177-3AD203B41FA5}">
                      <a16:colId xmlns:a16="http://schemas.microsoft.com/office/drawing/2014/main" val="20001"/>
                    </a:ext>
                  </a:extLst>
                </a:gridCol>
                <a:gridCol w="2094225">
                  <a:extLst>
                    <a:ext uri="{9D8B030D-6E8A-4147-A177-3AD203B41FA5}">
                      <a16:colId xmlns:a16="http://schemas.microsoft.com/office/drawing/2014/main" val="20002"/>
                    </a:ext>
                  </a:extLst>
                </a:gridCol>
                <a:gridCol w="1879600">
                  <a:extLst>
                    <a:ext uri="{9D8B030D-6E8A-4147-A177-3AD203B41FA5}">
                      <a16:colId xmlns:a16="http://schemas.microsoft.com/office/drawing/2014/main" val="20003"/>
                    </a:ext>
                  </a:extLst>
                </a:gridCol>
              </a:tblGrid>
              <a:tr h="294625">
                <a:tc>
                  <a:txBody>
                    <a:bodyPr/>
                    <a:lstStyle/>
                    <a:p>
                      <a:pPr marL="31750" marR="0" lvl="0" indent="0" algn="l" rtl="0">
                        <a:lnSpc>
                          <a:spcPct val="95000"/>
                        </a:lnSpc>
                        <a:spcBef>
                          <a:spcPts val="0"/>
                        </a:spcBef>
                        <a:spcAft>
                          <a:spcPts val="0"/>
                        </a:spcAft>
                        <a:buNone/>
                      </a:pPr>
                      <a:r>
                        <a:rPr lang="en-US" sz="1400" u="none" strike="noStrike" cap="none">
                          <a:latin typeface="Arial"/>
                          <a:ea typeface="Arial"/>
                          <a:cs typeface="Arial"/>
                          <a:sym typeface="Arial"/>
                        </a:rPr>
                        <a:t>Seroquel (quetiapine)</a:t>
                      </a:r>
                      <a:endParaRPr sz="1400" u="none" strike="noStrike" cap="none">
                        <a:latin typeface="Arial"/>
                        <a:ea typeface="Arial"/>
                        <a:cs typeface="Arial"/>
                        <a:sym typeface="Arial"/>
                      </a:endParaRPr>
                    </a:p>
                  </a:txBody>
                  <a:tcPr marL="0" marR="0" marT="0" marB="0"/>
                </a:tc>
                <a:tc>
                  <a:txBody>
                    <a:bodyPr/>
                    <a:lstStyle/>
                    <a:p>
                      <a:pPr marL="0" marR="28575" lvl="0" indent="0" algn="ctr" rtl="0">
                        <a:lnSpc>
                          <a:spcPct val="95000"/>
                        </a:lnSpc>
                        <a:spcBef>
                          <a:spcPts val="0"/>
                        </a:spcBef>
                        <a:spcAft>
                          <a:spcPts val="0"/>
                        </a:spcAft>
                        <a:buNone/>
                      </a:pPr>
                      <a:r>
                        <a:rPr lang="en-US" sz="1400" u="none" strike="noStrike" cap="none">
                          <a:latin typeface="Arial"/>
                          <a:ea typeface="Arial"/>
                          <a:cs typeface="Arial"/>
                          <a:sym typeface="Arial"/>
                        </a:rPr>
                        <a:t>Zyprexa (olanzapine)</a:t>
                      </a:r>
                      <a:endParaRPr sz="1400" u="none" strike="noStrike" cap="none">
                        <a:latin typeface="Arial"/>
                        <a:ea typeface="Arial"/>
                        <a:cs typeface="Arial"/>
                        <a:sym typeface="Arial"/>
                      </a:endParaRPr>
                    </a:p>
                  </a:txBody>
                  <a:tcPr marL="0" marR="0" marT="0" marB="0"/>
                </a:tc>
                <a:tc>
                  <a:txBody>
                    <a:bodyPr/>
                    <a:lstStyle/>
                    <a:p>
                      <a:pPr marL="266700" marR="0" lvl="0" indent="0" algn="l" rtl="0">
                        <a:lnSpc>
                          <a:spcPct val="95000"/>
                        </a:lnSpc>
                        <a:spcBef>
                          <a:spcPts val="0"/>
                        </a:spcBef>
                        <a:spcAft>
                          <a:spcPts val="0"/>
                        </a:spcAft>
                        <a:buNone/>
                      </a:pPr>
                      <a:r>
                        <a:rPr lang="en-US" sz="1400" u="none" strike="noStrike" cap="none">
                          <a:latin typeface="Arial"/>
                          <a:ea typeface="Arial"/>
                          <a:cs typeface="Arial"/>
                          <a:sym typeface="Arial"/>
                        </a:rPr>
                        <a:t>Geodon (ziprasidone)</a:t>
                      </a:r>
                      <a:endParaRPr sz="1400" u="none" strike="noStrike" cap="none">
                        <a:latin typeface="Arial"/>
                        <a:ea typeface="Arial"/>
                        <a:cs typeface="Arial"/>
                        <a:sym typeface="Arial"/>
                      </a:endParaRPr>
                    </a:p>
                  </a:txBody>
                  <a:tcPr marL="0" marR="0" marT="0" marB="0"/>
                </a:tc>
                <a:tc>
                  <a:txBody>
                    <a:bodyPr/>
                    <a:lstStyle/>
                    <a:p>
                      <a:pPr marL="207009" marR="0" lvl="0" indent="0" algn="l" rtl="0">
                        <a:lnSpc>
                          <a:spcPct val="95000"/>
                        </a:lnSpc>
                        <a:spcBef>
                          <a:spcPts val="0"/>
                        </a:spcBef>
                        <a:spcAft>
                          <a:spcPts val="0"/>
                        </a:spcAft>
                        <a:buNone/>
                      </a:pPr>
                      <a:r>
                        <a:rPr lang="en-US" sz="1400" u="none" strike="noStrike" cap="none">
                          <a:latin typeface="Arial"/>
                          <a:ea typeface="Arial"/>
                          <a:cs typeface="Arial"/>
                          <a:sym typeface="Arial"/>
                        </a:rPr>
                        <a:t>Abilify (aripiprazole)</a:t>
                      </a:r>
                      <a:endParaRPr sz="1400" u="none" strike="noStrike" cap="none">
                        <a:latin typeface="Arial"/>
                        <a:ea typeface="Arial"/>
                        <a:cs typeface="Arial"/>
                        <a:sym typeface="Arial"/>
                      </a:endParaRPr>
                    </a:p>
                  </a:txBody>
                  <a:tcPr marL="0" marR="0" marT="0" marB="0"/>
                </a:tc>
                <a:extLst>
                  <a:ext uri="{0D108BD9-81ED-4DB2-BD59-A6C34878D82A}">
                    <a16:rowId xmlns:a16="http://schemas.microsoft.com/office/drawing/2014/main" val="10000"/>
                  </a:ext>
                </a:extLst>
              </a:tr>
              <a:tr h="294625">
                <a:tc>
                  <a:txBody>
                    <a:bodyPr/>
                    <a:lstStyle/>
                    <a:p>
                      <a:pPr marL="31750" marR="0" lvl="0" indent="0" algn="l" rtl="0">
                        <a:lnSpc>
                          <a:spcPct val="117857"/>
                        </a:lnSpc>
                        <a:spcBef>
                          <a:spcPts val="0"/>
                        </a:spcBef>
                        <a:spcAft>
                          <a:spcPts val="0"/>
                        </a:spcAft>
                        <a:buNone/>
                      </a:pPr>
                      <a:r>
                        <a:rPr lang="en-US" sz="1400" u="none" strike="noStrike" cap="none">
                          <a:latin typeface="Arial"/>
                          <a:ea typeface="Arial"/>
                          <a:cs typeface="Arial"/>
                          <a:sym typeface="Arial"/>
                        </a:rPr>
                        <a:t>Clozaril (clozapine)</a:t>
                      </a:r>
                      <a:endParaRPr sz="1400" u="none" strike="noStrike" cap="none">
                        <a:latin typeface="Arial"/>
                        <a:ea typeface="Arial"/>
                        <a:cs typeface="Arial"/>
                        <a:sym typeface="Arial"/>
                      </a:endParaRPr>
                    </a:p>
                  </a:txBody>
                  <a:tcPr marL="0" marR="0" marT="72400" marB="0"/>
                </a:tc>
                <a:tc>
                  <a:txBody>
                    <a:bodyPr/>
                    <a:lstStyle/>
                    <a:p>
                      <a:pPr marL="0" marR="78105" lvl="0" indent="0" algn="ctr" rtl="0">
                        <a:lnSpc>
                          <a:spcPct val="117857"/>
                        </a:lnSpc>
                        <a:spcBef>
                          <a:spcPts val="0"/>
                        </a:spcBef>
                        <a:spcAft>
                          <a:spcPts val="0"/>
                        </a:spcAft>
                        <a:buNone/>
                      </a:pPr>
                      <a:r>
                        <a:rPr lang="en-US" sz="1400" u="none" strike="noStrike" cap="none">
                          <a:latin typeface="Arial"/>
                          <a:ea typeface="Arial"/>
                          <a:cs typeface="Arial"/>
                          <a:sym typeface="Arial"/>
                        </a:rPr>
                        <a:t>Haldol (haloperidol)</a:t>
                      </a:r>
                      <a:endParaRPr sz="1400" u="none" strike="noStrike" cap="none">
                        <a:latin typeface="Arial"/>
                        <a:ea typeface="Arial"/>
                        <a:cs typeface="Arial"/>
                        <a:sym typeface="Arial"/>
                      </a:endParaRPr>
                    </a:p>
                  </a:txBody>
                  <a:tcPr marL="0" marR="0" marT="72400" marB="0"/>
                </a:tc>
                <a:tc>
                  <a:txBody>
                    <a:bodyPr/>
                    <a:lstStyle/>
                    <a:p>
                      <a:pPr marL="266700" marR="0" lvl="0" indent="0" algn="l" rtl="0">
                        <a:lnSpc>
                          <a:spcPct val="117857"/>
                        </a:lnSpc>
                        <a:spcBef>
                          <a:spcPts val="0"/>
                        </a:spcBef>
                        <a:spcAft>
                          <a:spcPts val="0"/>
                        </a:spcAft>
                        <a:buNone/>
                      </a:pPr>
                      <a:r>
                        <a:rPr lang="en-US" sz="1400" u="none" strike="noStrike" cap="none">
                          <a:latin typeface="Arial"/>
                          <a:ea typeface="Arial"/>
                          <a:cs typeface="Arial"/>
                          <a:sym typeface="Arial"/>
                        </a:rPr>
                        <a:t>Prolixin (fluphenazine)</a:t>
                      </a:r>
                      <a:endParaRPr sz="1400" u="none" strike="noStrike" cap="none">
                        <a:latin typeface="Arial"/>
                        <a:ea typeface="Arial"/>
                        <a:cs typeface="Arial"/>
                        <a:sym typeface="Arial"/>
                      </a:endParaRPr>
                    </a:p>
                  </a:txBody>
                  <a:tcPr marL="0" marR="0" marT="72400" marB="0"/>
                </a:tc>
                <a:tc>
                  <a:txBody>
                    <a:bodyPr/>
                    <a:lstStyle/>
                    <a:p>
                      <a:pPr marL="207009" marR="0" lvl="0" indent="0" algn="l" rtl="0">
                        <a:lnSpc>
                          <a:spcPct val="117857"/>
                        </a:lnSpc>
                        <a:spcBef>
                          <a:spcPts val="0"/>
                        </a:spcBef>
                        <a:spcAft>
                          <a:spcPts val="0"/>
                        </a:spcAft>
                        <a:buNone/>
                      </a:pPr>
                      <a:r>
                        <a:rPr lang="en-US" sz="1400" u="none" strike="noStrike" cap="none">
                          <a:latin typeface="Arial"/>
                          <a:ea typeface="Arial"/>
                          <a:cs typeface="Arial"/>
                          <a:sym typeface="Arial"/>
                        </a:rPr>
                        <a:t>Risperdal (risperidone)</a:t>
                      </a:r>
                      <a:endParaRPr sz="1400" u="none" strike="noStrike" cap="none">
                        <a:latin typeface="Arial"/>
                        <a:ea typeface="Arial"/>
                        <a:cs typeface="Arial"/>
                        <a:sym typeface="Arial"/>
                      </a:endParaRPr>
                    </a:p>
                  </a:txBody>
                  <a:tcPr marL="0" marR="0" marT="72400" marB="0"/>
                </a:tc>
                <a:extLst>
                  <a:ext uri="{0D108BD9-81ED-4DB2-BD59-A6C34878D82A}">
                    <a16:rowId xmlns:a16="http://schemas.microsoft.com/office/drawing/2014/main" val="10001"/>
                  </a:ext>
                </a:extLst>
              </a:tr>
            </a:tbl>
          </a:graphicData>
        </a:graphic>
      </p:graphicFrame>
      <p:sp>
        <p:nvSpPr>
          <p:cNvPr id="160" name="Google Shape;160;p15"/>
          <p:cNvSpPr txBox="1"/>
          <p:nvPr/>
        </p:nvSpPr>
        <p:spPr>
          <a:xfrm>
            <a:off x="312524" y="1732507"/>
            <a:ext cx="141859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latin typeface="Arial"/>
                <a:ea typeface="Arial"/>
                <a:cs typeface="Arial"/>
                <a:sym typeface="Arial"/>
              </a:rPr>
              <a:t>Antidepressants</a:t>
            </a:r>
            <a:endParaRPr sz="1400">
              <a:latin typeface="Arial"/>
              <a:ea typeface="Arial"/>
              <a:cs typeface="Arial"/>
              <a:sym typeface="Arial"/>
            </a:endParaRPr>
          </a:p>
        </p:txBody>
      </p:sp>
      <p:sp>
        <p:nvSpPr>
          <p:cNvPr id="161" name="Google Shape;161;p15"/>
          <p:cNvSpPr txBox="1"/>
          <p:nvPr/>
        </p:nvSpPr>
        <p:spPr>
          <a:xfrm>
            <a:off x="287874" y="3813725"/>
            <a:ext cx="1960245" cy="373380"/>
          </a:xfrm>
          <a:prstGeom prst="rect">
            <a:avLst/>
          </a:prstGeom>
          <a:noFill/>
          <a:ln>
            <a:noFill/>
          </a:ln>
        </p:spPr>
        <p:txBody>
          <a:bodyPr spcFirstLastPara="1" wrap="square" lIns="0" tIns="12700" rIns="0" bIns="0" anchor="t" anchorCtr="0">
            <a:spAutoFit/>
          </a:bodyPr>
          <a:lstStyle/>
          <a:p>
            <a:pPr marL="12700" marR="0" lvl="0" indent="0" algn="l" rtl="0">
              <a:lnSpc>
                <a:spcPct val="97857"/>
              </a:lnSpc>
              <a:spcBef>
                <a:spcPts val="0"/>
              </a:spcBef>
              <a:spcAft>
                <a:spcPts val="0"/>
              </a:spcAft>
              <a:buNone/>
            </a:pPr>
            <a:r>
              <a:rPr lang="en-US" sz="1400" b="1" dirty="0">
                <a:latin typeface="Arial"/>
                <a:ea typeface="Arial"/>
                <a:cs typeface="Arial"/>
                <a:sym typeface="Arial"/>
              </a:rPr>
              <a:t>Sedatives</a:t>
            </a:r>
            <a:endParaRPr sz="1400" dirty="0">
              <a:latin typeface="Arial"/>
              <a:ea typeface="Arial"/>
              <a:cs typeface="Arial"/>
              <a:sym typeface="Arial"/>
            </a:endParaRPr>
          </a:p>
          <a:p>
            <a:pPr marL="580390" marR="0" lvl="0" indent="0" algn="l" rtl="0">
              <a:lnSpc>
                <a:spcPct val="97857"/>
              </a:lnSpc>
              <a:spcBef>
                <a:spcPts val="0"/>
              </a:spcBef>
              <a:spcAft>
                <a:spcPts val="0"/>
              </a:spcAft>
              <a:buNone/>
            </a:pPr>
            <a:r>
              <a:rPr lang="en-US" sz="1400" dirty="0">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Ambien</a:t>
            </a:r>
            <a:r>
              <a:rPr lang="en-US" sz="1400" dirty="0">
                <a:latin typeface="Arial"/>
                <a:ea typeface="Arial"/>
                <a:cs typeface="Arial"/>
                <a:sym typeface="Arial"/>
              </a:rPr>
              <a:t> (zolpidem)</a:t>
            </a:r>
            <a:endParaRPr sz="1400" dirty="0">
              <a:latin typeface="Arial"/>
              <a:ea typeface="Arial"/>
              <a:cs typeface="Arial"/>
              <a:sym typeface="Arial"/>
            </a:endParaRPr>
          </a:p>
        </p:txBody>
      </p:sp>
      <p:sp>
        <p:nvSpPr>
          <p:cNvPr id="162" name="Google Shape;162;p15"/>
          <p:cNvSpPr txBox="1"/>
          <p:nvPr/>
        </p:nvSpPr>
        <p:spPr>
          <a:xfrm>
            <a:off x="287874" y="4359631"/>
            <a:ext cx="2312035" cy="631825"/>
          </a:xfrm>
          <a:prstGeom prst="rect">
            <a:avLst/>
          </a:prstGeom>
          <a:noFill/>
          <a:ln>
            <a:noFill/>
          </a:ln>
        </p:spPr>
        <p:txBody>
          <a:bodyPr spcFirstLastPara="1" wrap="square" lIns="0" tIns="12700" rIns="0" bIns="0" anchor="t" anchorCtr="0">
            <a:spAutoFit/>
          </a:bodyPr>
          <a:lstStyle/>
          <a:p>
            <a:pPr marL="580390" marR="0" lvl="0" indent="0" algn="l" rtl="0">
              <a:lnSpc>
                <a:spcPct val="100000"/>
              </a:lnSpc>
              <a:spcBef>
                <a:spcPts val="0"/>
              </a:spcBef>
              <a:spcAft>
                <a:spcPts val="0"/>
              </a:spcAft>
              <a:buNone/>
            </a:pPr>
            <a:r>
              <a:rPr lang="en-US" sz="1400" dirty="0">
                <a:latin typeface="Arial"/>
                <a:ea typeface="Arial"/>
                <a:cs typeface="Arial"/>
                <a:sym typeface="Arial"/>
              </a:rPr>
              <a:t>Restoril (temazepam)</a:t>
            </a:r>
            <a:endParaRPr sz="1400" dirty="0">
              <a:latin typeface="Arial"/>
              <a:ea typeface="Arial"/>
              <a:cs typeface="Arial"/>
              <a:sym typeface="Arial"/>
            </a:endParaRPr>
          </a:p>
          <a:p>
            <a:pPr marL="12700" marR="0" lvl="0" indent="0" algn="l" rtl="0">
              <a:lnSpc>
                <a:spcPct val="109642"/>
              </a:lnSpc>
              <a:spcBef>
                <a:spcPts val="20"/>
              </a:spcBef>
              <a:spcAft>
                <a:spcPts val="0"/>
              </a:spcAft>
              <a:buNone/>
            </a:pPr>
            <a:r>
              <a:rPr lang="en-US" sz="1400" b="1" dirty="0">
                <a:latin typeface="Arial"/>
                <a:ea typeface="Arial"/>
                <a:cs typeface="Arial"/>
                <a:sym typeface="Arial"/>
              </a:rPr>
              <a:t>Mood Stabilizers</a:t>
            </a:r>
            <a:endParaRPr sz="1400" dirty="0">
              <a:latin typeface="Arial"/>
              <a:ea typeface="Arial"/>
              <a:cs typeface="Arial"/>
              <a:sym typeface="Arial"/>
            </a:endParaRPr>
          </a:p>
          <a:p>
            <a:pPr marL="471805" marR="0" lvl="0" indent="0" algn="l" rtl="0">
              <a:lnSpc>
                <a:spcPct val="109642"/>
              </a:lnSpc>
              <a:spcBef>
                <a:spcPts val="0"/>
              </a:spcBef>
              <a:spcAft>
                <a:spcPts val="0"/>
              </a:spcAft>
              <a:buNone/>
            </a:pPr>
            <a:r>
              <a:rPr lang="en-US" sz="1400" dirty="0">
                <a:latin typeface="Arial"/>
                <a:ea typeface="Arial"/>
                <a:cs typeface="Arial"/>
                <a:sym typeface="Arial"/>
              </a:rPr>
              <a:t>Tegretol (carbamazepine)</a:t>
            </a:r>
            <a:endParaRPr sz="1400" dirty="0">
              <a:latin typeface="Arial"/>
              <a:ea typeface="Arial"/>
              <a:cs typeface="Arial"/>
              <a:sym typeface="Arial"/>
            </a:endParaRPr>
          </a:p>
        </p:txBody>
      </p:sp>
      <p:sp>
        <p:nvSpPr>
          <p:cNvPr id="163" name="Google Shape;163;p15"/>
          <p:cNvSpPr txBox="1"/>
          <p:nvPr/>
        </p:nvSpPr>
        <p:spPr>
          <a:xfrm>
            <a:off x="287874" y="5117095"/>
            <a:ext cx="2757805" cy="545465"/>
          </a:xfrm>
          <a:prstGeom prst="rect">
            <a:avLst/>
          </a:prstGeom>
          <a:noFill/>
          <a:ln>
            <a:noFill/>
          </a:ln>
        </p:spPr>
        <p:txBody>
          <a:bodyPr spcFirstLastPara="1" wrap="square" lIns="0" tIns="59050" rIns="0" bIns="0" anchor="t" anchorCtr="0">
            <a:spAutoFit/>
          </a:bodyPr>
          <a:lstStyle/>
          <a:p>
            <a:pPr marL="471805" marR="0" lvl="0" indent="0" algn="l" rtl="0">
              <a:lnSpc>
                <a:spcPct val="100000"/>
              </a:lnSpc>
              <a:spcBef>
                <a:spcPts val="0"/>
              </a:spcBef>
              <a:spcAft>
                <a:spcPts val="0"/>
              </a:spcAft>
              <a:buNone/>
            </a:pPr>
            <a:r>
              <a:rPr lang="en-US" sz="1400">
                <a:latin typeface="Arial"/>
                <a:ea typeface="Arial"/>
                <a:cs typeface="Arial"/>
                <a:sym typeface="Arial"/>
              </a:rPr>
              <a:t>Lamictal</a:t>
            </a:r>
            <a:endParaRPr sz="1400">
              <a:latin typeface="Arial"/>
              <a:ea typeface="Arial"/>
              <a:cs typeface="Arial"/>
              <a:sym typeface="Arial"/>
            </a:endParaRPr>
          </a:p>
          <a:p>
            <a:pPr marL="12700" marR="0" lvl="0" indent="0" algn="l" rtl="0">
              <a:lnSpc>
                <a:spcPct val="100000"/>
              </a:lnSpc>
              <a:spcBef>
                <a:spcPts val="370"/>
              </a:spcBef>
              <a:spcAft>
                <a:spcPts val="0"/>
              </a:spcAft>
              <a:buNone/>
            </a:pPr>
            <a:r>
              <a:rPr lang="en-US" sz="1400" b="1">
                <a:latin typeface="Arial"/>
                <a:ea typeface="Arial"/>
                <a:cs typeface="Arial"/>
                <a:sym typeface="Arial"/>
              </a:rPr>
              <a:t>Mood Stabilizers/Antipsychotics</a:t>
            </a:r>
            <a:endParaRPr sz="140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661628" y="334572"/>
            <a:ext cx="32270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Protective Factors</a:t>
            </a:r>
            <a:endParaRPr sz="3200">
              <a:latin typeface="Times New Roman"/>
              <a:ea typeface="Times New Roman"/>
              <a:cs typeface="Times New Roman"/>
              <a:sym typeface="Times New Roman"/>
            </a:endParaRPr>
          </a:p>
        </p:txBody>
      </p:sp>
      <p:sp>
        <p:nvSpPr>
          <p:cNvPr id="169" name="Google Shape;169;p16"/>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16</a:t>
            </a:fld>
            <a:endParaRPr/>
          </a:p>
        </p:txBody>
      </p:sp>
      <p:sp>
        <p:nvSpPr>
          <p:cNvPr id="170" name="Google Shape;170;p16"/>
          <p:cNvSpPr txBox="1"/>
          <p:nvPr/>
        </p:nvSpPr>
        <p:spPr>
          <a:xfrm>
            <a:off x="949814" y="1941063"/>
            <a:ext cx="8483600" cy="364871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Hope and plans for the future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Responsibility for others (children, extended family, parents)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Social support network</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Sees suicide as a sin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Taking medications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No family history of suicide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No substance use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Suicidal ideation but no actions taken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Last attempt was a long time ago</a:t>
            </a:r>
            <a:endParaRPr sz="2400">
              <a:latin typeface="Tahoma"/>
              <a:ea typeface="Tahoma"/>
              <a:cs typeface="Tahoma"/>
              <a:sym typeface="Tahoma"/>
            </a:endParaRPr>
          </a:p>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Part of a spiritual community</a:t>
            </a:r>
            <a:endParaRPr sz="2400">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661628" y="334572"/>
            <a:ext cx="38366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Assessing for Suicide</a:t>
            </a:r>
            <a:endParaRPr sz="3200">
              <a:latin typeface="Times New Roman"/>
              <a:ea typeface="Times New Roman"/>
              <a:cs typeface="Times New Roman"/>
              <a:sym typeface="Times New Roman"/>
            </a:endParaRPr>
          </a:p>
        </p:txBody>
      </p:sp>
      <p:sp>
        <p:nvSpPr>
          <p:cNvPr id="176" name="Google Shape;176;p17"/>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17</a:t>
            </a:fld>
            <a:endParaRPr/>
          </a:p>
        </p:txBody>
      </p:sp>
      <p:sp>
        <p:nvSpPr>
          <p:cNvPr id="177" name="Google Shape;177;p17"/>
          <p:cNvSpPr txBox="1"/>
          <p:nvPr/>
        </p:nvSpPr>
        <p:spPr>
          <a:xfrm>
            <a:off x="828546" y="1941063"/>
            <a:ext cx="10379100" cy="4074833"/>
          </a:xfrm>
          <a:prstGeom prst="rect">
            <a:avLst/>
          </a:prstGeom>
          <a:noFill/>
          <a:ln>
            <a:noFill/>
          </a:ln>
        </p:spPr>
        <p:txBody>
          <a:bodyPr spcFirstLastPara="1" wrap="square" lIns="0" tIns="12700" rIns="0" bIns="0" anchor="t" anchorCtr="0">
            <a:spAutoFit/>
          </a:bodyPr>
          <a:lstStyle/>
          <a:p>
            <a:pPr marL="12700" marR="0" lvl="0" indent="0" algn="l" rtl="0">
              <a:lnSpc>
                <a:spcPct val="119791"/>
              </a:lnSpc>
              <a:spcBef>
                <a:spcPts val="0"/>
              </a:spcBef>
              <a:spcAft>
                <a:spcPts val="0"/>
              </a:spcAft>
              <a:buNone/>
            </a:pPr>
            <a:r>
              <a:rPr lang="en-US" sz="2400" dirty="0">
                <a:solidFill>
                  <a:srgbClr val="283666"/>
                </a:solidFill>
                <a:latin typeface="Tahoma"/>
                <a:ea typeface="Tahoma"/>
                <a:cs typeface="Tahoma"/>
                <a:sym typeface="Tahoma"/>
              </a:rPr>
              <a:t>Are you thinking about suicide/taking your life?</a:t>
            </a:r>
            <a:endParaRPr sz="2400" dirty="0">
              <a:latin typeface="Tahoma"/>
              <a:ea typeface="Tahoma"/>
              <a:cs typeface="Tahoma"/>
              <a:sym typeface="Tahoma"/>
            </a:endParaRPr>
          </a:p>
          <a:p>
            <a:pPr marL="12700" marR="0" lvl="0" indent="0" algn="l" rtl="0">
              <a:lnSpc>
                <a:spcPct val="119722"/>
              </a:lnSpc>
              <a:spcBef>
                <a:spcPts val="0"/>
              </a:spcBef>
              <a:spcAft>
                <a:spcPts val="0"/>
              </a:spcAft>
              <a:buNone/>
            </a:pPr>
            <a:r>
              <a:rPr lang="en-US" sz="1800" dirty="0">
                <a:solidFill>
                  <a:srgbClr val="283666"/>
                </a:solidFill>
                <a:latin typeface="Tahoma"/>
                <a:ea typeface="Tahoma"/>
                <a:cs typeface="Tahoma"/>
                <a:sym typeface="Tahoma"/>
              </a:rPr>
              <a:t>Have you ever thought about - or attempted - taking your own life?</a:t>
            </a:r>
            <a:endParaRPr sz="1800" dirty="0">
              <a:latin typeface="Tahoma"/>
              <a:ea typeface="Tahoma"/>
              <a:cs typeface="Tahoma"/>
              <a:sym typeface="Tahoma"/>
            </a:endParaRPr>
          </a:p>
          <a:p>
            <a:pPr marL="0" marR="0" lvl="0" indent="0" algn="l" rtl="0">
              <a:lnSpc>
                <a:spcPct val="100000"/>
              </a:lnSpc>
              <a:spcBef>
                <a:spcPts val="0"/>
              </a:spcBef>
              <a:spcAft>
                <a:spcPts val="0"/>
              </a:spcAft>
              <a:buNone/>
            </a:pPr>
            <a:endParaRPr sz="2100" dirty="0">
              <a:latin typeface="Tahoma"/>
              <a:ea typeface="Tahoma"/>
              <a:cs typeface="Tahoma"/>
              <a:sym typeface="Tahoma"/>
            </a:endParaRPr>
          </a:p>
          <a:p>
            <a:pPr marL="0" marR="0" lvl="0" indent="0" algn="l" rtl="0">
              <a:lnSpc>
                <a:spcPct val="100000"/>
              </a:lnSpc>
              <a:spcBef>
                <a:spcPts val="15"/>
              </a:spcBef>
              <a:spcAft>
                <a:spcPts val="0"/>
              </a:spcAft>
              <a:buNone/>
            </a:pPr>
            <a:endParaRPr sz="2600" dirty="0">
              <a:latin typeface="Tahoma"/>
              <a:ea typeface="Tahoma"/>
              <a:cs typeface="Tahoma"/>
              <a:sym typeface="Tahoma"/>
            </a:endParaRPr>
          </a:p>
          <a:p>
            <a:pPr marL="12700" marR="0" lvl="0" indent="0" algn="l" rtl="0">
              <a:lnSpc>
                <a:spcPct val="100000"/>
              </a:lnSpc>
              <a:spcBef>
                <a:spcPts val="0"/>
              </a:spcBef>
              <a:spcAft>
                <a:spcPts val="0"/>
              </a:spcAft>
              <a:buNone/>
            </a:pPr>
            <a:r>
              <a:rPr lang="en-US" sz="2400" dirty="0">
                <a:solidFill>
                  <a:srgbClr val="283666"/>
                </a:solidFill>
                <a:latin typeface="Tahoma"/>
                <a:ea typeface="Tahoma"/>
                <a:cs typeface="Tahoma"/>
                <a:sym typeface="Tahoma"/>
              </a:rPr>
              <a:t>Do you have the knowledge/plan for how you will do it?</a:t>
            </a:r>
            <a:endParaRPr sz="2400" dirty="0">
              <a:latin typeface="Tahoma"/>
              <a:ea typeface="Tahoma"/>
              <a:cs typeface="Tahoma"/>
              <a:sym typeface="Tahoma"/>
            </a:endParaRPr>
          </a:p>
          <a:p>
            <a:pPr marL="12700" marR="5080" lvl="0" indent="0" algn="l" rtl="0">
              <a:lnSpc>
                <a:spcPct val="296900"/>
              </a:lnSpc>
              <a:spcBef>
                <a:spcPts val="0"/>
              </a:spcBef>
              <a:spcAft>
                <a:spcPts val="0"/>
              </a:spcAft>
              <a:buNone/>
            </a:pPr>
            <a:r>
              <a:rPr lang="en-US" sz="2400" dirty="0">
                <a:solidFill>
                  <a:srgbClr val="283666"/>
                </a:solidFill>
                <a:latin typeface="Tahoma"/>
                <a:ea typeface="Tahoma"/>
                <a:cs typeface="Tahoma"/>
                <a:sym typeface="Tahoma"/>
              </a:rPr>
              <a:t>Are the resources available to you to enact your plan? (pills, knife, gun, </a:t>
            </a:r>
            <a:r>
              <a:rPr lang="en-US" sz="2400" dirty="0" err="1">
                <a:solidFill>
                  <a:srgbClr val="283666"/>
                </a:solidFill>
                <a:latin typeface="Tahoma"/>
                <a:ea typeface="Tahoma"/>
                <a:cs typeface="Tahoma"/>
                <a:sym typeface="Tahoma"/>
              </a:rPr>
              <a:t>etc</a:t>
            </a:r>
            <a:r>
              <a:rPr lang="en-US" sz="2400" dirty="0">
                <a:solidFill>
                  <a:srgbClr val="283666"/>
                </a:solidFill>
                <a:latin typeface="Tahoma"/>
                <a:ea typeface="Tahoma"/>
                <a:cs typeface="Tahoma"/>
                <a:sym typeface="Tahoma"/>
              </a:rPr>
              <a:t>)?  Do you plan on killing yourself today or sometime soon?</a:t>
            </a:r>
            <a:endParaRPr sz="2400" dirty="0">
              <a:latin typeface="Tahoma"/>
              <a:ea typeface="Tahoma"/>
              <a:cs typeface="Tahoma"/>
              <a:sym typeface="Taho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8"/>
          <p:cNvSpPr txBox="1">
            <a:spLocks noGrp="1"/>
          </p:cNvSpPr>
          <p:nvPr>
            <p:ph type="title"/>
          </p:nvPr>
        </p:nvSpPr>
        <p:spPr>
          <a:xfrm>
            <a:off x="661628" y="334572"/>
            <a:ext cx="6734809"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Assessing for Suicide Over the Phone</a:t>
            </a:r>
            <a:endParaRPr sz="3200">
              <a:latin typeface="Times New Roman"/>
              <a:ea typeface="Times New Roman"/>
              <a:cs typeface="Times New Roman"/>
              <a:sym typeface="Times New Roman"/>
            </a:endParaRPr>
          </a:p>
        </p:txBody>
      </p:sp>
      <p:sp>
        <p:nvSpPr>
          <p:cNvPr id="183" name="Google Shape;183;p18"/>
          <p:cNvSpPr txBox="1"/>
          <p:nvPr/>
        </p:nvSpPr>
        <p:spPr>
          <a:xfrm>
            <a:off x="828546" y="1941063"/>
            <a:ext cx="10379100" cy="4074833"/>
          </a:xfrm>
          <a:prstGeom prst="rect">
            <a:avLst/>
          </a:prstGeom>
          <a:noFill/>
          <a:ln>
            <a:noFill/>
          </a:ln>
        </p:spPr>
        <p:txBody>
          <a:bodyPr spcFirstLastPara="1" wrap="square" lIns="0" tIns="12700" rIns="0" bIns="0" anchor="t" anchorCtr="0">
            <a:spAutoFit/>
          </a:bodyPr>
          <a:lstStyle/>
          <a:p>
            <a:pPr marL="12700" marR="0" lvl="0" indent="0" algn="l" rtl="0">
              <a:lnSpc>
                <a:spcPct val="119791"/>
              </a:lnSpc>
              <a:spcBef>
                <a:spcPts val="0"/>
              </a:spcBef>
              <a:spcAft>
                <a:spcPts val="0"/>
              </a:spcAft>
              <a:buNone/>
            </a:pPr>
            <a:r>
              <a:rPr lang="en-US" sz="2400" dirty="0">
                <a:solidFill>
                  <a:srgbClr val="283666"/>
                </a:solidFill>
                <a:latin typeface="Tahoma"/>
                <a:ea typeface="Tahoma"/>
                <a:cs typeface="Tahoma"/>
                <a:sym typeface="Tahoma"/>
              </a:rPr>
              <a:t>Are you thinking about suicide/taking your life?</a:t>
            </a:r>
            <a:endParaRPr sz="2400" dirty="0">
              <a:latin typeface="Tahoma"/>
              <a:ea typeface="Tahoma"/>
              <a:cs typeface="Tahoma"/>
              <a:sym typeface="Tahoma"/>
            </a:endParaRPr>
          </a:p>
          <a:p>
            <a:pPr marL="12700" marR="0" lvl="0" indent="0" algn="l" rtl="0">
              <a:lnSpc>
                <a:spcPct val="119722"/>
              </a:lnSpc>
              <a:spcBef>
                <a:spcPts val="0"/>
              </a:spcBef>
              <a:spcAft>
                <a:spcPts val="0"/>
              </a:spcAft>
              <a:buNone/>
            </a:pPr>
            <a:r>
              <a:rPr lang="en-US" sz="1800" dirty="0">
                <a:solidFill>
                  <a:srgbClr val="283666"/>
                </a:solidFill>
                <a:latin typeface="Tahoma"/>
                <a:ea typeface="Tahoma"/>
                <a:cs typeface="Tahoma"/>
                <a:sym typeface="Tahoma"/>
              </a:rPr>
              <a:t>Have you ever thought about - or attempted - taking your own life?</a:t>
            </a:r>
            <a:endParaRPr sz="1800" dirty="0">
              <a:latin typeface="Tahoma"/>
              <a:ea typeface="Tahoma"/>
              <a:cs typeface="Tahoma"/>
              <a:sym typeface="Tahoma"/>
            </a:endParaRPr>
          </a:p>
          <a:p>
            <a:pPr marL="0" marR="0" lvl="0" indent="0" algn="l" rtl="0">
              <a:lnSpc>
                <a:spcPct val="100000"/>
              </a:lnSpc>
              <a:spcBef>
                <a:spcPts val="0"/>
              </a:spcBef>
              <a:spcAft>
                <a:spcPts val="0"/>
              </a:spcAft>
              <a:buNone/>
            </a:pPr>
            <a:endParaRPr sz="2100" dirty="0">
              <a:latin typeface="Tahoma"/>
              <a:ea typeface="Tahoma"/>
              <a:cs typeface="Tahoma"/>
              <a:sym typeface="Tahoma"/>
            </a:endParaRPr>
          </a:p>
          <a:p>
            <a:pPr marL="0" marR="0" lvl="0" indent="0" algn="l" rtl="0">
              <a:lnSpc>
                <a:spcPct val="100000"/>
              </a:lnSpc>
              <a:spcBef>
                <a:spcPts val="15"/>
              </a:spcBef>
              <a:spcAft>
                <a:spcPts val="0"/>
              </a:spcAft>
              <a:buNone/>
            </a:pPr>
            <a:endParaRPr sz="2600" dirty="0">
              <a:latin typeface="Tahoma"/>
              <a:ea typeface="Tahoma"/>
              <a:cs typeface="Tahoma"/>
              <a:sym typeface="Tahoma"/>
            </a:endParaRPr>
          </a:p>
          <a:p>
            <a:pPr marL="12700" marR="0" lvl="0" indent="0" algn="l" rtl="0">
              <a:lnSpc>
                <a:spcPct val="100000"/>
              </a:lnSpc>
              <a:spcBef>
                <a:spcPts val="0"/>
              </a:spcBef>
              <a:spcAft>
                <a:spcPts val="0"/>
              </a:spcAft>
              <a:buNone/>
            </a:pPr>
            <a:r>
              <a:rPr lang="en-US" sz="2400" dirty="0">
                <a:solidFill>
                  <a:srgbClr val="283666"/>
                </a:solidFill>
                <a:latin typeface="Tahoma"/>
                <a:ea typeface="Tahoma"/>
                <a:cs typeface="Tahoma"/>
                <a:sym typeface="Tahoma"/>
              </a:rPr>
              <a:t>Do you have the knowledge/plan for how you will do it?</a:t>
            </a:r>
            <a:endParaRPr sz="2400" dirty="0">
              <a:latin typeface="Tahoma"/>
              <a:ea typeface="Tahoma"/>
              <a:cs typeface="Tahoma"/>
              <a:sym typeface="Tahoma"/>
            </a:endParaRPr>
          </a:p>
          <a:p>
            <a:pPr marL="12700" marR="5080" lvl="0" indent="0" algn="l" rtl="0">
              <a:lnSpc>
                <a:spcPct val="296900"/>
              </a:lnSpc>
              <a:spcBef>
                <a:spcPts val="0"/>
              </a:spcBef>
              <a:spcAft>
                <a:spcPts val="0"/>
              </a:spcAft>
              <a:buNone/>
            </a:pPr>
            <a:r>
              <a:rPr lang="en-US" sz="2400" dirty="0">
                <a:solidFill>
                  <a:srgbClr val="283666"/>
                </a:solidFill>
                <a:latin typeface="Tahoma"/>
                <a:ea typeface="Tahoma"/>
                <a:cs typeface="Tahoma"/>
                <a:sym typeface="Tahoma"/>
              </a:rPr>
              <a:t>Are the resources available to you to enact your plan? (pills, knife, gun, </a:t>
            </a:r>
            <a:r>
              <a:rPr lang="en-US" sz="2400" dirty="0" err="1">
                <a:solidFill>
                  <a:srgbClr val="283666"/>
                </a:solidFill>
                <a:latin typeface="Tahoma"/>
                <a:ea typeface="Tahoma"/>
                <a:cs typeface="Tahoma"/>
                <a:sym typeface="Tahoma"/>
              </a:rPr>
              <a:t>etc</a:t>
            </a:r>
            <a:r>
              <a:rPr lang="en-US" sz="2400" dirty="0">
                <a:solidFill>
                  <a:srgbClr val="283666"/>
                </a:solidFill>
                <a:latin typeface="Tahoma"/>
                <a:ea typeface="Tahoma"/>
                <a:cs typeface="Tahoma"/>
                <a:sym typeface="Tahoma"/>
              </a:rPr>
              <a:t>)?  Do you plan on killing yourself today or sometime soon?</a:t>
            </a:r>
            <a:endParaRPr sz="2400" dirty="0">
              <a:latin typeface="Tahoma"/>
              <a:ea typeface="Tahoma"/>
              <a:cs typeface="Tahoma"/>
              <a:sym typeface="Tahoma"/>
            </a:endParaRPr>
          </a:p>
        </p:txBody>
      </p:sp>
      <p:sp>
        <p:nvSpPr>
          <p:cNvPr id="184" name="Google Shape;184;p18"/>
          <p:cNvSpPr/>
          <p:nvPr/>
        </p:nvSpPr>
        <p:spPr>
          <a:xfrm>
            <a:off x="2332895" y="6387812"/>
            <a:ext cx="6562711" cy="3238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85" name="Google Shape;185;p18"/>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9"/>
          <p:cNvSpPr txBox="1">
            <a:spLocks noGrp="1"/>
          </p:cNvSpPr>
          <p:nvPr>
            <p:ph type="title"/>
          </p:nvPr>
        </p:nvSpPr>
        <p:spPr>
          <a:xfrm>
            <a:off x="661628" y="334572"/>
            <a:ext cx="7332345"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b="0">
                <a:latin typeface="Times New Roman"/>
                <a:ea typeface="Times New Roman"/>
                <a:cs typeface="Times New Roman"/>
                <a:sym typeface="Times New Roman"/>
              </a:rPr>
              <a:t>What happens when people text suicidal  thoughts?</a:t>
            </a:r>
            <a:endParaRPr sz="3200">
              <a:latin typeface="Times New Roman"/>
              <a:ea typeface="Times New Roman"/>
              <a:cs typeface="Times New Roman"/>
              <a:sym typeface="Times New Roman"/>
            </a:endParaRPr>
          </a:p>
        </p:txBody>
      </p:sp>
      <p:sp>
        <p:nvSpPr>
          <p:cNvPr id="191" name="Google Shape;191;p19"/>
          <p:cNvSpPr txBox="1"/>
          <p:nvPr/>
        </p:nvSpPr>
        <p:spPr>
          <a:xfrm>
            <a:off x="828546" y="2017263"/>
            <a:ext cx="10509900" cy="3862200"/>
          </a:xfrm>
          <a:prstGeom prst="rect">
            <a:avLst/>
          </a:prstGeom>
          <a:noFill/>
          <a:ln>
            <a:noFill/>
          </a:ln>
        </p:spPr>
        <p:txBody>
          <a:bodyPr spcFirstLastPara="1" wrap="square" lIns="0" tIns="27925" rIns="0" bIns="0" anchor="t" anchorCtr="0">
            <a:spAutoFit/>
          </a:bodyPr>
          <a:lstStyle/>
          <a:p>
            <a:pPr marL="12700" marR="412750" lvl="0" indent="0" algn="l" rtl="0">
              <a:lnSpc>
                <a:spcPct val="118750"/>
              </a:lnSpc>
              <a:spcBef>
                <a:spcPts val="0"/>
              </a:spcBef>
              <a:spcAft>
                <a:spcPts val="0"/>
              </a:spcAft>
              <a:buNone/>
            </a:pPr>
            <a:r>
              <a:rPr lang="en-US" sz="2200">
                <a:solidFill>
                  <a:srgbClr val="283666"/>
                </a:solidFill>
                <a:latin typeface="Tahoma"/>
                <a:ea typeface="Tahoma"/>
                <a:cs typeface="Tahoma"/>
                <a:sym typeface="Tahoma"/>
              </a:rPr>
              <a:t>Text the person back and say you are concerned and you’d like to talk to  them in person to understand more. If you don’t know their address, try to  discern.</a:t>
            </a:r>
            <a:endParaRPr sz="2200">
              <a:latin typeface="Tahoma"/>
              <a:ea typeface="Tahoma"/>
              <a:cs typeface="Tahoma"/>
              <a:sym typeface="Tahoma"/>
            </a:endParaRPr>
          </a:p>
          <a:p>
            <a:pPr marL="0" marR="0" lvl="0" indent="0" algn="l" rtl="0">
              <a:lnSpc>
                <a:spcPct val="100000"/>
              </a:lnSpc>
              <a:spcBef>
                <a:spcPts val="10"/>
              </a:spcBef>
              <a:spcAft>
                <a:spcPts val="0"/>
              </a:spcAft>
              <a:buNone/>
            </a:pPr>
            <a:endParaRPr sz="2200">
              <a:latin typeface="Tahoma"/>
              <a:ea typeface="Tahoma"/>
              <a:cs typeface="Tahoma"/>
              <a:sym typeface="Tahoma"/>
            </a:endParaRPr>
          </a:p>
          <a:p>
            <a:pPr marL="12700" marR="773430" lvl="0" indent="0" algn="l" rtl="0">
              <a:lnSpc>
                <a:spcPct val="118750"/>
              </a:lnSpc>
              <a:spcBef>
                <a:spcPts val="0"/>
              </a:spcBef>
              <a:spcAft>
                <a:spcPts val="0"/>
              </a:spcAft>
              <a:buNone/>
            </a:pPr>
            <a:r>
              <a:rPr lang="en-US" sz="2200">
                <a:solidFill>
                  <a:srgbClr val="283666"/>
                </a:solidFill>
                <a:latin typeface="Tahoma"/>
                <a:ea typeface="Tahoma"/>
                <a:cs typeface="Tahoma"/>
                <a:sym typeface="Tahoma"/>
              </a:rPr>
              <a:t>Review their consents - can you call an emergency contact? Can you call  another provider they work with?</a:t>
            </a:r>
            <a:endParaRPr sz="2200">
              <a:latin typeface="Tahoma"/>
              <a:ea typeface="Tahoma"/>
              <a:cs typeface="Tahoma"/>
              <a:sym typeface="Tahoma"/>
            </a:endParaRPr>
          </a:p>
          <a:p>
            <a:pPr marL="0" marR="0" lvl="0" indent="0" algn="l" rtl="0">
              <a:lnSpc>
                <a:spcPct val="100000"/>
              </a:lnSpc>
              <a:spcBef>
                <a:spcPts val="15"/>
              </a:spcBef>
              <a:spcAft>
                <a:spcPts val="0"/>
              </a:spcAft>
              <a:buNone/>
            </a:pPr>
            <a:endParaRPr sz="2200">
              <a:latin typeface="Tahoma"/>
              <a:ea typeface="Tahoma"/>
              <a:cs typeface="Tahoma"/>
              <a:sym typeface="Tahoma"/>
            </a:endParaRPr>
          </a:p>
          <a:p>
            <a:pPr marL="12700" marR="5080" lvl="0" indent="0" algn="l" rtl="0">
              <a:lnSpc>
                <a:spcPct val="118750"/>
              </a:lnSpc>
              <a:spcBef>
                <a:spcPts val="0"/>
              </a:spcBef>
              <a:spcAft>
                <a:spcPts val="0"/>
              </a:spcAft>
              <a:buNone/>
            </a:pPr>
            <a:r>
              <a:rPr lang="en-US" sz="2200">
                <a:solidFill>
                  <a:srgbClr val="283666"/>
                </a:solidFill>
                <a:latin typeface="Tahoma"/>
                <a:ea typeface="Tahoma"/>
                <a:cs typeface="Tahoma"/>
                <a:sym typeface="Tahoma"/>
              </a:rPr>
              <a:t>Say that if you are unable to talk to them in person within 30 minutes you will  call Crisis. And that if Crisis cannot support then you will call 911 to ensure  their safety. </a:t>
            </a:r>
            <a:endParaRPr sz="2200">
              <a:solidFill>
                <a:srgbClr val="283666"/>
              </a:solidFill>
              <a:latin typeface="Tahoma"/>
              <a:ea typeface="Tahoma"/>
              <a:cs typeface="Tahoma"/>
              <a:sym typeface="Tahoma"/>
            </a:endParaRPr>
          </a:p>
          <a:p>
            <a:pPr marL="12700" marR="5080" lvl="0" indent="0" algn="l" rtl="0">
              <a:lnSpc>
                <a:spcPct val="118750"/>
              </a:lnSpc>
              <a:spcBef>
                <a:spcPts val="0"/>
              </a:spcBef>
              <a:spcAft>
                <a:spcPts val="0"/>
              </a:spcAft>
              <a:buNone/>
            </a:pPr>
            <a:endParaRPr sz="2200">
              <a:solidFill>
                <a:srgbClr val="283666"/>
              </a:solidFill>
              <a:latin typeface="Tahoma"/>
              <a:ea typeface="Tahoma"/>
              <a:cs typeface="Tahoma"/>
              <a:sym typeface="Tahoma"/>
            </a:endParaRPr>
          </a:p>
          <a:p>
            <a:pPr marL="12700" marR="5080" lvl="0" indent="0" algn="l" rtl="0">
              <a:lnSpc>
                <a:spcPct val="118750"/>
              </a:lnSpc>
              <a:spcBef>
                <a:spcPts val="0"/>
              </a:spcBef>
              <a:spcAft>
                <a:spcPts val="0"/>
              </a:spcAft>
              <a:buNone/>
            </a:pPr>
            <a:r>
              <a:rPr lang="en-US" sz="2200">
                <a:solidFill>
                  <a:srgbClr val="283666"/>
                </a:solidFill>
                <a:latin typeface="Tahoma"/>
                <a:ea typeface="Tahoma"/>
                <a:cs typeface="Tahoma"/>
                <a:sym typeface="Tahoma"/>
              </a:rPr>
              <a:t>If you are not able to reach them on the phone - call crisis or  911.</a:t>
            </a:r>
            <a:endParaRPr sz="2200">
              <a:latin typeface="Tahoma"/>
              <a:ea typeface="Tahoma"/>
              <a:cs typeface="Tahoma"/>
              <a:sym typeface="Tahoma"/>
            </a:endParaRPr>
          </a:p>
        </p:txBody>
      </p:sp>
      <p:sp>
        <p:nvSpPr>
          <p:cNvPr id="192" name="Google Shape;192;p19"/>
          <p:cNvSpPr/>
          <p:nvPr/>
        </p:nvSpPr>
        <p:spPr>
          <a:xfrm>
            <a:off x="2438620" y="6368413"/>
            <a:ext cx="7486500" cy="466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193" name="Google Shape;193;p19"/>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title"/>
          </p:nvPr>
        </p:nvSpPr>
        <p:spPr>
          <a:xfrm>
            <a:off x="661628" y="334572"/>
            <a:ext cx="352488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Training Objectives</a:t>
            </a:r>
            <a:endParaRPr sz="3200">
              <a:latin typeface="Times New Roman"/>
              <a:ea typeface="Times New Roman"/>
              <a:cs typeface="Times New Roman"/>
              <a:sym typeface="Times New Roman"/>
            </a:endParaRPr>
          </a:p>
        </p:txBody>
      </p:sp>
      <p:sp>
        <p:nvSpPr>
          <p:cNvPr id="62" name="Google Shape;62;p2"/>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2</a:t>
            </a:fld>
            <a:endParaRPr sz="1800">
              <a:latin typeface="Tahoma"/>
              <a:ea typeface="Tahoma"/>
              <a:cs typeface="Tahoma"/>
              <a:sym typeface="Tahoma"/>
            </a:endParaRPr>
          </a:p>
        </p:txBody>
      </p:sp>
      <p:sp>
        <p:nvSpPr>
          <p:cNvPr id="63" name="Google Shape;63;p2"/>
          <p:cNvSpPr txBox="1"/>
          <p:nvPr/>
        </p:nvSpPr>
        <p:spPr>
          <a:xfrm>
            <a:off x="688648" y="1941063"/>
            <a:ext cx="10615295" cy="1838960"/>
          </a:xfrm>
          <a:prstGeom prst="rect">
            <a:avLst/>
          </a:prstGeom>
          <a:noFill/>
          <a:ln>
            <a:noFill/>
          </a:ln>
        </p:spPr>
        <p:txBody>
          <a:bodyPr spcFirstLastPara="1" wrap="square" lIns="0" tIns="12700" rIns="0" bIns="0" anchor="t" anchorCtr="0">
            <a:spAutoFit/>
          </a:bodyPr>
          <a:lstStyle/>
          <a:p>
            <a:pPr marL="267335" marR="0" lvl="0" indent="-255269" algn="l" rtl="0">
              <a:lnSpc>
                <a:spcPct val="119375"/>
              </a:lnSpc>
              <a:spcBef>
                <a:spcPts val="0"/>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Define what Duty to Warn means</a:t>
            </a:r>
            <a:endParaRPr sz="2400">
              <a:latin typeface="Tahoma"/>
              <a:ea typeface="Tahoma"/>
              <a:cs typeface="Tahoma"/>
              <a:sym typeface="Tahoma"/>
            </a:endParaRPr>
          </a:p>
          <a:p>
            <a:pPr marL="266700" marR="699770" lvl="0" indent="-254634" algn="l" rtl="0">
              <a:lnSpc>
                <a:spcPct val="118750"/>
              </a:lnSpc>
              <a:spcBef>
                <a:spcPts val="105"/>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Identify members on your team who you call when you are in a Duty to  Warn situation</a:t>
            </a:r>
            <a:endParaRPr sz="2400">
              <a:latin typeface="Tahoma"/>
              <a:ea typeface="Tahoma"/>
              <a:cs typeface="Tahoma"/>
              <a:sym typeface="Tahoma"/>
            </a:endParaRPr>
          </a:p>
          <a:p>
            <a:pPr marL="266700" marR="5080" lvl="0" indent="-254634" algn="l" rtl="0">
              <a:lnSpc>
                <a:spcPct val="118750"/>
              </a:lnSpc>
              <a:spcBef>
                <a:spcPts val="0"/>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Locate the Suicidal Response Protocol, the Homicidal Response Protocol, and  the Over-the-Phone Assessment on the H drive</a:t>
            </a:r>
            <a:endParaRPr sz="2400">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0"/>
          <p:cNvSpPr txBox="1">
            <a:spLocks noGrp="1"/>
          </p:cNvSpPr>
          <p:nvPr>
            <p:ph type="title"/>
          </p:nvPr>
        </p:nvSpPr>
        <p:spPr>
          <a:xfrm>
            <a:off x="1306386" y="4669863"/>
            <a:ext cx="3365500" cy="694055"/>
          </a:xfrm>
          <a:prstGeom prst="rect">
            <a:avLst/>
          </a:prstGeom>
          <a:noFill/>
          <a:ln>
            <a:noFill/>
          </a:ln>
        </p:spPr>
        <p:txBody>
          <a:bodyPr spcFirstLastPara="1" wrap="square" lIns="0" tIns="25400" rIns="0" bIns="0" anchor="t" anchorCtr="0">
            <a:spAutoFit/>
          </a:bodyPr>
          <a:lstStyle/>
          <a:p>
            <a:pPr marL="12700" marR="5080" lvl="0" indent="0" algn="l" rtl="0">
              <a:lnSpc>
                <a:spcPct val="119090"/>
              </a:lnSpc>
              <a:spcBef>
                <a:spcPts val="0"/>
              </a:spcBef>
              <a:spcAft>
                <a:spcPts val="0"/>
              </a:spcAft>
              <a:buNone/>
            </a:pPr>
            <a:r>
              <a:rPr lang="en-US" sz="2200" b="0">
                <a:latin typeface="Tahoma"/>
                <a:ea typeface="Tahoma"/>
                <a:cs typeface="Tahoma"/>
                <a:sym typeface="Tahoma"/>
              </a:rPr>
              <a:t>Core Content - Calling your  supervisor and Crisis/911</a:t>
            </a:r>
            <a:endParaRPr sz="2200">
              <a:latin typeface="Tahoma"/>
              <a:ea typeface="Tahoma"/>
              <a:cs typeface="Tahoma"/>
              <a:sym typeface="Tahom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a:spLocks noGrp="1"/>
          </p:cNvSpPr>
          <p:nvPr>
            <p:ph type="title"/>
          </p:nvPr>
        </p:nvSpPr>
        <p:spPr>
          <a:xfrm>
            <a:off x="661628" y="334572"/>
            <a:ext cx="538543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What to Expect when you call</a:t>
            </a:r>
            <a:endParaRPr sz="3200">
              <a:latin typeface="Times New Roman"/>
              <a:ea typeface="Times New Roman"/>
              <a:cs typeface="Times New Roman"/>
              <a:sym typeface="Times New Roman"/>
            </a:endParaRPr>
          </a:p>
        </p:txBody>
      </p:sp>
      <p:sp>
        <p:nvSpPr>
          <p:cNvPr id="204" name="Google Shape;204;p21"/>
          <p:cNvSpPr txBox="1"/>
          <p:nvPr/>
        </p:nvSpPr>
        <p:spPr>
          <a:xfrm>
            <a:off x="509725" y="1712475"/>
            <a:ext cx="11507100" cy="4317000"/>
          </a:xfrm>
          <a:prstGeom prst="rect">
            <a:avLst/>
          </a:prstGeom>
          <a:noFill/>
          <a:ln>
            <a:noFill/>
          </a:ln>
        </p:spPr>
        <p:txBody>
          <a:bodyPr spcFirstLastPara="1" wrap="square" lIns="0" tIns="27925" rIns="0" bIns="0" anchor="t" anchorCtr="0">
            <a:spAutoFit/>
          </a:bodyPr>
          <a:lstStyle/>
          <a:p>
            <a:pPr marL="348615" marR="5080" lvl="0" indent="-336550" algn="l" rtl="0">
              <a:lnSpc>
                <a:spcPct val="118750"/>
              </a:lnSpc>
              <a:spcBef>
                <a:spcPts val="0"/>
              </a:spcBef>
              <a:spcAft>
                <a:spcPts val="0"/>
              </a:spcAft>
              <a:buClr>
                <a:srgbClr val="000000"/>
              </a:buClr>
              <a:buSzPts val="1400"/>
              <a:buFont typeface="Arial"/>
              <a:buChar char="●"/>
            </a:pPr>
            <a:r>
              <a:rPr lang="en-US" sz="1800" b="1" dirty="0">
                <a:solidFill>
                  <a:srgbClr val="283666"/>
                </a:solidFill>
                <a:latin typeface="Tahoma"/>
                <a:ea typeface="Tahoma"/>
                <a:cs typeface="Tahoma"/>
                <a:sym typeface="Tahoma"/>
              </a:rPr>
              <a:t>Call 911 if the patient is actively harming themselves or someone  else and/or your personal safety is at risk</a:t>
            </a:r>
            <a:endParaRPr sz="1800" dirty="0">
              <a:latin typeface="Tahoma"/>
              <a:ea typeface="Tahoma"/>
              <a:cs typeface="Tahoma"/>
              <a:sym typeface="Tahoma"/>
            </a:endParaRPr>
          </a:p>
          <a:p>
            <a:pPr marL="348615" marR="0" lvl="0" indent="-336550" algn="l" rtl="0">
              <a:lnSpc>
                <a:spcPct val="114374"/>
              </a:lnSpc>
              <a:spcBef>
                <a:spcPts val="0"/>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Otherwise, call supervisor</a:t>
            </a:r>
            <a:endParaRPr sz="1800" dirty="0">
              <a:latin typeface="Tahoma"/>
              <a:ea typeface="Tahoma"/>
              <a:cs typeface="Tahoma"/>
              <a:sym typeface="Tahoma"/>
            </a:endParaRPr>
          </a:p>
          <a:p>
            <a:pPr marL="348615" marR="344170" lvl="0" indent="-336550" algn="l" rtl="0">
              <a:lnSpc>
                <a:spcPct val="118750"/>
              </a:lnSpc>
              <a:spcBef>
                <a:spcPts val="105"/>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There may be a situation where you call crisis without one of us literally on the phone with you or next to you</a:t>
            </a:r>
            <a:endParaRPr sz="1800" dirty="0">
              <a:latin typeface="Tahoma"/>
              <a:ea typeface="Tahoma"/>
              <a:cs typeface="Tahoma"/>
              <a:sym typeface="Tahoma"/>
            </a:endParaRPr>
          </a:p>
          <a:p>
            <a:pPr marL="348615" marR="511809" lvl="0" indent="-336550" algn="l" rtl="0">
              <a:lnSpc>
                <a:spcPct val="118750"/>
              </a:lnSpc>
              <a:spcBef>
                <a:spcPts val="0"/>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Communicate to the patient that you are elevating this - either to your  supervisor, crisis, 911, or all of the above.</a:t>
            </a:r>
            <a:endParaRPr sz="1800" dirty="0">
              <a:latin typeface="Tahoma"/>
              <a:ea typeface="Tahoma"/>
              <a:cs typeface="Tahoma"/>
              <a:sym typeface="Tahoma"/>
            </a:endParaRPr>
          </a:p>
          <a:p>
            <a:pPr marL="805815" marR="0" lvl="1" indent="-337185" algn="l" rtl="0">
              <a:lnSpc>
                <a:spcPct val="114722"/>
              </a:lnSpc>
              <a:spcBef>
                <a:spcPts val="0"/>
              </a:spcBef>
              <a:spcAft>
                <a:spcPts val="0"/>
              </a:spcAft>
              <a:buClr>
                <a:srgbClr val="000000"/>
              </a:buClr>
              <a:buSzPts val="1400"/>
              <a:buFont typeface="Arial"/>
              <a:buChar char="○"/>
            </a:pPr>
            <a:r>
              <a:rPr lang="en-US" sz="1800" b="0" i="1" u="none" strike="noStrike" cap="none" dirty="0">
                <a:solidFill>
                  <a:srgbClr val="283466"/>
                </a:solidFill>
                <a:latin typeface="Tahoma"/>
                <a:ea typeface="Tahoma"/>
                <a:cs typeface="Tahoma"/>
                <a:sym typeface="Tahoma"/>
              </a:rPr>
              <a:t>“I’m concerned about you, your health, and your safety. I am also obligated per my</a:t>
            </a:r>
            <a:endParaRPr sz="1800" b="0" i="0" u="none" strike="noStrike" cap="none" dirty="0">
              <a:latin typeface="Tahoma"/>
              <a:ea typeface="Tahoma"/>
              <a:cs typeface="Tahoma"/>
              <a:sym typeface="Tahoma"/>
            </a:endParaRPr>
          </a:p>
          <a:p>
            <a:pPr marL="805815" marR="0" lvl="0" indent="0" algn="l" rtl="0">
              <a:lnSpc>
                <a:spcPct val="119722"/>
              </a:lnSpc>
              <a:spcBef>
                <a:spcPts val="15"/>
              </a:spcBef>
              <a:spcAft>
                <a:spcPts val="0"/>
              </a:spcAft>
              <a:buNone/>
            </a:pPr>
            <a:r>
              <a:rPr lang="en-US" sz="1800" i="1" dirty="0">
                <a:solidFill>
                  <a:srgbClr val="283466"/>
                </a:solidFill>
                <a:latin typeface="Tahoma"/>
                <a:ea typeface="Tahoma"/>
                <a:cs typeface="Tahoma"/>
                <a:sym typeface="Tahoma"/>
              </a:rPr>
              <a:t>state/license/agency to call and </a:t>
            </a:r>
            <a:r>
              <a:rPr lang="en-US" sz="1800" i="1" dirty="0" err="1">
                <a:solidFill>
                  <a:srgbClr val="283466"/>
                </a:solidFill>
                <a:latin typeface="Tahoma"/>
                <a:ea typeface="Tahoma"/>
                <a:cs typeface="Tahoma"/>
                <a:sym typeface="Tahoma"/>
              </a:rPr>
              <a:t>and</a:t>
            </a:r>
            <a:r>
              <a:rPr lang="en-US" sz="1800" i="1" dirty="0">
                <a:solidFill>
                  <a:srgbClr val="283466"/>
                </a:solidFill>
                <a:latin typeface="Tahoma"/>
                <a:ea typeface="Tahoma"/>
                <a:cs typeface="Tahoma"/>
                <a:sym typeface="Tahoma"/>
              </a:rPr>
              <a:t> seek additional services for you”</a:t>
            </a:r>
            <a:endParaRPr sz="1800" dirty="0">
              <a:latin typeface="Tahoma"/>
              <a:ea typeface="Tahoma"/>
              <a:cs typeface="Tahoma"/>
              <a:sym typeface="Tahoma"/>
            </a:endParaRPr>
          </a:p>
          <a:p>
            <a:pPr marL="348615" marR="0" lvl="0" indent="-336550" algn="l" rtl="0">
              <a:lnSpc>
                <a:spcPct val="119166"/>
              </a:lnSpc>
              <a:spcBef>
                <a:spcPts val="0"/>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Call Camden County Crisis Team: </a:t>
            </a:r>
            <a:r>
              <a:rPr lang="en-US" sz="1800" b="1" dirty="0">
                <a:solidFill>
                  <a:srgbClr val="283666"/>
                </a:solidFill>
                <a:latin typeface="Tahoma"/>
                <a:ea typeface="Tahoma"/>
                <a:cs typeface="Tahoma"/>
                <a:sym typeface="Tahoma"/>
              </a:rPr>
              <a:t>856-428-4357</a:t>
            </a:r>
            <a:endParaRPr sz="18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Call </a:t>
            </a:r>
            <a:r>
              <a:rPr lang="en-US" sz="1800" b="1" dirty="0">
                <a:solidFill>
                  <a:srgbClr val="283666"/>
                </a:solidFill>
                <a:latin typeface="Tahoma"/>
                <a:ea typeface="Tahoma"/>
                <a:cs typeface="Tahoma"/>
                <a:sym typeface="Tahoma"/>
              </a:rPr>
              <a:t>911 </a:t>
            </a:r>
            <a:r>
              <a:rPr lang="en-US" sz="1800" dirty="0">
                <a:solidFill>
                  <a:srgbClr val="283666"/>
                </a:solidFill>
                <a:latin typeface="Tahoma"/>
                <a:ea typeface="Tahoma"/>
                <a:cs typeface="Tahoma"/>
                <a:sym typeface="Tahoma"/>
              </a:rPr>
              <a:t>depending on outcome of Crisis Team</a:t>
            </a:r>
            <a:endParaRPr sz="18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Stay with the patient/keep on the phone unless you feel unsafe</a:t>
            </a:r>
            <a:endParaRPr sz="1800" dirty="0">
              <a:latin typeface="Tahoma"/>
              <a:ea typeface="Tahoma"/>
              <a:cs typeface="Tahoma"/>
              <a:sym typeface="Tahoma"/>
            </a:endParaRPr>
          </a:p>
          <a:p>
            <a:pPr marL="348615" marR="997585" lvl="0" indent="-336550" algn="l" rtl="0">
              <a:lnSpc>
                <a:spcPct val="118750"/>
              </a:lnSpc>
              <a:spcBef>
                <a:spcPts val="105"/>
              </a:spcBef>
              <a:spcAft>
                <a:spcPts val="0"/>
              </a:spcAft>
              <a:buClr>
                <a:srgbClr val="000000"/>
              </a:buClr>
              <a:buSzPts val="1400"/>
              <a:buFont typeface="Arial"/>
              <a:buChar char="●"/>
            </a:pPr>
            <a:r>
              <a:rPr lang="en-US" sz="1800" dirty="0">
                <a:solidFill>
                  <a:srgbClr val="283666"/>
                </a:solidFill>
                <a:latin typeface="Tahoma"/>
                <a:ea typeface="Tahoma"/>
                <a:cs typeface="Tahoma"/>
                <a:sym typeface="Tahoma"/>
              </a:rPr>
              <a:t>Inform (in this order - only need one person) - Cathy, Mary, Laura,  immediate supervisor</a:t>
            </a:r>
            <a:endParaRPr sz="1800" dirty="0">
              <a:latin typeface="Tahoma"/>
              <a:ea typeface="Tahoma"/>
              <a:cs typeface="Tahoma"/>
              <a:sym typeface="Tahoma"/>
            </a:endParaRPr>
          </a:p>
        </p:txBody>
      </p:sp>
      <p:sp>
        <p:nvSpPr>
          <p:cNvPr id="205" name="Google Shape;205;p21"/>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21</a:t>
            </a:r>
            <a:endParaRPr sz="1800">
              <a:latin typeface="Tahoma"/>
              <a:ea typeface="Tahoma"/>
              <a:cs typeface="Tahoma"/>
              <a:sym typeface="Tahom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2"/>
          <p:cNvSpPr txBox="1">
            <a:spLocks noGrp="1"/>
          </p:cNvSpPr>
          <p:nvPr>
            <p:ph type="title"/>
          </p:nvPr>
        </p:nvSpPr>
        <p:spPr>
          <a:xfrm>
            <a:off x="661628" y="334572"/>
            <a:ext cx="7769859"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b="0">
                <a:latin typeface="Times New Roman"/>
                <a:ea typeface="Times New Roman"/>
                <a:cs typeface="Times New Roman"/>
                <a:sym typeface="Times New Roman"/>
              </a:rPr>
              <a:t>Questions to expect from 911 and/or Crisis.  Police or EMS may arrive</a:t>
            </a:r>
            <a:endParaRPr sz="3200">
              <a:latin typeface="Times New Roman"/>
              <a:ea typeface="Times New Roman"/>
              <a:cs typeface="Times New Roman"/>
              <a:sym typeface="Times New Roman"/>
            </a:endParaRPr>
          </a:p>
        </p:txBody>
      </p:sp>
      <p:sp>
        <p:nvSpPr>
          <p:cNvPr id="211" name="Google Shape;211;p22"/>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22</a:t>
            </a:fld>
            <a:endParaRPr/>
          </a:p>
        </p:txBody>
      </p:sp>
      <p:sp>
        <p:nvSpPr>
          <p:cNvPr id="212" name="Google Shape;212;p22"/>
          <p:cNvSpPr txBox="1"/>
          <p:nvPr/>
        </p:nvSpPr>
        <p:spPr>
          <a:xfrm>
            <a:off x="949813" y="1941063"/>
            <a:ext cx="9904999" cy="4847096"/>
          </a:xfrm>
          <a:prstGeom prst="rect">
            <a:avLst/>
          </a:prstGeom>
          <a:noFill/>
          <a:ln>
            <a:noFill/>
          </a:ln>
        </p:spPr>
        <p:txBody>
          <a:bodyPr spcFirstLastPara="1" wrap="square" lIns="0" tIns="12700" rIns="0" bIns="0" numCol="2"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Are you with the patient?</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What did the patient say?</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Is the patient on any medications?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Does the patient have a history of mental illness?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What are the patients demographics? (name, age, race)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What is the patient wearing?</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Where is the patient right now?</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Are there weapons in the </a:t>
            </a:r>
            <a:r>
              <a:rPr lang="en-US" sz="2400" dirty="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home</a:t>
            </a:r>
            <a:r>
              <a:rPr lang="en-US" sz="2400" dirty="0">
                <a:solidFill>
                  <a:srgbClr val="283666"/>
                </a:solidFill>
                <a:latin typeface="Tahoma"/>
                <a:ea typeface="Tahoma"/>
                <a:cs typeface="Tahoma"/>
                <a:sym typeface="Tahoma"/>
              </a:rPr>
              <a:t>?</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Are there animals in the home? Are they violent?</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Is anyone else in the home?</a:t>
            </a:r>
            <a:endParaRPr sz="2400" dirty="0">
              <a:latin typeface="Tahoma"/>
              <a:ea typeface="Tahoma"/>
              <a:cs typeface="Tahoma"/>
              <a:sym typeface="Tahoma"/>
            </a:endParaRPr>
          </a:p>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Is the patient actively using drugs or alcohol?</a:t>
            </a:r>
            <a:endParaRPr sz="2400" dirty="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3"/>
          <p:cNvSpPr txBox="1">
            <a:spLocks noGrp="1"/>
          </p:cNvSpPr>
          <p:nvPr>
            <p:ph type="title"/>
          </p:nvPr>
        </p:nvSpPr>
        <p:spPr>
          <a:xfrm>
            <a:off x="661628" y="334572"/>
            <a:ext cx="78371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How to “Buy Time” when waiting for crisis</a:t>
            </a:r>
            <a:endParaRPr sz="3200">
              <a:latin typeface="Times New Roman"/>
              <a:ea typeface="Times New Roman"/>
              <a:cs typeface="Times New Roman"/>
              <a:sym typeface="Times New Roman"/>
            </a:endParaRPr>
          </a:p>
        </p:txBody>
      </p:sp>
      <p:sp>
        <p:nvSpPr>
          <p:cNvPr id="218" name="Google Shape;218;p23"/>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23</a:t>
            </a:fld>
            <a:endParaRPr/>
          </a:p>
        </p:txBody>
      </p:sp>
      <p:sp>
        <p:nvSpPr>
          <p:cNvPr id="219" name="Google Shape;219;p23"/>
          <p:cNvSpPr txBox="1"/>
          <p:nvPr/>
        </p:nvSpPr>
        <p:spPr>
          <a:xfrm>
            <a:off x="949814" y="1941063"/>
            <a:ext cx="8942100" cy="234180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Remember - you know this person outside of this event!</a:t>
            </a:r>
            <a:endParaRPr sz="2400">
              <a:latin typeface="Tahoma"/>
              <a:ea typeface="Tahoma"/>
              <a:cs typeface="Tahoma"/>
              <a:sym typeface="Tahoma"/>
            </a:endParaRPr>
          </a:p>
          <a:p>
            <a:pPr marL="348615" marR="0" lvl="0" indent="-336550" algn="l" rtl="0">
              <a:lnSpc>
                <a:spcPct val="119166"/>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Use your relationship with this person to guide the conversation</a:t>
            </a:r>
            <a:endParaRPr sz="2400">
              <a:latin typeface="Tahoma"/>
              <a:ea typeface="Tahoma"/>
              <a:cs typeface="Tahoma"/>
              <a:sym typeface="Tahoma"/>
            </a:endParaRPr>
          </a:p>
          <a:p>
            <a:pPr marL="805815" marR="0" lvl="1" indent="-337185" algn="l" rtl="0">
              <a:lnSpc>
                <a:spcPct val="119722"/>
              </a:lnSpc>
              <a:spcBef>
                <a:spcPts val="0"/>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What did you have breakfast?</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How did you sleep last night?</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Did you take your meds?</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What have you been watching on TV lately? What happened on that show?</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Talk about the weather, sports, “small talk”</a:t>
            </a:r>
            <a:endParaRPr sz="1800" b="0" i="0" u="none" strike="noStrike" cap="none">
              <a:latin typeface="Tahoma"/>
              <a:ea typeface="Tahoma"/>
              <a:cs typeface="Tahoma"/>
              <a:sym typeface="Tahom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4"/>
          <p:cNvSpPr txBox="1">
            <a:spLocks noGrp="1"/>
          </p:cNvSpPr>
          <p:nvPr>
            <p:ph type="title"/>
          </p:nvPr>
        </p:nvSpPr>
        <p:spPr>
          <a:xfrm>
            <a:off x="1306386" y="4669863"/>
            <a:ext cx="4115435"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Applicaton of Suicide Assessment</a:t>
            </a:r>
            <a:endParaRPr sz="2200">
              <a:latin typeface="Tahoma"/>
              <a:ea typeface="Tahoma"/>
              <a:cs typeface="Tahoma"/>
              <a:sym typeface="Taho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5"/>
          <p:cNvSpPr txBox="1">
            <a:spLocks noGrp="1"/>
          </p:cNvSpPr>
          <p:nvPr>
            <p:ph type="title"/>
          </p:nvPr>
        </p:nvSpPr>
        <p:spPr>
          <a:xfrm>
            <a:off x="661628" y="334572"/>
            <a:ext cx="655193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Low Risk, Moderate Risk, High Risk</a:t>
            </a:r>
            <a:endParaRPr sz="3200">
              <a:latin typeface="Times New Roman"/>
              <a:ea typeface="Times New Roman"/>
              <a:cs typeface="Times New Roman"/>
              <a:sym typeface="Times New Roman"/>
            </a:endParaRPr>
          </a:p>
        </p:txBody>
      </p:sp>
      <p:sp>
        <p:nvSpPr>
          <p:cNvPr id="230" name="Google Shape;230;p25"/>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25</a:t>
            </a:r>
            <a:endParaRPr sz="1800">
              <a:latin typeface="Tahoma"/>
              <a:ea typeface="Tahoma"/>
              <a:cs typeface="Tahoma"/>
              <a:sym typeface="Tahoma"/>
            </a:endParaRPr>
          </a:p>
        </p:txBody>
      </p:sp>
      <p:graphicFrame>
        <p:nvGraphicFramePr>
          <p:cNvPr id="231" name="Google Shape;231;p25"/>
          <p:cNvGraphicFramePr/>
          <p:nvPr>
            <p:extLst>
              <p:ext uri="{D42A27DB-BD31-4B8C-83A1-F6EECF244321}">
                <p14:modId xmlns:p14="http://schemas.microsoft.com/office/powerpoint/2010/main" val="3787337392"/>
              </p:ext>
            </p:extLst>
          </p:nvPr>
        </p:nvGraphicFramePr>
        <p:xfrm>
          <a:off x="783860" y="2099133"/>
          <a:ext cx="10287000" cy="2686825"/>
        </p:xfrm>
        <a:graphic>
          <a:graphicData uri="http://schemas.openxmlformats.org/drawingml/2006/table">
            <a:tbl>
              <a:tblPr firstRow="1" bandRow="1">
                <a:noFill/>
                <a:tableStyleId>{72AD117C-F9E0-4C50-B8FE-B0BA97377858}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36200">
                <a:tc gridSpan="3">
                  <a:txBody>
                    <a:bodyPr/>
                    <a:lstStyle/>
                    <a:p>
                      <a:pPr marL="1301750" marR="0" lvl="0" indent="0" algn="l" rtl="0">
                        <a:lnSpc>
                          <a:spcPct val="100000"/>
                        </a:lnSpc>
                        <a:spcBef>
                          <a:spcPts val="0"/>
                        </a:spcBef>
                        <a:spcAft>
                          <a:spcPts val="0"/>
                        </a:spcAft>
                        <a:buNone/>
                      </a:pPr>
                      <a:r>
                        <a:rPr lang="en-US" sz="1600" u="none" strike="noStrike" cap="none" dirty="0">
                          <a:solidFill>
                            <a:srgbClr val="FFFFFF"/>
                          </a:solidFill>
                          <a:latin typeface="Arial"/>
                          <a:ea typeface="Arial"/>
                          <a:cs typeface="Arial"/>
                          <a:sym typeface="Arial"/>
                        </a:rPr>
                        <a:t>Category	                Action Step </a:t>
                      </a:r>
                      <a:r>
                        <a:rPr lang="en-US" sz="1600" u="none" strike="noStrike" cap="none" dirty="0">
                          <a:solidFill>
                            <a:srgbClr val="FFFFF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with</a:t>
                      </a:r>
                      <a:r>
                        <a:rPr lang="en-US" sz="1600" u="none" strike="noStrike" cap="none" dirty="0">
                          <a:solidFill>
                            <a:srgbClr val="FFFFFF"/>
                          </a:solidFill>
                          <a:latin typeface="Arial"/>
                          <a:ea typeface="Arial"/>
                          <a:cs typeface="Arial"/>
                          <a:sym typeface="Arial"/>
                        </a:rPr>
                        <a:t> Patient	                Action step with the Coalition</a:t>
                      </a:r>
                      <a:endParaRPr sz="1600" u="none" strike="noStrike" cap="none" dirty="0">
                        <a:latin typeface="Arial"/>
                        <a:ea typeface="Arial"/>
                        <a:cs typeface="Arial"/>
                        <a:sym typeface="Arial"/>
                      </a:endParaRPr>
                    </a:p>
                  </a:txBody>
                  <a:tcPr marL="0" marR="0" marT="81925" marB="0">
                    <a:solidFill>
                      <a:srgbClr val="3F7CCA"/>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4775">
                <a:tc>
                  <a:txBody>
                    <a:bodyPr/>
                    <a:lstStyle/>
                    <a:p>
                      <a:pPr marL="0" marR="0" lvl="0" indent="0" algn="ctr" rtl="0">
                        <a:lnSpc>
                          <a:spcPct val="100000"/>
                        </a:lnSpc>
                        <a:spcBef>
                          <a:spcPts val="0"/>
                        </a:spcBef>
                        <a:spcAft>
                          <a:spcPts val="0"/>
                        </a:spcAft>
                        <a:buNone/>
                      </a:pPr>
                      <a:r>
                        <a:rPr lang="en-US" sz="1400" u="none" strike="noStrike" cap="none" dirty="0">
                          <a:latin typeface="Arial"/>
                          <a:ea typeface="Arial"/>
                          <a:cs typeface="Arial"/>
                          <a:sym typeface="Arial"/>
                        </a:rPr>
                        <a:t>Low Risk</a:t>
                      </a:r>
                      <a:endParaRPr sz="1400" u="none" strike="noStrike" cap="none" dirty="0">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820419" marR="0" lvl="0" indent="0" algn="l" rtl="0">
                        <a:lnSpc>
                          <a:spcPct val="100000"/>
                        </a:lnSpc>
                        <a:spcBef>
                          <a:spcPts val="0"/>
                        </a:spcBef>
                        <a:spcAft>
                          <a:spcPts val="0"/>
                        </a:spcAft>
                        <a:buNone/>
                      </a:pPr>
                      <a:r>
                        <a:rPr lang="en-US" sz="1400" u="none" strike="noStrike" cap="none">
                          <a:latin typeface="Arial"/>
                          <a:ea typeface="Arial"/>
                          <a:cs typeface="Arial"/>
                          <a:sym typeface="Arial"/>
                        </a:rPr>
                        <a:t>Complete Safety Plan*</a:t>
                      </a:r>
                      <a:endParaRPr sz="1400" u="none" strike="noStrike" cap="none">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Notify Cathy, Mary, and/or Laura </a:t>
                      </a:r>
                      <a:r>
                        <a:rPr lang="en-US" sz="1400" i="1" u="none" strike="noStrike" cap="none">
                          <a:latin typeface="Arial"/>
                          <a:ea typeface="Arial"/>
                          <a:cs typeface="Arial"/>
                          <a:sym typeface="Arial"/>
                        </a:rPr>
                        <a:t>and</a:t>
                      </a:r>
                      <a:endParaRPr sz="140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your immediate supervisor</a:t>
                      </a:r>
                      <a:endParaRPr sz="1400" u="none" strike="noStrike" cap="none">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22925">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Moderate Risk (</a:t>
                      </a:r>
                      <a:r>
                        <a:rPr lang="en-US" sz="1400" i="1" u="none" strike="noStrike" cap="none">
                          <a:latin typeface="Arial"/>
                          <a:ea typeface="Arial"/>
                          <a:cs typeface="Arial"/>
                          <a:sym typeface="Arial"/>
                        </a:rPr>
                        <a:t>not imminent</a:t>
                      </a:r>
                      <a:r>
                        <a:rPr lang="en-US" sz="1400" u="none" strike="noStrike" cap="none">
                          <a:latin typeface="Arial"/>
                          <a:ea typeface="Arial"/>
                          <a:cs typeface="Arial"/>
                          <a:sym typeface="Arial"/>
                        </a:rPr>
                        <a:t>)</a:t>
                      </a:r>
                      <a:endParaRPr sz="1400" u="none" strike="noStrike" cap="none">
                        <a:latin typeface="Arial"/>
                        <a:ea typeface="Arial"/>
                        <a:cs typeface="Arial"/>
                        <a:sym typeface="Arial"/>
                      </a:endParaRPr>
                    </a:p>
                  </a:txBody>
                  <a:tcPr marL="0" marR="0" marT="787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820419" marR="0" lvl="0" indent="0" algn="l" rtl="0">
                        <a:lnSpc>
                          <a:spcPct val="100000"/>
                        </a:lnSpc>
                        <a:spcBef>
                          <a:spcPts val="0"/>
                        </a:spcBef>
                        <a:spcAft>
                          <a:spcPts val="0"/>
                        </a:spcAft>
                        <a:buNone/>
                      </a:pPr>
                      <a:r>
                        <a:rPr lang="en-US" sz="1400" u="none" strike="noStrike" cap="none">
                          <a:latin typeface="Arial"/>
                          <a:ea typeface="Arial"/>
                          <a:cs typeface="Arial"/>
                          <a:sym typeface="Arial"/>
                        </a:rPr>
                        <a:t>Complete Safety Plan*</a:t>
                      </a:r>
                      <a:endParaRPr sz="1400" u="none" strike="noStrike" cap="none">
                        <a:latin typeface="Arial"/>
                        <a:ea typeface="Arial"/>
                        <a:cs typeface="Arial"/>
                        <a:sym typeface="Arial"/>
                      </a:endParaRPr>
                    </a:p>
                  </a:txBody>
                  <a:tcPr marL="0" marR="0" marT="787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Notify Cathy, Mary, and/or Laura </a:t>
                      </a:r>
                      <a:r>
                        <a:rPr lang="en-US" sz="1400" i="1" u="none" strike="noStrike" cap="none">
                          <a:latin typeface="Arial"/>
                          <a:ea typeface="Arial"/>
                          <a:cs typeface="Arial"/>
                          <a:sym typeface="Arial"/>
                        </a:rPr>
                        <a:t>and</a:t>
                      </a:r>
                      <a:endParaRPr sz="1400" u="none" strike="noStrike" cap="none">
                        <a:latin typeface="Arial"/>
                        <a:ea typeface="Arial"/>
                        <a:cs typeface="Arial"/>
                        <a:sym typeface="Arial"/>
                      </a:endParaRPr>
                    </a:p>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your immediate supervisor</a:t>
                      </a:r>
                      <a:endParaRPr sz="1400" u="none" strike="noStrike" cap="none">
                        <a:latin typeface="Arial"/>
                        <a:ea typeface="Arial"/>
                        <a:cs typeface="Arial"/>
                        <a:sym typeface="Arial"/>
                      </a:endParaRPr>
                    </a:p>
                  </a:txBody>
                  <a:tcPr marL="0" marR="0" marT="787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822925">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High Risk (imminent risk)</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829944" marR="234950" lvl="0" indent="-591185" algn="l" rtl="0">
                        <a:lnSpc>
                          <a:spcPct val="100000"/>
                        </a:lnSpc>
                        <a:spcBef>
                          <a:spcPts val="0"/>
                        </a:spcBef>
                        <a:spcAft>
                          <a:spcPts val="0"/>
                        </a:spcAft>
                        <a:buNone/>
                      </a:pPr>
                      <a:r>
                        <a:rPr lang="en-US" sz="1400" u="none" strike="noStrike" cap="none">
                          <a:latin typeface="Arial"/>
                          <a:ea typeface="Arial"/>
                          <a:cs typeface="Arial"/>
                          <a:sym typeface="Arial"/>
                        </a:rPr>
                        <a:t>Call 911 AND Crisis. Stay with patient  unless you feel unsafe</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dirty="0">
                          <a:latin typeface="Arial"/>
                          <a:ea typeface="Arial"/>
                          <a:cs typeface="Arial"/>
                          <a:sym typeface="Arial"/>
                        </a:rPr>
                        <a:t>Notify Cathy, Mary, and/or Laura </a:t>
                      </a:r>
                      <a:r>
                        <a:rPr lang="en-US" sz="1400" i="1" u="none" strike="noStrike" cap="none" dirty="0">
                          <a:latin typeface="Arial"/>
                          <a:ea typeface="Arial"/>
                          <a:cs typeface="Arial"/>
                          <a:sym typeface="Arial"/>
                        </a:rPr>
                        <a:t>and</a:t>
                      </a:r>
                      <a:endParaRPr sz="1400" u="none" strike="noStrike" cap="none" dirty="0">
                        <a:latin typeface="Arial"/>
                        <a:ea typeface="Arial"/>
                        <a:cs typeface="Arial"/>
                        <a:sym typeface="Arial"/>
                      </a:endParaRPr>
                    </a:p>
                    <a:p>
                      <a:pPr marL="0" marR="0" lvl="0" indent="0" algn="ctr" rtl="0">
                        <a:lnSpc>
                          <a:spcPct val="100000"/>
                        </a:lnSpc>
                        <a:spcBef>
                          <a:spcPts val="0"/>
                        </a:spcBef>
                        <a:spcAft>
                          <a:spcPts val="0"/>
                        </a:spcAft>
                        <a:buNone/>
                      </a:pPr>
                      <a:r>
                        <a:rPr lang="en-US" sz="1400" u="none" strike="noStrike" cap="none" dirty="0">
                          <a:latin typeface="Arial"/>
                          <a:ea typeface="Arial"/>
                          <a:cs typeface="Arial"/>
                          <a:sym typeface="Arial"/>
                        </a:rPr>
                        <a:t>your immediate supervisor</a:t>
                      </a:r>
                      <a:endParaRPr sz="1400" u="none" strike="noStrike" cap="none" dirty="0">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32" name="Google Shape;232;p25"/>
          <p:cNvSpPr txBox="1"/>
          <p:nvPr/>
        </p:nvSpPr>
        <p:spPr>
          <a:xfrm>
            <a:off x="3669419" y="5474149"/>
            <a:ext cx="4751070" cy="2387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400" b="1">
                <a:solidFill>
                  <a:srgbClr val="FF0000"/>
                </a:solidFill>
                <a:latin typeface="Arial"/>
                <a:ea typeface="Arial"/>
                <a:cs typeface="Arial"/>
                <a:sym typeface="Arial"/>
              </a:rPr>
              <a:t>**DO NOT INCLUDE YOURSELF IN THE SAFETY PLAN**</a:t>
            </a:r>
            <a:endParaRPr sz="14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6"/>
          <p:cNvSpPr txBox="1">
            <a:spLocks noGrp="1"/>
          </p:cNvSpPr>
          <p:nvPr>
            <p:ph type="title"/>
          </p:nvPr>
        </p:nvSpPr>
        <p:spPr>
          <a:xfrm>
            <a:off x="661628" y="334572"/>
            <a:ext cx="361315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Participant Scenario</a:t>
            </a:r>
            <a:endParaRPr sz="3200">
              <a:latin typeface="Times New Roman"/>
              <a:ea typeface="Times New Roman"/>
              <a:cs typeface="Times New Roman"/>
              <a:sym typeface="Times New Roman"/>
            </a:endParaRPr>
          </a:p>
        </p:txBody>
      </p:sp>
      <p:sp>
        <p:nvSpPr>
          <p:cNvPr id="238" name="Google Shape;238;p26"/>
          <p:cNvSpPr txBox="1"/>
          <p:nvPr/>
        </p:nvSpPr>
        <p:spPr>
          <a:xfrm>
            <a:off x="828546" y="1827018"/>
            <a:ext cx="10490835" cy="1473200"/>
          </a:xfrm>
          <a:prstGeom prst="rect">
            <a:avLst/>
          </a:prstGeom>
          <a:noFill/>
          <a:ln>
            <a:noFill/>
          </a:ln>
        </p:spPr>
        <p:txBody>
          <a:bodyPr spcFirstLastPara="1" wrap="square" lIns="0" tIns="12700" rIns="0" bIns="0" anchor="t" anchorCtr="0">
            <a:spAutoFit/>
          </a:bodyPr>
          <a:lstStyle/>
          <a:p>
            <a:pPr marL="12700" marR="5080" lvl="0" indent="0" algn="l" rtl="0">
              <a:lnSpc>
                <a:spcPct val="148400"/>
              </a:lnSpc>
              <a:spcBef>
                <a:spcPts val="0"/>
              </a:spcBef>
              <a:spcAft>
                <a:spcPts val="0"/>
              </a:spcAft>
              <a:buNone/>
            </a:pPr>
            <a:r>
              <a:rPr lang="en-US" sz="1600">
                <a:solidFill>
                  <a:srgbClr val="283666"/>
                </a:solidFill>
                <a:latin typeface="Times New Roman"/>
                <a:ea typeface="Times New Roman"/>
                <a:cs typeface="Times New Roman"/>
                <a:sym typeface="Times New Roman"/>
              </a:rPr>
              <a:t>Ms. American Pharoah is a 45 years old female who presents with symptoms of depression. A suicide assessment was done as Ms.  Pharoah expressed having thoughts about wanting to hurt herself (“I wish I was dead… I have enough medications to take my life”).  When asked to elaborate, Ms. Pharoah reported dealing with these thoughts over the last 9 months. As part of the suicide assessment  both protective and risk factors were identified.</a:t>
            </a:r>
            <a:endParaRPr sz="1600">
              <a:latin typeface="Times New Roman"/>
              <a:ea typeface="Times New Roman"/>
              <a:cs typeface="Times New Roman"/>
              <a:sym typeface="Times New Roman"/>
            </a:endParaRPr>
          </a:p>
        </p:txBody>
      </p:sp>
      <p:sp>
        <p:nvSpPr>
          <p:cNvPr id="239" name="Google Shape;239;p26"/>
          <p:cNvSpPr txBox="1"/>
          <p:nvPr/>
        </p:nvSpPr>
        <p:spPr>
          <a:xfrm>
            <a:off x="828546" y="3331964"/>
            <a:ext cx="10509900" cy="3183000"/>
          </a:xfrm>
          <a:prstGeom prst="rect">
            <a:avLst/>
          </a:prstGeom>
          <a:noFill/>
          <a:ln>
            <a:noFill/>
          </a:ln>
        </p:spPr>
        <p:txBody>
          <a:bodyPr spcFirstLastPara="1" wrap="square" lIns="0" tIns="12700" rIns="0" bIns="0" anchor="t" anchorCtr="0">
            <a:spAutoFit/>
          </a:bodyPr>
          <a:lstStyle/>
          <a:p>
            <a:pPr marL="12700" marR="36830" lvl="0" indent="0" algn="l" rtl="0">
              <a:lnSpc>
                <a:spcPct val="148400"/>
              </a:lnSpc>
              <a:spcBef>
                <a:spcPts val="0"/>
              </a:spcBef>
              <a:spcAft>
                <a:spcPts val="0"/>
              </a:spcAft>
              <a:buNone/>
            </a:pPr>
            <a:r>
              <a:rPr lang="en-US" sz="1600">
                <a:solidFill>
                  <a:srgbClr val="283666"/>
                </a:solidFill>
                <a:latin typeface="Times New Roman"/>
                <a:ea typeface="Times New Roman"/>
                <a:cs typeface="Times New Roman"/>
                <a:sym typeface="Times New Roman"/>
              </a:rPr>
              <a:t>Ms. Pharoah presented with the following risk factors: currently experiencing suicidal ideation with planning, hx of 2 suicide  attempts by overdose (10 years ago), not keeping her appointments with her counselor and psychiatrist, Bipolar Disorder (Type</a:t>
            </a:r>
            <a:endParaRPr sz="1600">
              <a:latin typeface="Times New Roman"/>
              <a:ea typeface="Times New Roman"/>
              <a:cs typeface="Times New Roman"/>
              <a:sym typeface="Times New Roman"/>
            </a:endParaRPr>
          </a:p>
          <a:p>
            <a:pPr marL="12700" marR="5080" lvl="0" indent="0" algn="l" rtl="0">
              <a:lnSpc>
                <a:spcPct val="148400"/>
              </a:lnSpc>
              <a:spcBef>
                <a:spcPts val="0"/>
              </a:spcBef>
              <a:spcAft>
                <a:spcPts val="0"/>
              </a:spcAft>
              <a:buNone/>
            </a:pPr>
            <a:r>
              <a:rPr lang="en-US" sz="1600">
                <a:solidFill>
                  <a:srgbClr val="283666"/>
                </a:solidFill>
                <a:latin typeface="Times New Roman"/>
                <a:ea typeface="Times New Roman"/>
                <a:cs typeface="Times New Roman"/>
                <a:sym typeface="Times New Roman"/>
              </a:rPr>
              <a:t>II) and easy access to means. Ms. Pharoah presented with the following protective factors: denied having the intent to kill herself  (“I know killing myself is not the solution, I say it but I won’t do that again”), plans and hopes for the future (“I’m going to my  son’s graduation in a few months and tomorrow I will see him”), believes that suicide is a sin (“only God should take anyone’s life…  yes suicide is a sin”) and does not have any suicide attempts in the last 9 months despite of her thought. </a:t>
            </a:r>
            <a:endParaRPr sz="1600">
              <a:solidFill>
                <a:srgbClr val="283666"/>
              </a:solidFill>
              <a:latin typeface="Times New Roman"/>
              <a:ea typeface="Times New Roman"/>
              <a:cs typeface="Times New Roman"/>
              <a:sym typeface="Times New Roman"/>
            </a:endParaRPr>
          </a:p>
          <a:p>
            <a:pPr marL="0" marR="5080" lvl="0" indent="0" algn="l" rtl="0">
              <a:lnSpc>
                <a:spcPct val="148400"/>
              </a:lnSpc>
              <a:spcBef>
                <a:spcPts val="0"/>
              </a:spcBef>
              <a:spcAft>
                <a:spcPts val="0"/>
              </a:spcAft>
              <a:buNone/>
            </a:pPr>
            <a:r>
              <a:rPr lang="en-US" sz="1600">
                <a:solidFill>
                  <a:srgbClr val="283666"/>
                </a:solidFill>
                <a:latin typeface="Times New Roman"/>
                <a:ea typeface="Times New Roman"/>
                <a:cs typeface="Times New Roman"/>
                <a:sym typeface="Times New Roman"/>
              </a:rPr>
              <a:t>A safety plan was done with  Ms. Pharaoah and she was able to identify her own coping skills and agreed to contact crisis in case she starts experiencing  unmanageable suicidal thoughts. Ms. Pharoah also scheduled an appointment to see her psychiatrist this afternoon.</a:t>
            </a:r>
            <a:endParaRPr sz="1600">
              <a:latin typeface="Times New Roman"/>
              <a:ea typeface="Times New Roman"/>
              <a:cs typeface="Times New Roman"/>
              <a:sym typeface="Times New Roman"/>
            </a:endParaRPr>
          </a:p>
        </p:txBody>
      </p:sp>
      <p:sp>
        <p:nvSpPr>
          <p:cNvPr id="240" name="Google Shape;240;p26"/>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26</a:t>
            </a:r>
            <a:endParaRPr sz="1800">
              <a:latin typeface="Tahoma"/>
              <a:ea typeface="Tahoma"/>
              <a:cs typeface="Tahoma"/>
              <a:sym typeface="Tahom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p:nvPr/>
        </p:nvSpPr>
        <p:spPr>
          <a:xfrm>
            <a:off x="661628" y="334572"/>
            <a:ext cx="8152130"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a:solidFill>
                  <a:srgbClr val="FFFFFF"/>
                </a:solidFill>
                <a:latin typeface="Times New Roman"/>
                <a:ea typeface="Times New Roman"/>
                <a:cs typeface="Times New Roman"/>
                <a:sym typeface="Times New Roman"/>
              </a:rPr>
              <a:t>What risk category does this patient fall into?  Why?</a:t>
            </a:r>
            <a:endParaRPr sz="3200">
              <a:latin typeface="Times New Roman"/>
              <a:ea typeface="Times New Roman"/>
              <a:cs typeface="Times New Roman"/>
              <a:sym typeface="Times New Roman"/>
            </a:endParaRPr>
          </a:p>
        </p:txBody>
      </p:sp>
      <p:sp>
        <p:nvSpPr>
          <p:cNvPr id="246" name="Google Shape;246;p27"/>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27</a:t>
            </a:fld>
            <a:endParaRPr/>
          </a:p>
        </p:txBody>
      </p:sp>
      <p:sp>
        <p:nvSpPr>
          <p:cNvPr id="247" name="Google Shape;247;p27"/>
          <p:cNvSpPr txBox="1"/>
          <p:nvPr/>
        </p:nvSpPr>
        <p:spPr>
          <a:xfrm>
            <a:off x="828546" y="1941063"/>
            <a:ext cx="799909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283666"/>
                </a:solidFill>
                <a:latin typeface="Tahoma"/>
                <a:ea typeface="Tahoma"/>
                <a:cs typeface="Tahoma"/>
                <a:sym typeface="Tahoma"/>
              </a:rPr>
              <a:t>After you identify the risk category, what is your next step?</a:t>
            </a:r>
            <a:endParaRPr sz="2400">
              <a:latin typeface="Tahoma"/>
              <a:ea typeface="Tahoma"/>
              <a:cs typeface="Tahoma"/>
              <a:sym typeface="Tahom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8"/>
          <p:cNvSpPr txBox="1"/>
          <p:nvPr/>
        </p:nvSpPr>
        <p:spPr>
          <a:xfrm>
            <a:off x="661628" y="334572"/>
            <a:ext cx="8152130"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a:solidFill>
                  <a:srgbClr val="FFFFFF"/>
                </a:solidFill>
                <a:latin typeface="Times New Roman"/>
                <a:ea typeface="Times New Roman"/>
                <a:cs typeface="Times New Roman"/>
                <a:sym typeface="Times New Roman"/>
              </a:rPr>
              <a:t>What risk category does this patient fall into?  Why?</a:t>
            </a:r>
            <a:endParaRPr sz="3200">
              <a:latin typeface="Times New Roman"/>
              <a:ea typeface="Times New Roman"/>
              <a:cs typeface="Times New Roman"/>
              <a:sym typeface="Times New Roman"/>
            </a:endParaRPr>
          </a:p>
        </p:txBody>
      </p:sp>
      <p:sp>
        <p:nvSpPr>
          <p:cNvPr id="253" name="Google Shape;253;p28"/>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28</a:t>
            </a:fld>
            <a:endParaRPr/>
          </a:p>
        </p:txBody>
      </p:sp>
      <p:sp>
        <p:nvSpPr>
          <p:cNvPr id="254" name="Google Shape;254;p28"/>
          <p:cNvSpPr txBox="1"/>
          <p:nvPr/>
        </p:nvSpPr>
        <p:spPr>
          <a:xfrm>
            <a:off x="828546" y="1941063"/>
            <a:ext cx="10003790" cy="753110"/>
          </a:xfrm>
          <a:prstGeom prst="rect">
            <a:avLst/>
          </a:prstGeom>
          <a:noFill/>
          <a:ln>
            <a:noFill/>
          </a:ln>
        </p:spPr>
        <p:txBody>
          <a:bodyPr spcFirstLastPara="1" wrap="square" lIns="0" tIns="27925" rIns="0" bIns="0" anchor="t" anchorCtr="0">
            <a:spAutoFit/>
          </a:bodyPr>
          <a:lstStyle/>
          <a:p>
            <a:pPr marL="12700" marR="5080" lvl="0" indent="0" algn="l" rtl="0">
              <a:lnSpc>
                <a:spcPct val="118750"/>
              </a:lnSpc>
              <a:spcBef>
                <a:spcPts val="0"/>
              </a:spcBef>
              <a:spcAft>
                <a:spcPts val="0"/>
              </a:spcAft>
              <a:buNone/>
            </a:pPr>
            <a:r>
              <a:rPr lang="en-US" sz="2400">
                <a:solidFill>
                  <a:srgbClr val="283666"/>
                </a:solidFill>
                <a:latin typeface="Tahoma"/>
                <a:ea typeface="Tahoma"/>
                <a:cs typeface="Tahoma"/>
                <a:sym typeface="Tahoma"/>
              </a:rPr>
              <a:t>Her suicide risk was judged as moderate; no imminent risk for suicide was  reported.</a:t>
            </a:r>
            <a:endParaRPr sz="2400">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9"/>
          <p:cNvSpPr txBox="1"/>
          <p:nvPr/>
        </p:nvSpPr>
        <p:spPr>
          <a:xfrm>
            <a:off x="661628" y="334572"/>
            <a:ext cx="5139055" cy="51308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200">
                <a:solidFill>
                  <a:srgbClr val="FFFFFF"/>
                </a:solidFill>
                <a:latin typeface="Times New Roman"/>
                <a:ea typeface="Times New Roman"/>
                <a:cs typeface="Times New Roman"/>
                <a:sym typeface="Times New Roman"/>
              </a:rPr>
              <a:t>Patient Safety Plan Template</a:t>
            </a:r>
            <a:endParaRPr sz="3200">
              <a:latin typeface="Times New Roman"/>
              <a:ea typeface="Times New Roman"/>
              <a:cs typeface="Times New Roman"/>
              <a:sym typeface="Times New Roman"/>
            </a:endParaRPr>
          </a:p>
        </p:txBody>
      </p:sp>
      <p:sp>
        <p:nvSpPr>
          <p:cNvPr id="260" name="Google Shape;260;p29"/>
          <p:cNvSpPr txBox="1"/>
          <p:nvPr/>
        </p:nvSpPr>
        <p:spPr>
          <a:xfrm>
            <a:off x="661623" y="2949578"/>
            <a:ext cx="4732655" cy="753110"/>
          </a:xfrm>
          <a:prstGeom prst="rect">
            <a:avLst/>
          </a:prstGeom>
          <a:noFill/>
          <a:ln>
            <a:noFill/>
          </a:ln>
        </p:spPr>
        <p:txBody>
          <a:bodyPr spcFirstLastPara="1" wrap="square" lIns="0" tIns="27925" rIns="0" bIns="0" anchor="t" anchorCtr="0">
            <a:spAutoFit/>
          </a:bodyPr>
          <a:lstStyle/>
          <a:p>
            <a:pPr marL="12700" marR="5080" lvl="0" indent="0" algn="l" rtl="0">
              <a:lnSpc>
                <a:spcPct val="118750"/>
              </a:lnSpc>
              <a:spcBef>
                <a:spcPts val="0"/>
              </a:spcBef>
              <a:spcAft>
                <a:spcPts val="0"/>
              </a:spcAft>
              <a:buNone/>
            </a:pPr>
            <a:r>
              <a:rPr lang="en-US" sz="2400">
                <a:solidFill>
                  <a:srgbClr val="283666"/>
                </a:solidFill>
                <a:latin typeface="Tahoma"/>
                <a:ea typeface="Tahoma"/>
                <a:cs typeface="Tahoma"/>
                <a:sym typeface="Tahoma"/>
              </a:rPr>
              <a:t>**DO NOT INCLUDE YOURSELF IN  THE SAFETY PLAN**</a:t>
            </a:r>
            <a:endParaRPr sz="2400">
              <a:latin typeface="Tahoma"/>
              <a:ea typeface="Tahoma"/>
              <a:cs typeface="Tahoma"/>
              <a:sym typeface="Tahoma"/>
            </a:endParaRPr>
          </a:p>
        </p:txBody>
      </p:sp>
      <p:sp>
        <p:nvSpPr>
          <p:cNvPr id="261" name="Google Shape;261;p29"/>
          <p:cNvSpPr/>
          <p:nvPr/>
        </p:nvSpPr>
        <p:spPr>
          <a:xfrm>
            <a:off x="6676489" y="1884449"/>
            <a:ext cx="3725759" cy="448531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262" name="Google Shape;262;p29"/>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txBox="1">
            <a:spLocks noGrp="1"/>
          </p:cNvSpPr>
          <p:nvPr>
            <p:ph type="title"/>
          </p:nvPr>
        </p:nvSpPr>
        <p:spPr>
          <a:xfrm>
            <a:off x="661622" y="334568"/>
            <a:ext cx="911796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Related Policy - “Duty to Warn of Potential Harm”</a:t>
            </a:r>
            <a:endParaRPr sz="3200">
              <a:latin typeface="Times New Roman"/>
              <a:ea typeface="Times New Roman"/>
              <a:cs typeface="Times New Roman"/>
              <a:sym typeface="Times New Roman"/>
            </a:endParaRPr>
          </a:p>
        </p:txBody>
      </p:sp>
      <p:sp>
        <p:nvSpPr>
          <p:cNvPr id="69" name="Google Shape;69;p3"/>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3</a:t>
            </a:fld>
            <a:endParaRPr sz="1800">
              <a:latin typeface="Tahoma"/>
              <a:ea typeface="Tahoma"/>
              <a:cs typeface="Tahoma"/>
              <a:sym typeface="Tahoma"/>
            </a:endParaRPr>
          </a:p>
        </p:txBody>
      </p:sp>
      <p:sp>
        <p:nvSpPr>
          <p:cNvPr id="70" name="Google Shape;70;p3"/>
          <p:cNvSpPr txBox="1"/>
          <p:nvPr/>
        </p:nvSpPr>
        <p:spPr>
          <a:xfrm>
            <a:off x="758746" y="1941063"/>
            <a:ext cx="10503535" cy="1838960"/>
          </a:xfrm>
          <a:prstGeom prst="rect">
            <a:avLst/>
          </a:prstGeom>
          <a:noFill/>
          <a:ln>
            <a:noFill/>
          </a:ln>
        </p:spPr>
        <p:txBody>
          <a:bodyPr spcFirstLastPara="1" wrap="square" lIns="0" tIns="12700" rIns="0" bIns="0" anchor="t" anchorCtr="0">
            <a:spAutoFit/>
          </a:bodyPr>
          <a:lstStyle/>
          <a:p>
            <a:pPr marL="196850" marR="0" lvl="0" indent="-184785" algn="l" rtl="0">
              <a:lnSpc>
                <a:spcPct val="119375"/>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This is in your Employee Handbook</a:t>
            </a:r>
            <a:endParaRPr sz="2400">
              <a:latin typeface="Tahoma"/>
              <a:ea typeface="Tahoma"/>
              <a:cs typeface="Tahoma"/>
              <a:sym typeface="Tahoma"/>
            </a:endParaRPr>
          </a:p>
          <a:p>
            <a:pPr marL="196215" marR="5080" lvl="0" indent="-184150" algn="l" rtl="0">
              <a:lnSpc>
                <a:spcPct val="118750"/>
              </a:lnSpc>
              <a:spcBef>
                <a:spcPts val="105"/>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The purpose is to set standards and expectations for our staff with regard to  their responsibility to protect patients and third parties from harm by a  patient</a:t>
            </a:r>
            <a:endParaRPr sz="2400">
              <a:latin typeface="Tahoma"/>
              <a:ea typeface="Tahoma"/>
              <a:cs typeface="Tahoma"/>
              <a:sym typeface="Tahoma"/>
            </a:endParaRPr>
          </a:p>
          <a:p>
            <a:pPr marL="196850" marR="0" lvl="0" indent="-184785" algn="l" rtl="0">
              <a:lnSpc>
                <a:spcPct val="115000"/>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Key words: Duty to warn, suicide, homicide, threat, murder, safety plan</a:t>
            </a:r>
            <a:endParaRPr sz="2400">
              <a:latin typeface="Tahoma"/>
              <a:ea typeface="Tahoma"/>
              <a:cs typeface="Tahoma"/>
              <a:sym typeface="Taho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661628" y="334572"/>
            <a:ext cx="428942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Clinical Documentation</a:t>
            </a:r>
            <a:endParaRPr sz="3200">
              <a:latin typeface="Times New Roman"/>
              <a:ea typeface="Times New Roman"/>
              <a:cs typeface="Times New Roman"/>
              <a:sym typeface="Times New Roman"/>
            </a:endParaRPr>
          </a:p>
        </p:txBody>
      </p:sp>
      <p:sp>
        <p:nvSpPr>
          <p:cNvPr id="268" name="Google Shape;268;p30"/>
          <p:cNvSpPr txBox="1"/>
          <p:nvPr/>
        </p:nvSpPr>
        <p:spPr>
          <a:xfrm>
            <a:off x="949814" y="1712463"/>
            <a:ext cx="10132800" cy="5542800"/>
          </a:xfrm>
          <a:prstGeom prst="rect">
            <a:avLst/>
          </a:prstGeom>
          <a:noFill/>
          <a:ln>
            <a:noFill/>
          </a:ln>
        </p:spPr>
        <p:txBody>
          <a:bodyPr spcFirstLastPara="1" wrap="square" lIns="0" tIns="27925" rIns="0" bIns="0" anchor="t" anchorCtr="0">
            <a:spAutoFit/>
          </a:bodyPr>
          <a:lstStyle/>
          <a:p>
            <a:pPr marL="348615" marR="29844"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Everyone who was involved in the incident has to write their own clinical  note</a:t>
            </a:r>
            <a:endParaRPr sz="2400">
              <a:latin typeface="Tahoma"/>
              <a:ea typeface="Tahoma"/>
              <a:cs typeface="Tahoma"/>
              <a:sym typeface="Tahoma"/>
            </a:endParaRPr>
          </a:p>
          <a:p>
            <a:pPr marL="348615" marR="5080" lvl="0" indent="-336550" algn="l" rtl="0">
              <a:lnSpc>
                <a:spcPct val="116326"/>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Person who formally did the suicide assessment </a:t>
            </a:r>
            <a:r>
              <a:rPr lang="en-US" sz="2450" i="1">
                <a:solidFill>
                  <a:srgbClr val="283666"/>
                </a:solidFill>
                <a:latin typeface="Tahoma"/>
                <a:ea typeface="Tahoma"/>
                <a:cs typeface="Tahoma"/>
                <a:sym typeface="Tahoma"/>
              </a:rPr>
              <a:t>must reference </a:t>
            </a:r>
            <a:r>
              <a:rPr lang="en-US" sz="2400">
                <a:solidFill>
                  <a:srgbClr val="283666"/>
                </a:solidFill>
                <a:latin typeface="Tahoma"/>
                <a:ea typeface="Tahoma"/>
                <a:cs typeface="Tahoma"/>
                <a:sym typeface="Tahoma"/>
              </a:rPr>
              <a:t>the  assessment, risk factors, protective factors, and agreed-upon safety plan  (if a plan was made)</a:t>
            </a:r>
            <a:endParaRPr sz="2400">
              <a:latin typeface="Tahoma"/>
              <a:ea typeface="Tahoma"/>
              <a:cs typeface="Tahoma"/>
              <a:sym typeface="Tahoma"/>
            </a:endParaRPr>
          </a:p>
          <a:p>
            <a:pPr marL="348615" marR="0" lvl="0" indent="-336550" algn="l" rtl="0">
              <a:lnSpc>
                <a:spcPct val="114374"/>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Time of the event, what was said, who was called</a:t>
            </a:r>
            <a:endParaRPr sz="2400">
              <a:latin typeface="Tahoma"/>
              <a:ea typeface="Tahoma"/>
              <a:cs typeface="Tahoma"/>
              <a:sym typeface="Tahoma"/>
            </a:endParaRPr>
          </a:p>
          <a:p>
            <a:pPr marL="348615" marR="0" lvl="0" indent="-336550" algn="l" rtl="0">
              <a:lnSpc>
                <a:spcPct val="119166"/>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Remember the basic assessment:</a:t>
            </a:r>
            <a:endParaRPr sz="2400">
              <a:latin typeface="Tahoma"/>
              <a:ea typeface="Tahoma"/>
              <a:cs typeface="Tahoma"/>
              <a:sym typeface="Tahoma"/>
            </a:endParaRPr>
          </a:p>
          <a:p>
            <a:pPr marL="805815" marR="0" lvl="1" indent="-337185" algn="l" rtl="0">
              <a:lnSpc>
                <a:spcPct val="119722"/>
              </a:lnSpc>
              <a:spcBef>
                <a:spcPts val="0"/>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Did the patient have thoughts of harming themselves?</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Did the patient have a plan?</a:t>
            </a:r>
            <a:endParaRPr sz="1800" b="0" i="0" u="none" strike="noStrike" cap="none">
              <a:latin typeface="Tahoma"/>
              <a:ea typeface="Tahoma"/>
              <a:cs typeface="Tahoma"/>
              <a:sym typeface="Tahoma"/>
            </a:endParaRPr>
          </a:p>
          <a:p>
            <a:pPr marL="805815" marR="0" lvl="1" indent="-337185" algn="l" rtl="0">
              <a:lnSpc>
                <a:spcPct val="100000"/>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Did the patient have the resources to enact the plan?</a:t>
            </a:r>
            <a:endParaRPr sz="1800" b="0" i="0" u="none" strike="noStrike" cap="none">
              <a:latin typeface="Tahoma"/>
              <a:ea typeface="Tahoma"/>
              <a:cs typeface="Tahoma"/>
              <a:sym typeface="Tahoma"/>
            </a:endParaRPr>
          </a:p>
          <a:p>
            <a:pPr marL="805815" marR="0" lvl="1" indent="-337185" algn="l" rtl="0">
              <a:lnSpc>
                <a:spcPct val="119722"/>
              </a:lnSpc>
              <a:spcBef>
                <a:spcPts val="15"/>
              </a:spcBef>
              <a:spcAft>
                <a:spcPts val="0"/>
              </a:spcAft>
              <a:buClr>
                <a:srgbClr val="000000"/>
              </a:buClr>
              <a:buSzPts val="1400"/>
              <a:buFont typeface="Arial"/>
              <a:buChar char="○"/>
            </a:pPr>
            <a:r>
              <a:rPr lang="en-US" sz="1800" b="0" i="0" u="none" strike="noStrike" cap="none">
                <a:solidFill>
                  <a:srgbClr val="283466"/>
                </a:solidFill>
                <a:latin typeface="Tahoma"/>
                <a:ea typeface="Tahoma"/>
                <a:cs typeface="Tahoma"/>
                <a:sym typeface="Tahoma"/>
              </a:rPr>
              <a:t>Does the patient what to do enact it immediately?</a:t>
            </a:r>
            <a:endParaRPr sz="1800" b="0" i="0" u="none" strike="noStrike" cap="none">
              <a:latin typeface="Tahoma"/>
              <a:ea typeface="Tahoma"/>
              <a:cs typeface="Tahoma"/>
              <a:sym typeface="Tahoma"/>
            </a:endParaRPr>
          </a:p>
          <a:p>
            <a:pPr marL="348615" marR="0" lvl="0" indent="-336550" algn="l" rtl="0">
              <a:lnSpc>
                <a:spcPct val="11812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Stick to: facts without judgement, information, and action steps</a:t>
            </a:r>
            <a:endParaRPr sz="2400">
              <a:latin typeface="Tahoma"/>
              <a:ea typeface="Tahoma"/>
              <a:cs typeface="Tahoma"/>
              <a:sym typeface="Tahoma"/>
            </a:endParaRPr>
          </a:p>
          <a:p>
            <a:pPr marL="348615" marR="0" lvl="0" indent="-336550" algn="l" rtl="0">
              <a:lnSpc>
                <a:spcPct val="116530"/>
              </a:lnSpc>
              <a:spcBef>
                <a:spcPts val="0"/>
              </a:spcBef>
              <a:spcAft>
                <a:spcPts val="0"/>
              </a:spcAft>
              <a:buClr>
                <a:srgbClr val="000000"/>
              </a:buClr>
              <a:buSzPts val="1400"/>
              <a:buFont typeface="Arial"/>
              <a:buChar char="●"/>
            </a:pPr>
            <a:r>
              <a:rPr lang="en-US" sz="2450" i="1">
                <a:solidFill>
                  <a:srgbClr val="283666"/>
                </a:solidFill>
                <a:latin typeface="Tahoma"/>
                <a:ea typeface="Tahoma"/>
                <a:cs typeface="Tahoma"/>
                <a:sym typeface="Tahoma"/>
              </a:rPr>
              <a:t>Patient is suicidal </a:t>
            </a:r>
            <a:r>
              <a:rPr lang="en-US" sz="2400">
                <a:solidFill>
                  <a:srgbClr val="283666"/>
                </a:solidFill>
                <a:latin typeface="Tahoma"/>
                <a:ea typeface="Tahoma"/>
                <a:cs typeface="Tahoma"/>
                <a:sym typeface="Tahoma"/>
              </a:rPr>
              <a:t>vs </a:t>
            </a:r>
            <a:r>
              <a:rPr lang="en-US" sz="2450" i="1">
                <a:solidFill>
                  <a:srgbClr val="283666"/>
                </a:solidFill>
                <a:latin typeface="Tahoma"/>
                <a:ea typeface="Tahoma"/>
                <a:cs typeface="Tahoma"/>
                <a:sym typeface="Tahoma"/>
              </a:rPr>
              <a:t>Patient expressed a plan to kill themselves</a:t>
            </a:r>
            <a:endParaRPr sz="2450">
              <a:latin typeface="Tahoma"/>
              <a:ea typeface="Tahoma"/>
              <a:cs typeface="Tahoma"/>
              <a:sym typeface="Tahoma"/>
            </a:endParaRPr>
          </a:p>
          <a:p>
            <a:pPr marL="348615" marR="0" lvl="0" indent="-336550" algn="l" rtl="0">
              <a:lnSpc>
                <a:spcPct val="118163"/>
              </a:lnSpc>
              <a:spcBef>
                <a:spcPts val="0"/>
              </a:spcBef>
              <a:spcAft>
                <a:spcPts val="0"/>
              </a:spcAft>
              <a:buClr>
                <a:srgbClr val="000000"/>
              </a:buClr>
              <a:buSzPts val="1400"/>
              <a:buFont typeface="Arial"/>
              <a:buChar char="●"/>
            </a:pPr>
            <a:r>
              <a:rPr lang="en-US" sz="2450" i="1">
                <a:solidFill>
                  <a:srgbClr val="283666"/>
                </a:solidFill>
                <a:latin typeface="Tahoma"/>
                <a:ea typeface="Tahoma"/>
                <a:cs typeface="Tahoma"/>
                <a:sym typeface="Tahoma"/>
              </a:rPr>
              <a:t>Patient expressed, Patient stated, Patient identified</a:t>
            </a:r>
            <a:endParaRPr sz="2450">
              <a:latin typeface="Tahoma"/>
              <a:ea typeface="Tahoma"/>
              <a:cs typeface="Tahoma"/>
              <a:sym typeface="Tahoma"/>
            </a:endParaRPr>
          </a:p>
        </p:txBody>
      </p:sp>
      <p:sp>
        <p:nvSpPr>
          <p:cNvPr id="269" name="Google Shape;269;p30"/>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30</a:t>
            </a:r>
            <a:endParaRPr sz="1800">
              <a:latin typeface="Tahoma"/>
              <a:ea typeface="Tahoma"/>
              <a:cs typeface="Tahoma"/>
              <a:sym typeface="Tahom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1"/>
          <p:cNvSpPr txBox="1">
            <a:spLocks noGrp="1"/>
          </p:cNvSpPr>
          <p:nvPr>
            <p:ph type="title"/>
          </p:nvPr>
        </p:nvSpPr>
        <p:spPr>
          <a:xfrm>
            <a:off x="661628" y="334572"/>
            <a:ext cx="596582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Clinical Documentation Example</a:t>
            </a:r>
            <a:endParaRPr sz="3200">
              <a:latin typeface="Times New Roman"/>
              <a:ea typeface="Times New Roman"/>
              <a:cs typeface="Times New Roman"/>
              <a:sym typeface="Times New Roman"/>
            </a:endParaRPr>
          </a:p>
        </p:txBody>
      </p:sp>
      <p:sp>
        <p:nvSpPr>
          <p:cNvPr id="275" name="Google Shape;275;p31"/>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31</a:t>
            </a:fld>
            <a:endParaRPr/>
          </a:p>
        </p:txBody>
      </p:sp>
      <p:sp>
        <p:nvSpPr>
          <p:cNvPr id="276" name="Google Shape;276;p31"/>
          <p:cNvSpPr txBox="1"/>
          <p:nvPr/>
        </p:nvSpPr>
        <p:spPr>
          <a:xfrm>
            <a:off x="828546" y="1895471"/>
            <a:ext cx="10450830" cy="4254500"/>
          </a:xfrm>
          <a:prstGeom prst="rect">
            <a:avLst/>
          </a:prstGeom>
          <a:noFill/>
          <a:ln>
            <a:noFill/>
          </a:ln>
        </p:spPr>
        <p:txBody>
          <a:bodyPr spcFirstLastPara="1" wrap="square" lIns="0" tIns="12700" rIns="0" bIns="0" anchor="t" anchorCtr="0">
            <a:spAutoFit/>
          </a:bodyPr>
          <a:lstStyle/>
          <a:p>
            <a:pPr marL="12700" marR="5080" lvl="0" indent="0" algn="l" rtl="0">
              <a:lnSpc>
                <a:spcPct val="115599"/>
              </a:lnSpc>
              <a:spcBef>
                <a:spcPts val="0"/>
              </a:spcBef>
              <a:spcAft>
                <a:spcPts val="0"/>
              </a:spcAft>
              <a:buNone/>
            </a:pPr>
            <a:r>
              <a:rPr lang="en-US" sz="2000">
                <a:solidFill>
                  <a:srgbClr val="283666"/>
                </a:solidFill>
                <a:latin typeface="Arial"/>
                <a:ea typeface="Arial"/>
                <a:cs typeface="Arial"/>
                <a:sym typeface="Arial"/>
              </a:rPr>
              <a:t>This writer spoke to [PT’S NAME] over the phone as he had expressed suicidal ideation to Community  Health Worker [NAME]. This writer assessed for suicide risk. [PT’S NAME] expressed current suicide  ideation and hearing voices. He reported that last night he started having thoughts about cutting his  throat with a butcher knife. As we spoke [PT’S NAME] was crying and expressing "I can't do this  anymore". As inquired by this writer, [PT’S NAME] denied holding a knife at the time and denied  having medications that he can overdose with. He also reported that yesterday he started hearing  voices with commands to hurt himself. Last night he called a friend and was able to manage his  thoughts and hallucinations. As this writer continued with our conversation Coalition staff stated they  would like to call crisis, and possibly 9-1-1, for him to get help and ensure safety. This writer informed  [PT’S NAME] about this plan and he reported being "ok" with crisis coming to see him. [PT’S NAME]  reported having a history of suicide attempt by overdose in 2013. Police came to [PT’S NAME] place  and took him to the hospital.</a:t>
            </a:r>
            <a:endParaRPr sz="2000">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2"/>
          <p:cNvSpPr txBox="1">
            <a:spLocks noGrp="1"/>
          </p:cNvSpPr>
          <p:nvPr>
            <p:ph type="title"/>
          </p:nvPr>
        </p:nvSpPr>
        <p:spPr>
          <a:xfrm>
            <a:off x="661628" y="334572"/>
            <a:ext cx="672084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When you see/talk to the patient next</a:t>
            </a:r>
            <a:endParaRPr sz="3200">
              <a:latin typeface="Times New Roman"/>
              <a:ea typeface="Times New Roman"/>
              <a:cs typeface="Times New Roman"/>
              <a:sym typeface="Times New Roman"/>
            </a:endParaRPr>
          </a:p>
        </p:txBody>
      </p:sp>
      <p:sp>
        <p:nvSpPr>
          <p:cNvPr id="282" name="Google Shape;282;p32"/>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32</a:t>
            </a:fld>
            <a:endParaRPr/>
          </a:p>
        </p:txBody>
      </p:sp>
      <p:sp>
        <p:nvSpPr>
          <p:cNvPr id="283" name="Google Shape;283;p32"/>
          <p:cNvSpPr txBox="1"/>
          <p:nvPr/>
        </p:nvSpPr>
        <p:spPr>
          <a:xfrm>
            <a:off x="949814" y="1941063"/>
            <a:ext cx="10078720" cy="220091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Don’t act like nothing happened!</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Review the safety plan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Review coping skills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How can we prevent this from happening again?</a:t>
            </a:r>
            <a:endParaRPr sz="2400">
              <a:latin typeface="Tahoma"/>
              <a:ea typeface="Tahoma"/>
              <a:cs typeface="Tahoma"/>
              <a:sym typeface="Tahoma"/>
            </a:endParaRPr>
          </a:p>
          <a:p>
            <a:pPr marL="348615" marR="5080" lvl="0" indent="-336550" algn="l" rtl="0">
              <a:lnSpc>
                <a:spcPct val="118750"/>
              </a:lnSpc>
              <a:spcBef>
                <a:spcPts val="105"/>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Praise the patient for positive behaviors and/or thank patient for sharing  (reinforce positive behavior and acknowledge their strengths)</a:t>
            </a:r>
            <a:endParaRPr sz="2400">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title"/>
          </p:nvPr>
        </p:nvSpPr>
        <p:spPr>
          <a:xfrm>
            <a:off x="1306386" y="4669863"/>
            <a:ext cx="4320540" cy="694055"/>
          </a:xfrm>
          <a:prstGeom prst="rect">
            <a:avLst/>
          </a:prstGeom>
          <a:noFill/>
          <a:ln>
            <a:noFill/>
          </a:ln>
        </p:spPr>
        <p:txBody>
          <a:bodyPr spcFirstLastPara="1" wrap="square" lIns="0" tIns="25400" rIns="0" bIns="0" anchor="t" anchorCtr="0">
            <a:spAutoFit/>
          </a:bodyPr>
          <a:lstStyle/>
          <a:p>
            <a:pPr marL="12700" marR="5080" lvl="0" indent="0" algn="l" rtl="0">
              <a:lnSpc>
                <a:spcPct val="119090"/>
              </a:lnSpc>
              <a:spcBef>
                <a:spcPts val="0"/>
              </a:spcBef>
              <a:spcAft>
                <a:spcPts val="0"/>
              </a:spcAft>
              <a:buNone/>
            </a:pPr>
            <a:r>
              <a:rPr lang="en-US" sz="2200" b="0">
                <a:latin typeface="Tahoma"/>
                <a:ea typeface="Tahoma"/>
                <a:cs typeface="Tahoma"/>
                <a:sym typeface="Tahoma"/>
              </a:rPr>
              <a:t>Core Content - Assessing Homicide  Risk</a:t>
            </a:r>
            <a:endParaRPr sz="2200">
              <a:latin typeface="Tahoma"/>
              <a:ea typeface="Tahoma"/>
              <a:cs typeface="Tahoma"/>
              <a:sym typeface="Taho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4"/>
          <p:cNvSpPr txBox="1">
            <a:spLocks noGrp="1"/>
          </p:cNvSpPr>
          <p:nvPr>
            <p:ph type="title"/>
          </p:nvPr>
        </p:nvSpPr>
        <p:spPr>
          <a:xfrm>
            <a:off x="661628" y="334572"/>
            <a:ext cx="725995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Warning Signs of Committing Homicide</a:t>
            </a:r>
            <a:endParaRPr sz="3200">
              <a:latin typeface="Times New Roman"/>
              <a:ea typeface="Times New Roman"/>
              <a:cs typeface="Times New Roman"/>
              <a:sym typeface="Times New Roman"/>
            </a:endParaRPr>
          </a:p>
        </p:txBody>
      </p:sp>
      <p:sp>
        <p:nvSpPr>
          <p:cNvPr id="294" name="Google Shape;294;p34"/>
          <p:cNvSpPr txBox="1"/>
          <p:nvPr/>
        </p:nvSpPr>
        <p:spPr>
          <a:xfrm>
            <a:off x="949814" y="1941063"/>
            <a:ext cx="11084870" cy="5726055"/>
          </a:xfrm>
          <a:prstGeom prst="rect">
            <a:avLst/>
          </a:prstGeom>
          <a:noFill/>
          <a:ln>
            <a:noFill/>
          </a:ln>
        </p:spPr>
        <p:txBody>
          <a:bodyPr spcFirstLastPara="1" wrap="square" lIns="0" tIns="12700" rIns="0" bIns="0" numCol="2"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Hopelessness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Motivation to hurt someone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History of violence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Active substance use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Social isolation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Weapons in the home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Sudden happiness after prolonged depression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Insomnia or sleeping too much</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Irritable/agitated</a:t>
            </a:r>
          </a:p>
          <a:p>
            <a:pPr marL="348615" marR="0" lvl="0" indent="-336550" algn="l" rtl="0">
              <a:lnSpc>
                <a:spcPct val="118750"/>
              </a:lnSpc>
              <a:spcBef>
                <a:spcPts val="0"/>
              </a:spcBef>
              <a:spcAft>
                <a:spcPts val="0"/>
              </a:spcAft>
              <a:buClr>
                <a:srgbClr val="000000"/>
              </a:buClr>
              <a:buSzPts val="1400"/>
              <a:buFont typeface="Arial"/>
              <a:buChar char="●"/>
            </a:pPr>
            <a:endParaRPr lang="en-US" sz="2400" dirty="0">
              <a:solidFill>
                <a:srgbClr val="283666"/>
              </a:solidFill>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endParaRPr lang="en-US" sz="2400" dirty="0">
              <a:solidFill>
                <a:srgbClr val="283666"/>
              </a:solidFill>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Losing interest</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Talking about killing another person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Giving away items</a:t>
            </a:r>
            <a:endParaRPr sz="2400" dirty="0">
              <a:latin typeface="Tahoma"/>
              <a:ea typeface="Tahoma"/>
              <a:cs typeface="Tahoma"/>
              <a:sym typeface="Tahoma"/>
            </a:endParaRPr>
          </a:p>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Talking about death</a:t>
            </a:r>
            <a:endParaRPr sz="2400" dirty="0">
              <a:latin typeface="Tahoma"/>
              <a:ea typeface="Tahoma"/>
              <a:cs typeface="Tahoma"/>
              <a:sym typeface="Tahoma"/>
            </a:endParaRPr>
          </a:p>
        </p:txBody>
      </p:sp>
      <p:sp>
        <p:nvSpPr>
          <p:cNvPr id="295" name="Google Shape;295;p34"/>
          <p:cNvSpPr txBox="1"/>
          <p:nvPr/>
        </p:nvSpPr>
        <p:spPr>
          <a:xfrm>
            <a:off x="11320036" y="6356083"/>
            <a:ext cx="27495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rgbClr val="283666"/>
                </a:solidFill>
                <a:latin typeface="Tahoma"/>
                <a:ea typeface="Tahoma"/>
                <a:cs typeface="Tahoma"/>
                <a:sym typeface="Tahoma"/>
              </a:rPr>
              <a:t>34</a:t>
            </a:r>
            <a:endParaRPr sz="1800">
              <a:latin typeface="Tahoma"/>
              <a:ea typeface="Tahoma"/>
              <a:cs typeface="Tahoma"/>
              <a:sym typeface="Tahom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661628" y="334572"/>
            <a:ext cx="19697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Key Points</a:t>
            </a:r>
            <a:endParaRPr sz="3200">
              <a:latin typeface="Times New Roman"/>
              <a:ea typeface="Times New Roman"/>
              <a:cs typeface="Times New Roman"/>
              <a:sym typeface="Times New Roman"/>
            </a:endParaRPr>
          </a:p>
        </p:txBody>
      </p:sp>
      <p:sp>
        <p:nvSpPr>
          <p:cNvPr id="301" name="Google Shape;301;p35"/>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35</a:t>
            </a:fld>
            <a:endParaRPr/>
          </a:p>
        </p:txBody>
      </p:sp>
      <p:sp>
        <p:nvSpPr>
          <p:cNvPr id="302" name="Google Shape;302;p35"/>
          <p:cNvSpPr txBox="1"/>
          <p:nvPr/>
        </p:nvSpPr>
        <p:spPr>
          <a:xfrm>
            <a:off x="949814" y="1941063"/>
            <a:ext cx="10031700" cy="2888700"/>
          </a:xfrm>
          <a:prstGeom prst="rect">
            <a:avLst/>
          </a:prstGeom>
          <a:noFill/>
          <a:ln>
            <a:noFill/>
          </a:ln>
        </p:spPr>
        <p:txBody>
          <a:bodyPr spcFirstLastPara="1" wrap="square" lIns="0" tIns="27925" rIns="0" bIns="0" anchor="t" anchorCtr="0">
            <a:spAutoFit/>
          </a:bodyPr>
          <a:lstStyle/>
          <a:p>
            <a:pPr marL="348615" marR="508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Don’t be afraid to ask whether the person is considering homicide, and  whether they have a particular plan or method in mind.</a:t>
            </a:r>
            <a:endParaRPr sz="2400">
              <a:latin typeface="Tahoma"/>
              <a:ea typeface="Tahoma"/>
              <a:cs typeface="Tahoma"/>
              <a:sym typeface="Tahoma"/>
            </a:endParaRPr>
          </a:p>
          <a:p>
            <a:pPr marL="0" marR="0" lvl="0" indent="0" algn="l" rtl="0">
              <a:lnSpc>
                <a:spcPct val="100000"/>
              </a:lnSpc>
              <a:spcBef>
                <a:spcPts val="0"/>
              </a:spcBef>
              <a:spcAft>
                <a:spcPts val="0"/>
              </a:spcAft>
              <a:buNone/>
            </a:pPr>
            <a:endParaRPr sz="2900">
              <a:latin typeface="Tahoma"/>
              <a:ea typeface="Tahoma"/>
              <a:cs typeface="Tahoma"/>
              <a:sym typeface="Tahoma"/>
            </a:endParaRPr>
          </a:p>
          <a:p>
            <a:pPr marL="348615" marR="74930" lvl="0" indent="-336550" algn="l" rtl="0">
              <a:lnSpc>
                <a:spcPct val="116326"/>
              </a:lnSpc>
              <a:spcBef>
                <a:spcPts val="2200"/>
              </a:spcBef>
              <a:spcAft>
                <a:spcPts val="0"/>
              </a:spcAft>
              <a:buClr>
                <a:srgbClr val="000000"/>
              </a:buClr>
              <a:buSzPts val="1400"/>
              <a:buFont typeface="Arial"/>
              <a:buChar char="●"/>
            </a:pPr>
            <a:r>
              <a:rPr lang="en-US" sz="2450" i="1">
                <a:solidFill>
                  <a:srgbClr val="283666"/>
                </a:solidFill>
                <a:latin typeface="Tahoma"/>
                <a:ea typeface="Tahoma"/>
                <a:cs typeface="Tahoma"/>
                <a:sym typeface="Tahoma"/>
              </a:rPr>
              <a:t>Research shows these questions will not push them toward homicide if  they were not considering it. Passive suicidal ideations will not turn into  active suicidal ideation due to questions from the care team.</a:t>
            </a:r>
            <a:endParaRPr sz="2450">
              <a:latin typeface="Tahoma"/>
              <a:ea typeface="Tahoma"/>
              <a:cs typeface="Tahoma"/>
              <a:sym typeface="Taho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6"/>
          <p:cNvSpPr txBox="1">
            <a:spLocks noGrp="1"/>
          </p:cNvSpPr>
          <p:nvPr>
            <p:ph type="title"/>
          </p:nvPr>
        </p:nvSpPr>
        <p:spPr>
          <a:xfrm>
            <a:off x="661628" y="334572"/>
            <a:ext cx="309372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Passive vs Active</a:t>
            </a:r>
            <a:endParaRPr sz="3200">
              <a:latin typeface="Times New Roman"/>
              <a:ea typeface="Times New Roman"/>
              <a:cs typeface="Times New Roman"/>
              <a:sym typeface="Times New Roman"/>
            </a:endParaRPr>
          </a:p>
        </p:txBody>
      </p:sp>
      <p:sp>
        <p:nvSpPr>
          <p:cNvPr id="308" name="Google Shape;308;p36"/>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36</a:t>
            </a:fld>
            <a:endParaRPr/>
          </a:p>
        </p:txBody>
      </p:sp>
      <p:sp>
        <p:nvSpPr>
          <p:cNvPr id="309" name="Google Shape;309;p36"/>
          <p:cNvSpPr txBox="1"/>
          <p:nvPr/>
        </p:nvSpPr>
        <p:spPr>
          <a:xfrm>
            <a:off x="949814" y="1941063"/>
            <a:ext cx="10191000" cy="2076600"/>
          </a:xfrm>
          <a:prstGeom prst="rect">
            <a:avLst/>
          </a:prstGeom>
          <a:noFill/>
          <a:ln>
            <a:noFill/>
          </a:ln>
        </p:spPr>
        <p:txBody>
          <a:bodyPr spcFirstLastPara="1" wrap="square" lIns="0" tIns="27925" rIns="0" bIns="0" anchor="t" anchorCtr="0">
            <a:spAutoFit/>
          </a:bodyPr>
          <a:lstStyle/>
          <a:p>
            <a:pPr marL="348615" marR="5080" lvl="0" indent="-336550" algn="l" rtl="0">
              <a:lnSpc>
                <a:spcPct val="118750"/>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Passive </a:t>
            </a:r>
            <a:r>
              <a:rPr lang="en-US" sz="2400">
                <a:solidFill>
                  <a:srgbClr val="283666"/>
                </a:solidFill>
                <a:latin typeface="Tahoma"/>
                <a:ea typeface="Tahoma"/>
                <a:cs typeface="Tahoma"/>
                <a:sym typeface="Tahoma"/>
              </a:rPr>
              <a:t>homicidal ideation involves a desire to kill someone, but without a specific or realistic plan for carrying out the death</a:t>
            </a:r>
            <a:endParaRPr sz="2400">
              <a:latin typeface="Tahoma"/>
              <a:ea typeface="Tahoma"/>
              <a:cs typeface="Tahoma"/>
              <a:sym typeface="Tahoma"/>
            </a:endParaRPr>
          </a:p>
          <a:p>
            <a:pPr marL="0" marR="0" lvl="0" indent="0" algn="l" rtl="0">
              <a:lnSpc>
                <a:spcPct val="100000"/>
              </a:lnSpc>
              <a:spcBef>
                <a:spcPts val="10"/>
              </a:spcBef>
              <a:spcAft>
                <a:spcPts val="0"/>
              </a:spcAft>
              <a:buNone/>
            </a:pPr>
            <a:endParaRPr sz="2350">
              <a:latin typeface="Tahoma"/>
              <a:ea typeface="Tahoma"/>
              <a:cs typeface="Tahoma"/>
              <a:sym typeface="Tahoma"/>
            </a:endParaRPr>
          </a:p>
          <a:p>
            <a:pPr marL="348615" marR="842010" lvl="0" indent="-336550" algn="l" rtl="0">
              <a:lnSpc>
                <a:spcPct val="118750"/>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Active </a:t>
            </a:r>
            <a:r>
              <a:rPr lang="en-US" sz="2400">
                <a:solidFill>
                  <a:srgbClr val="283666"/>
                </a:solidFill>
                <a:latin typeface="Tahoma"/>
                <a:ea typeface="Tahoma"/>
                <a:cs typeface="Tahoma"/>
                <a:sym typeface="Tahoma"/>
              </a:rPr>
              <a:t>homicidal ideation involves an existing wish to kill someone accompanied by a plan for how to carry out the death</a:t>
            </a:r>
            <a:endParaRPr sz="2400">
              <a:latin typeface="Tahoma"/>
              <a:ea typeface="Tahoma"/>
              <a:cs typeface="Tahoma"/>
              <a:sym typeface="Taho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txBox="1">
            <a:spLocks noGrp="1"/>
          </p:cNvSpPr>
          <p:nvPr>
            <p:ph type="title"/>
          </p:nvPr>
        </p:nvSpPr>
        <p:spPr>
          <a:xfrm>
            <a:off x="661628" y="334572"/>
            <a:ext cx="642493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Risk Factors for Homicidal Ideation</a:t>
            </a:r>
            <a:endParaRPr sz="3200">
              <a:latin typeface="Times New Roman"/>
              <a:ea typeface="Times New Roman"/>
              <a:cs typeface="Times New Roman"/>
              <a:sym typeface="Times New Roman"/>
            </a:endParaRPr>
          </a:p>
        </p:txBody>
      </p:sp>
      <p:sp>
        <p:nvSpPr>
          <p:cNvPr id="315" name="Google Shape;315;p37"/>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37</a:t>
            </a:fld>
            <a:endParaRPr/>
          </a:p>
        </p:txBody>
      </p:sp>
      <p:sp>
        <p:nvSpPr>
          <p:cNvPr id="316" name="Google Shape;316;p37"/>
          <p:cNvSpPr txBox="1"/>
          <p:nvPr/>
        </p:nvSpPr>
        <p:spPr>
          <a:xfrm>
            <a:off x="949814" y="1941063"/>
            <a:ext cx="9764395" cy="401066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History of homicidal ideation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History of violence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Stated intent to hurt themselves, too</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Poor impulse control</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Substance use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Family history of violence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Hopelessness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Recent significant loss (family, job, divorce)</a:t>
            </a:r>
            <a:endParaRPr sz="2400">
              <a:latin typeface="Tahoma"/>
              <a:ea typeface="Tahoma"/>
              <a:cs typeface="Tahoma"/>
              <a:sym typeface="Tahoma"/>
            </a:endParaRPr>
          </a:p>
          <a:p>
            <a:pPr marL="348615" marR="5080" lvl="0" indent="-336550" algn="l" rtl="0">
              <a:lnSpc>
                <a:spcPct val="118750"/>
              </a:lnSpc>
              <a:spcBef>
                <a:spcPts val="105"/>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Having certain Dx: bipolar disorder, borderline personality disorder, or  chronic mental illness</a:t>
            </a:r>
            <a:endParaRPr sz="2400">
              <a:latin typeface="Tahoma"/>
              <a:ea typeface="Tahoma"/>
              <a:cs typeface="Tahoma"/>
              <a:sym typeface="Tahoma"/>
            </a:endParaRPr>
          </a:p>
          <a:p>
            <a:pPr marL="348615" marR="0" lvl="0" indent="-336550" algn="l" rtl="0">
              <a:lnSpc>
                <a:spcPct val="11500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History of failing to take medication as prescribed</a:t>
            </a:r>
            <a:endParaRPr sz="2400">
              <a:latin typeface="Tahoma"/>
              <a:ea typeface="Tahoma"/>
              <a:cs typeface="Tahoma"/>
              <a:sym typeface="Taho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8"/>
          <p:cNvSpPr txBox="1">
            <a:spLocks noGrp="1"/>
          </p:cNvSpPr>
          <p:nvPr>
            <p:ph type="title"/>
          </p:nvPr>
        </p:nvSpPr>
        <p:spPr>
          <a:xfrm>
            <a:off x="661628" y="334572"/>
            <a:ext cx="32270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Protective Factors</a:t>
            </a:r>
            <a:endParaRPr sz="3200">
              <a:latin typeface="Times New Roman"/>
              <a:ea typeface="Times New Roman"/>
              <a:cs typeface="Times New Roman"/>
              <a:sym typeface="Times New Roman"/>
            </a:endParaRPr>
          </a:p>
        </p:txBody>
      </p:sp>
      <p:sp>
        <p:nvSpPr>
          <p:cNvPr id="322" name="Google Shape;322;p38"/>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38</a:t>
            </a:fld>
            <a:endParaRPr/>
          </a:p>
        </p:txBody>
      </p:sp>
      <p:sp>
        <p:nvSpPr>
          <p:cNvPr id="323" name="Google Shape;323;p38"/>
          <p:cNvSpPr txBox="1"/>
          <p:nvPr/>
        </p:nvSpPr>
        <p:spPr>
          <a:xfrm>
            <a:off x="949814" y="1941063"/>
            <a:ext cx="8483600" cy="364871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Hope and plans for the future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Responsibility for others (children, extended family, parents)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Social support network</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Sees </a:t>
            </a:r>
            <a:r>
              <a:rPr lang="en-US" sz="2400" dirty="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suicide</a:t>
            </a:r>
            <a:r>
              <a:rPr lang="en-US" sz="2400" dirty="0">
                <a:solidFill>
                  <a:srgbClr val="283666"/>
                </a:solidFill>
                <a:latin typeface="Tahoma"/>
                <a:ea typeface="Tahoma"/>
                <a:cs typeface="Tahoma"/>
                <a:sym typeface="Tahoma"/>
              </a:rPr>
              <a:t> as a sin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Taking medications</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No family history of suicide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No substance use</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Suicidal ideation but no actions taken</a:t>
            </a:r>
            <a:endParaRPr sz="2400" dirty="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Last attempt was a long time ago</a:t>
            </a:r>
            <a:endParaRPr sz="2400" dirty="0">
              <a:latin typeface="Tahoma"/>
              <a:ea typeface="Tahoma"/>
              <a:cs typeface="Tahoma"/>
              <a:sym typeface="Tahoma"/>
            </a:endParaRPr>
          </a:p>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Part of a spiritual community</a:t>
            </a:r>
            <a:endParaRPr sz="2400" dirty="0">
              <a:latin typeface="Tahoma"/>
              <a:ea typeface="Tahoma"/>
              <a:cs typeface="Tahoma"/>
              <a:sym typeface="Tahom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39"/>
          <p:cNvSpPr txBox="1">
            <a:spLocks noGrp="1"/>
          </p:cNvSpPr>
          <p:nvPr>
            <p:ph type="title"/>
          </p:nvPr>
        </p:nvSpPr>
        <p:spPr>
          <a:xfrm>
            <a:off x="661628" y="334572"/>
            <a:ext cx="601726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Assessing for Homicidal Ideation</a:t>
            </a:r>
            <a:endParaRPr sz="3200">
              <a:latin typeface="Times New Roman"/>
              <a:ea typeface="Times New Roman"/>
              <a:cs typeface="Times New Roman"/>
              <a:sym typeface="Times New Roman"/>
            </a:endParaRPr>
          </a:p>
        </p:txBody>
      </p:sp>
      <p:sp>
        <p:nvSpPr>
          <p:cNvPr id="329" name="Google Shape;329;p39"/>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39</a:t>
            </a:fld>
            <a:endParaRPr/>
          </a:p>
        </p:txBody>
      </p:sp>
      <p:sp>
        <p:nvSpPr>
          <p:cNvPr id="330" name="Google Shape;330;p39"/>
          <p:cNvSpPr txBox="1"/>
          <p:nvPr/>
        </p:nvSpPr>
        <p:spPr>
          <a:xfrm>
            <a:off x="828546" y="1941063"/>
            <a:ext cx="10379075" cy="3924935"/>
          </a:xfrm>
          <a:prstGeom prst="rect">
            <a:avLst/>
          </a:prstGeom>
          <a:noFill/>
          <a:ln>
            <a:noFill/>
          </a:ln>
        </p:spPr>
        <p:txBody>
          <a:bodyPr spcFirstLastPara="1" wrap="square" lIns="0" tIns="12700" rIns="0" bIns="0" anchor="t" anchorCtr="0">
            <a:spAutoFit/>
          </a:bodyPr>
          <a:lstStyle/>
          <a:p>
            <a:pPr marL="12700" marR="0" lvl="0" indent="0" algn="l" rtl="0">
              <a:lnSpc>
                <a:spcPct val="119791"/>
              </a:lnSpc>
              <a:spcBef>
                <a:spcPts val="0"/>
              </a:spcBef>
              <a:spcAft>
                <a:spcPts val="0"/>
              </a:spcAft>
              <a:buNone/>
            </a:pPr>
            <a:r>
              <a:rPr lang="en-US" sz="2400">
                <a:solidFill>
                  <a:srgbClr val="283666"/>
                </a:solidFill>
                <a:latin typeface="Tahoma"/>
                <a:ea typeface="Tahoma"/>
                <a:cs typeface="Tahoma"/>
                <a:sym typeface="Tahoma"/>
              </a:rPr>
              <a:t>Are you thinking about committing homicide/taking someone’s life?</a:t>
            </a:r>
            <a:endParaRPr sz="2400">
              <a:latin typeface="Tahoma"/>
              <a:ea typeface="Tahoma"/>
              <a:cs typeface="Tahoma"/>
              <a:sym typeface="Tahoma"/>
            </a:endParaRPr>
          </a:p>
          <a:p>
            <a:pPr marL="12700" marR="0" lvl="0" indent="0" algn="l" rtl="0">
              <a:lnSpc>
                <a:spcPct val="119722"/>
              </a:lnSpc>
              <a:spcBef>
                <a:spcPts val="0"/>
              </a:spcBef>
              <a:spcAft>
                <a:spcPts val="0"/>
              </a:spcAft>
              <a:buNone/>
            </a:pPr>
            <a:r>
              <a:rPr lang="en-US" sz="1800">
                <a:solidFill>
                  <a:srgbClr val="283666"/>
                </a:solidFill>
                <a:latin typeface="Tahoma"/>
                <a:ea typeface="Tahoma"/>
                <a:cs typeface="Tahoma"/>
                <a:sym typeface="Tahoma"/>
              </a:rPr>
              <a:t>Have you ever thought about - or attempted - taking someone’s life?</a:t>
            </a:r>
            <a:endParaRPr sz="1800">
              <a:latin typeface="Tahoma"/>
              <a:ea typeface="Tahoma"/>
              <a:cs typeface="Tahoma"/>
              <a:sym typeface="Tahoma"/>
            </a:endParaRPr>
          </a:p>
          <a:p>
            <a:pPr marL="0" marR="0" lvl="0" indent="0" algn="l" rtl="0">
              <a:lnSpc>
                <a:spcPct val="100000"/>
              </a:lnSpc>
              <a:spcBef>
                <a:spcPts val="0"/>
              </a:spcBef>
              <a:spcAft>
                <a:spcPts val="0"/>
              </a:spcAft>
              <a:buNone/>
            </a:pPr>
            <a:endParaRPr sz="2100">
              <a:latin typeface="Tahoma"/>
              <a:ea typeface="Tahoma"/>
              <a:cs typeface="Tahoma"/>
              <a:sym typeface="Tahoma"/>
            </a:endParaRPr>
          </a:p>
          <a:p>
            <a:pPr marL="0" marR="0" lvl="0" indent="0" algn="l" rtl="0">
              <a:lnSpc>
                <a:spcPct val="100000"/>
              </a:lnSpc>
              <a:spcBef>
                <a:spcPts val="15"/>
              </a:spcBef>
              <a:spcAft>
                <a:spcPts val="0"/>
              </a:spcAft>
              <a:buNone/>
            </a:pPr>
            <a:endParaRPr sz="2600">
              <a:latin typeface="Tahoma"/>
              <a:ea typeface="Tahoma"/>
              <a:cs typeface="Tahoma"/>
              <a:sym typeface="Tahoma"/>
            </a:endParaRPr>
          </a:p>
          <a:p>
            <a:pPr marL="12700" marR="0" lvl="0" indent="0" algn="l" rtl="0">
              <a:lnSpc>
                <a:spcPct val="100000"/>
              </a:lnSpc>
              <a:spcBef>
                <a:spcPts val="0"/>
              </a:spcBef>
              <a:spcAft>
                <a:spcPts val="0"/>
              </a:spcAft>
              <a:buNone/>
            </a:pPr>
            <a:r>
              <a:rPr lang="en-US" sz="2400">
                <a:solidFill>
                  <a:srgbClr val="283666"/>
                </a:solidFill>
                <a:latin typeface="Tahoma"/>
                <a:ea typeface="Tahoma"/>
                <a:cs typeface="Tahoma"/>
                <a:sym typeface="Tahoma"/>
              </a:rPr>
              <a:t>Do you have the knowledge/plan for how you will do it?</a:t>
            </a:r>
            <a:endParaRPr sz="2400">
              <a:latin typeface="Tahoma"/>
              <a:ea typeface="Tahoma"/>
              <a:cs typeface="Tahoma"/>
              <a:sym typeface="Tahoma"/>
            </a:endParaRPr>
          </a:p>
          <a:p>
            <a:pPr marL="12700" marR="5080" lvl="0" indent="0" algn="l" rtl="0">
              <a:lnSpc>
                <a:spcPct val="296900"/>
              </a:lnSpc>
              <a:spcBef>
                <a:spcPts val="0"/>
              </a:spcBef>
              <a:spcAft>
                <a:spcPts val="0"/>
              </a:spcAft>
              <a:buNone/>
            </a:pPr>
            <a:r>
              <a:rPr lang="en-US" sz="2400">
                <a:solidFill>
                  <a:srgbClr val="283666"/>
                </a:solidFill>
                <a:latin typeface="Tahoma"/>
                <a:ea typeface="Tahoma"/>
                <a:cs typeface="Tahoma"/>
                <a:sym typeface="Tahoma"/>
              </a:rPr>
              <a:t>Are the resources available to you to enact your plan? (pills, knife, gun, etc)?  Do you plan on killing [specific person’s name] imminently?</a:t>
            </a:r>
            <a:endParaRPr sz="2400">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txBox="1">
            <a:spLocks noGrp="1"/>
          </p:cNvSpPr>
          <p:nvPr>
            <p:ph type="title"/>
          </p:nvPr>
        </p:nvSpPr>
        <p:spPr>
          <a:xfrm>
            <a:off x="661622" y="334568"/>
            <a:ext cx="260350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Things to note</a:t>
            </a:r>
            <a:endParaRPr sz="3200">
              <a:latin typeface="Times New Roman"/>
              <a:ea typeface="Times New Roman"/>
              <a:cs typeface="Times New Roman"/>
              <a:sym typeface="Times New Roman"/>
            </a:endParaRPr>
          </a:p>
        </p:txBody>
      </p:sp>
      <p:sp>
        <p:nvSpPr>
          <p:cNvPr id="76" name="Google Shape;76;p4"/>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4</a:t>
            </a:fld>
            <a:endParaRPr sz="1800">
              <a:latin typeface="Tahoma"/>
              <a:ea typeface="Tahoma"/>
              <a:cs typeface="Tahoma"/>
              <a:sym typeface="Tahoma"/>
            </a:endParaRPr>
          </a:p>
        </p:txBody>
      </p:sp>
      <p:sp>
        <p:nvSpPr>
          <p:cNvPr id="77" name="Google Shape;77;p4"/>
          <p:cNvSpPr txBox="1"/>
          <p:nvPr/>
        </p:nvSpPr>
        <p:spPr>
          <a:xfrm>
            <a:off x="758746" y="1941063"/>
            <a:ext cx="4904740" cy="1477010"/>
          </a:xfrm>
          <a:prstGeom prst="rect">
            <a:avLst/>
          </a:prstGeom>
          <a:noFill/>
          <a:ln>
            <a:noFill/>
          </a:ln>
        </p:spPr>
        <p:txBody>
          <a:bodyPr spcFirstLastPara="1" wrap="square" lIns="0" tIns="12700" rIns="0" bIns="0" anchor="t" anchorCtr="0">
            <a:spAutoFit/>
          </a:bodyPr>
          <a:lstStyle/>
          <a:p>
            <a:pPr marL="196850" marR="0" lvl="0" indent="-184785" algn="l" rtl="0">
              <a:lnSpc>
                <a:spcPct val="119375"/>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What is it?</a:t>
            </a:r>
            <a:endParaRPr sz="2400">
              <a:latin typeface="Tahoma"/>
              <a:ea typeface="Tahoma"/>
              <a:cs typeface="Tahoma"/>
              <a:sym typeface="Tahoma"/>
            </a:endParaRPr>
          </a:p>
          <a:p>
            <a:pPr marL="196850" marR="0" lvl="0" indent="-184785" algn="l" rtl="0">
              <a:lnSpc>
                <a:spcPct val="118750"/>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This will be more of a conversation</a:t>
            </a:r>
            <a:endParaRPr sz="2400">
              <a:latin typeface="Tahoma"/>
              <a:ea typeface="Tahoma"/>
              <a:cs typeface="Tahoma"/>
              <a:sym typeface="Tahoma"/>
            </a:endParaRPr>
          </a:p>
          <a:p>
            <a:pPr marL="196850" marR="0" lvl="0" indent="-184785" algn="l" rtl="0">
              <a:lnSpc>
                <a:spcPct val="118750"/>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Review for some; new for others</a:t>
            </a:r>
            <a:endParaRPr sz="2400">
              <a:latin typeface="Tahoma"/>
              <a:ea typeface="Tahoma"/>
              <a:cs typeface="Tahoma"/>
              <a:sym typeface="Tahoma"/>
            </a:endParaRPr>
          </a:p>
          <a:p>
            <a:pPr marL="196850" marR="0" lvl="0" indent="-184785" algn="l" rtl="0">
              <a:lnSpc>
                <a:spcPct val="119375"/>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It’s okay if you have feelings</a:t>
            </a:r>
            <a:endParaRPr sz="2400">
              <a:latin typeface="Tahoma"/>
              <a:ea typeface="Tahoma"/>
              <a:cs typeface="Tahoma"/>
              <a:sym typeface="Tahom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0"/>
          <p:cNvSpPr txBox="1">
            <a:spLocks noGrp="1"/>
          </p:cNvSpPr>
          <p:nvPr>
            <p:ph type="title"/>
          </p:nvPr>
        </p:nvSpPr>
        <p:spPr>
          <a:xfrm>
            <a:off x="661628" y="334572"/>
            <a:ext cx="719963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Assessing for Homicide Over the Phone</a:t>
            </a:r>
            <a:endParaRPr sz="3200">
              <a:latin typeface="Times New Roman"/>
              <a:ea typeface="Times New Roman"/>
              <a:cs typeface="Times New Roman"/>
              <a:sym typeface="Times New Roman"/>
            </a:endParaRPr>
          </a:p>
        </p:txBody>
      </p:sp>
      <p:sp>
        <p:nvSpPr>
          <p:cNvPr id="336" name="Google Shape;336;p40"/>
          <p:cNvSpPr txBox="1"/>
          <p:nvPr/>
        </p:nvSpPr>
        <p:spPr>
          <a:xfrm>
            <a:off x="828546" y="1941063"/>
            <a:ext cx="10379075" cy="3924935"/>
          </a:xfrm>
          <a:prstGeom prst="rect">
            <a:avLst/>
          </a:prstGeom>
          <a:noFill/>
          <a:ln>
            <a:noFill/>
          </a:ln>
        </p:spPr>
        <p:txBody>
          <a:bodyPr spcFirstLastPara="1" wrap="square" lIns="0" tIns="12700" rIns="0" bIns="0" anchor="t" anchorCtr="0">
            <a:spAutoFit/>
          </a:bodyPr>
          <a:lstStyle/>
          <a:p>
            <a:pPr marL="12700" marR="0" lvl="0" indent="0" algn="l" rtl="0">
              <a:lnSpc>
                <a:spcPct val="119791"/>
              </a:lnSpc>
              <a:spcBef>
                <a:spcPts val="0"/>
              </a:spcBef>
              <a:spcAft>
                <a:spcPts val="0"/>
              </a:spcAft>
              <a:buNone/>
            </a:pPr>
            <a:r>
              <a:rPr lang="en-US" sz="2400">
                <a:solidFill>
                  <a:srgbClr val="283666"/>
                </a:solidFill>
                <a:latin typeface="Tahoma"/>
                <a:ea typeface="Tahoma"/>
                <a:cs typeface="Tahoma"/>
                <a:sym typeface="Tahoma"/>
              </a:rPr>
              <a:t>Are you thinking about committing homicide/taking someone’s life?</a:t>
            </a:r>
            <a:endParaRPr sz="2400">
              <a:latin typeface="Tahoma"/>
              <a:ea typeface="Tahoma"/>
              <a:cs typeface="Tahoma"/>
              <a:sym typeface="Tahoma"/>
            </a:endParaRPr>
          </a:p>
          <a:p>
            <a:pPr marL="12700" marR="0" lvl="0" indent="0" algn="l" rtl="0">
              <a:lnSpc>
                <a:spcPct val="119722"/>
              </a:lnSpc>
              <a:spcBef>
                <a:spcPts val="0"/>
              </a:spcBef>
              <a:spcAft>
                <a:spcPts val="0"/>
              </a:spcAft>
              <a:buNone/>
            </a:pPr>
            <a:r>
              <a:rPr lang="en-US" sz="1800">
                <a:solidFill>
                  <a:srgbClr val="283666"/>
                </a:solidFill>
                <a:latin typeface="Tahoma"/>
                <a:ea typeface="Tahoma"/>
                <a:cs typeface="Tahoma"/>
                <a:sym typeface="Tahoma"/>
              </a:rPr>
              <a:t>Have you ever thought about - or attempted - taking someone else’s life?</a:t>
            </a:r>
            <a:endParaRPr sz="1800">
              <a:latin typeface="Tahoma"/>
              <a:ea typeface="Tahoma"/>
              <a:cs typeface="Tahoma"/>
              <a:sym typeface="Tahoma"/>
            </a:endParaRPr>
          </a:p>
          <a:p>
            <a:pPr marL="0" marR="0" lvl="0" indent="0" algn="l" rtl="0">
              <a:lnSpc>
                <a:spcPct val="100000"/>
              </a:lnSpc>
              <a:spcBef>
                <a:spcPts val="0"/>
              </a:spcBef>
              <a:spcAft>
                <a:spcPts val="0"/>
              </a:spcAft>
              <a:buNone/>
            </a:pPr>
            <a:endParaRPr sz="2100">
              <a:latin typeface="Tahoma"/>
              <a:ea typeface="Tahoma"/>
              <a:cs typeface="Tahoma"/>
              <a:sym typeface="Tahoma"/>
            </a:endParaRPr>
          </a:p>
          <a:p>
            <a:pPr marL="0" marR="0" lvl="0" indent="0" algn="l" rtl="0">
              <a:lnSpc>
                <a:spcPct val="100000"/>
              </a:lnSpc>
              <a:spcBef>
                <a:spcPts val="15"/>
              </a:spcBef>
              <a:spcAft>
                <a:spcPts val="0"/>
              </a:spcAft>
              <a:buNone/>
            </a:pPr>
            <a:endParaRPr sz="2600">
              <a:latin typeface="Tahoma"/>
              <a:ea typeface="Tahoma"/>
              <a:cs typeface="Tahoma"/>
              <a:sym typeface="Tahoma"/>
            </a:endParaRPr>
          </a:p>
          <a:p>
            <a:pPr marL="12700" marR="0" lvl="0" indent="0" algn="l" rtl="0">
              <a:lnSpc>
                <a:spcPct val="100000"/>
              </a:lnSpc>
              <a:spcBef>
                <a:spcPts val="0"/>
              </a:spcBef>
              <a:spcAft>
                <a:spcPts val="0"/>
              </a:spcAft>
              <a:buNone/>
            </a:pPr>
            <a:r>
              <a:rPr lang="en-US" sz="2400">
                <a:solidFill>
                  <a:srgbClr val="283666"/>
                </a:solidFill>
                <a:latin typeface="Tahoma"/>
                <a:ea typeface="Tahoma"/>
                <a:cs typeface="Tahoma"/>
                <a:sym typeface="Tahoma"/>
              </a:rPr>
              <a:t>Do you have the knowledge/plan for how you will do it?</a:t>
            </a:r>
            <a:endParaRPr sz="2400">
              <a:latin typeface="Tahoma"/>
              <a:ea typeface="Tahoma"/>
              <a:cs typeface="Tahoma"/>
              <a:sym typeface="Tahoma"/>
            </a:endParaRPr>
          </a:p>
          <a:p>
            <a:pPr marL="12700" marR="5080" lvl="0" indent="0" algn="l" rtl="0">
              <a:lnSpc>
                <a:spcPct val="296900"/>
              </a:lnSpc>
              <a:spcBef>
                <a:spcPts val="0"/>
              </a:spcBef>
              <a:spcAft>
                <a:spcPts val="0"/>
              </a:spcAft>
              <a:buNone/>
            </a:pPr>
            <a:r>
              <a:rPr lang="en-US" sz="2400">
                <a:solidFill>
                  <a:srgbClr val="283666"/>
                </a:solidFill>
                <a:latin typeface="Tahoma"/>
                <a:ea typeface="Tahoma"/>
                <a:cs typeface="Tahoma"/>
                <a:sym typeface="Tahoma"/>
              </a:rPr>
              <a:t>Are the resources available to you to enact your plan? (pills, knife, gun, etc)?  Do you plan on killing [specific person’s name] imminently?</a:t>
            </a:r>
            <a:endParaRPr sz="2400">
              <a:latin typeface="Tahoma"/>
              <a:ea typeface="Tahoma"/>
              <a:cs typeface="Tahoma"/>
              <a:sym typeface="Tahoma"/>
            </a:endParaRPr>
          </a:p>
        </p:txBody>
      </p:sp>
      <p:sp>
        <p:nvSpPr>
          <p:cNvPr id="337" name="Google Shape;337;p40"/>
          <p:cNvSpPr/>
          <p:nvPr/>
        </p:nvSpPr>
        <p:spPr>
          <a:xfrm>
            <a:off x="2332895" y="6387812"/>
            <a:ext cx="6562711" cy="323849"/>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38" name="Google Shape;338;p40"/>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txBox="1">
            <a:spLocks noGrp="1"/>
          </p:cNvSpPr>
          <p:nvPr>
            <p:ph type="title"/>
          </p:nvPr>
        </p:nvSpPr>
        <p:spPr>
          <a:xfrm>
            <a:off x="661628" y="334572"/>
            <a:ext cx="7737475"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b="0">
                <a:latin typeface="Times New Roman"/>
                <a:ea typeface="Times New Roman"/>
                <a:cs typeface="Times New Roman"/>
                <a:sym typeface="Times New Roman"/>
              </a:rPr>
              <a:t>What happens when people text homicidal  thoughts?</a:t>
            </a:r>
            <a:endParaRPr sz="3200">
              <a:latin typeface="Times New Roman"/>
              <a:ea typeface="Times New Roman"/>
              <a:cs typeface="Times New Roman"/>
              <a:sym typeface="Times New Roman"/>
            </a:endParaRPr>
          </a:p>
        </p:txBody>
      </p:sp>
      <p:sp>
        <p:nvSpPr>
          <p:cNvPr id="344" name="Google Shape;344;p41"/>
          <p:cNvSpPr txBox="1"/>
          <p:nvPr/>
        </p:nvSpPr>
        <p:spPr>
          <a:xfrm>
            <a:off x="828546" y="1941063"/>
            <a:ext cx="10509900" cy="4184100"/>
          </a:xfrm>
          <a:prstGeom prst="rect">
            <a:avLst/>
          </a:prstGeom>
          <a:noFill/>
          <a:ln>
            <a:noFill/>
          </a:ln>
        </p:spPr>
        <p:txBody>
          <a:bodyPr spcFirstLastPara="1" wrap="square" lIns="0" tIns="27925" rIns="0" bIns="0" anchor="t" anchorCtr="0">
            <a:spAutoFit/>
          </a:bodyPr>
          <a:lstStyle/>
          <a:p>
            <a:pPr marL="12700" marR="54610" lvl="0" indent="0" algn="l" rtl="0">
              <a:lnSpc>
                <a:spcPct val="118750"/>
              </a:lnSpc>
              <a:spcBef>
                <a:spcPts val="0"/>
              </a:spcBef>
              <a:spcAft>
                <a:spcPts val="0"/>
              </a:spcAft>
              <a:buNone/>
            </a:pPr>
            <a:r>
              <a:rPr lang="en-US" sz="2400">
                <a:solidFill>
                  <a:srgbClr val="283666"/>
                </a:solidFill>
                <a:latin typeface="Tahoma"/>
                <a:ea typeface="Tahoma"/>
                <a:cs typeface="Tahoma"/>
                <a:sym typeface="Tahoma"/>
              </a:rPr>
              <a:t>Text the person back and say you are concerned and you’d like to talk to them in person to understand more. If you don’t know their address, try to discern.</a:t>
            </a:r>
            <a:endParaRPr sz="2400">
              <a:latin typeface="Tahoma"/>
              <a:ea typeface="Tahoma"/>
              <a:cs typeface="Tahoma"/>
              <a:sym typeface="Tahoma"/>
            </a:endParaRPr>
          </a:p>
          <a:p>
            <a:pPr marL="0" marR="0" lvl="0" indent="0" algn="l" rtl="0">
              <a:lnSpc>
                <a:spcPct val="100000"/>
              </a:lnSpc>
              <a:spcBef>
                <a:spcPts val="10"/>
              </a:spcBef>
              <a:spcAft>
                <a:spcPts val="0"/>
              </a:spcAft>
              <a:buNone/>
            </a:pPr>
            <a:endParaRPr sz="2350">
              <a:latin typeface="Tahoma"/>
              <a:ea typeface="Tahoma"/>
              <a:cs typeface="Tahoma"/>
              <a:sym typeface="Tahoma"/>
            </a:endParaRPr>
          </a:p>
          <a:p>
            <a:pPr marL="12700" marR="5080" lvl="0" indent="0" algn="l" rtl="0">
              <a:lnSpc>
                <a:spcPct val="118750"/>
              </a:lnSpc>
              <a:spcBef>
                <a:spcPts val="0"/>
              </a:spcBef>
              <a:spcAft>
                <a:spcPts val="0"/>
              </a:spcAft>
              <a:buNone/>
            </a:pPr>
            <a:r>
              <a:rPr lang="en-US" sz="2400">
                <a:solidFill>
                  <a:srgbClr val="283666"/>
                </a:solidFill>
                <a:latin typeface="Tahoma"/>
                <a:ea typeface="Tahoma"/>
                <a:cs typeface="Tahoma"/>
                <a:sym typeface="Tahoma"/>
              </a:rPr>
              <a:t>Say that if you are unable to talk to them in person within 30 minutes you will  have to call Crisis or 911 to ensure their safety. If you are not able to reach  them on the phone - call crisis or 911.</a:t>
            </a:r>
            <a:endParaRPr sz="2400">
              <a:latin typeface="Tahoma"/>
              <a:ea typeface="Tahoma"/>
              <a:cs typeface="Tahoma"/>
              <a:sym typeface="Tahoma"/>
            </a:endParaRPr>
          </a:p>
          <a:p>
            <a:pPr marL="0" marR="0" lvl="0" indent="0" algn="l" rtl="0">
              <a:lnSpc>
                <a:spcPct val="100000"/>
              </a:lnSpc>
              <a:spcBef>
                <a:spcPts val="25"/>
              </a:spcBef>
              <a:spcAft>
                <a:spcPts val="0"/>
              </a:spcAft>
              <a:buNone/>
            </a:pPr>
            <a:endParaRPr sz="2200">
              <a:latin typeface="Tahoma"/>
              <a:ea typeface="Tahoma"/>
              <a:cs typeface="Tahoma"/>
              <a:sym typeface="Tahoma"/>
            </a:endParaRPr>
          </a:p>
          <a:p>
            <a:pPr marL="12700" marR="0" lvl="0" indent="0" algn="l" rtl="0">
              <a:lnSpc>
                <a:spcPct val="119183"/>
              </a:lnSpc>
              <a:spcBef>
                <a:spcPts val="0"/>
              </a:spcBef>
              <a:spcAft>
                <a:spcPts val="0"/>
              </a:spcAft>
              <a:buNone/>
            </a:pPr>
            <a:r>
              <a:rPr lang="en-US" sz="2400">
                <a:solidFill>
                  <a:srgbClr val="283666"/>
                </a:solidFill>
                <a:latin typeface="Tahoma"/>
                <a:ea typeface="Tahoma"/>
                <a:cs typeface="Tahoma"/>
                <a:sym typeface="Tahoma"/>
              </a:rPr>
              <a:t>If you are able to talk to them on the phone, review the </a:t>
            </a:r>
            <a:r>
              <a:rPr lang="en-US" sz="2450" i="1">
                <a:solidFill>
                  <a:srgbClr val="283666"/>
                </a:solidFill>
                <a:latin typeface="Tahoma"/>
                <a:ea typeface="Tahoma"/>
                <a:cs typeface="Tahoma"/>
                <a:sym typeface="Tahoma"/>
              </a:rPr>
              <a:t>Over the Phone</a:t>
            </a:r>
            <a:endParaRPr sz="2450">
              <a:latin typeface="Tahoma"/>
              <a:ea typeface="Tahoma"/>
              <a:cs typeface="Tahoma"/>
              <a:sym typeface="Tahoma"/>
            </a:endParaRPr>
          </a:p>
          <a:p>
            <a:pPr marL="12700" marR="0" lvl="0" indent="0" algn="l" rtl="0">
              <a:lnSpc>
                <a:spcPct val="119166"/>
              </a:lnSpc>
              <a:spcBef>
                <a:spcPts val="0"/>
              </a:spcBef>
              <a:spcAft>
                <a:spcPts val="0"/>
              </a:spcAft>
              <a:buNone/>
            </a:pPr>
            <a:r>
              <a:rPr lang="en-US" sz="2400">
                <a:solidFill>
                  <a:srgbClr val="283666"/>
                </a:solidFill>
                <a:latin typeface="Tahoma"/>
                <a:ea typeface="Tahoma"/>
                <a:cs typeface="Tahoma"/>
                <a:sym typeface="Tahoma"/>
              </a:rPr>
              <a:t>assessment</a:t>
            </a:r>
            <a:endParaRPr sz="2400">
              <a:latin typeface="Tahoma"/>
              <a:ea typeface="Tahoma"/>
              <a:cs typeface="Tahoma"/>
              <a:sym typeface="Tahoma"/>
            </a:endParaRPr>
          </a:p>
        </p:txBody>
      </p:sp>
      <p:sp>
        <p:nvSpPr>
          <p:cNvPr id="345" name="Google Shape;345;p41"/>
          <p:cNvSpPr/>
          <p:nvPr/>
        </p:nvSpPr>
        <p:spPr>
          <a:xfrm>
            <a:off x="2577069" y="5835013"/>
            <a:ext cx="7486634" cy="46672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46" name="Google Shape;346;p41"/>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2"/>
          <p:cNvSpPr txBox="1">
            <a:spLocks noGrp="1"/>
          </p:cNvSpPr>
          <p:nvPr>
            <p:ph type="title"/>
          </p:nvPr>
        </p:nvSpPr>
        <p:spPr>
          <a:xfrm>
            <a:off x="1306386" y="4669863"/>
            <a:ext cx="4441825"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Application of Homicide Assessment</a:t>
            </a:r>
            <a:endParaRPr sz="2200">
              <a:latin typeface="Tahoma"/>
              <a:ea typeface="Tahoma"/>
              <a:cs typeface="Tahoma"/>
              <a:sym typeface="Taho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3"/>
          <p:cNvSpPr txBox="1">
            <a:spLocks noGrp="1"/>
          </p:cNvSpPr>
          <p:nvPr>
            <p:ph type="title"/>
          </p:nvPr>
        </p:nvSpPr>
        <p:spPr>
          <a:xfrm>
            <a:off x="661628" y="334572"/>
            <a:ext cx="655193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Low Risk, Moderate Risk, High Risk</a:t>
            </a:r>
            <a:endParaRPr sz="3200">
              <a:latin typeface="Times New Roman"/>
              <a:ea typeface="Times New Roman"/>
              <a:cs typeface="Times New Roman"/>
              <a:sym typeface="Times New Roman"/>
            </a:endParaRPr>
          </a:p>
        </p:txBody>
      </p:sp>
      <p:sp>
        <p:nvSpPr>
          <p:cNvPr id="357" name="Google Shape;357;p43"/>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43</a:t>
            </a:fld>
            <a:endParaRPr/>
          </a:p>
        </p:txBody>
      </p:sp>
      <p:graphicFrame>
        <p:nvGraphicFramePr>
          <p:cNvPr id="358" name="Google Shape;358;p43"/>
          <p:cNvGraphicFramePr/>
          <p:nvPr/>
        </p:nvGraphicFramePr>
        <p:xfrm>
          <a:off x="783860" y="2099133"/>
          <a:ext cx="3000000" cy="3000000"/>
        </p:xfrm>
        <a:graphic>
          <a:graphicData uri="http://schemas.openxmlformats.org/drawingml/2006/table">
            <a:tbl>
              <a:tblPr firstRow="1" bandRow="1">
                <a:noFill/>
                <a:tableStyleId>{72AD117C-F9E0-4C50-B8FE-B0BA97377858}</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436200">
                <a:tc>
                  <a:txBody>
                    <a:bodyPr/>
                    <a:lstStyle/>
                    <a:p>
                      <a:pPr marL="0" marR="0" lvl="0" indent="0" algn="ctr" rtl="0">
                        <a:lnSpc>
                          <a:spcPct val="100000"/>
                        </a:lnSpc>
                        <a:spcBef>
                          <a:spcPts val="0"/>
                        </a:spcBef>
                        <a:spcAft>
                          <a:spcPts val="0"/>
                        </a:spcAft>
                        <a:buNone/>
                      </a:pPr>
                      <a:r>
                        <a:rPr lang="en-US" sz="1600" u="none" strike="noStrike" cap="none">
                          <a:solidFill>
                            <a:srgbClr val="FFFFFF"/>
                          </a:solidFill>
                          <a:latin typeface="Arial"/>
                          <a:ea typeface="Arial"/>
                          <a:cs typeface="Arial"/>
                          <a:sym typeface="Arial"/>
                        </a:rPr>
                        <a:t>Category</a:t>
                      </a:r>
                      <a:endParaRPr sz="1600" u="none" strike="noStrike" cap="none">
                        <a:latin typeface="Arial"/>
                        <a:ea typeface="Arial"/>
                        <a:cs typeface="Arial"/>
                        <a:sym typeface="Arial"/>
                      </a:endParaRPr>
                    </a:p>
                  </a:txBody>
                  <a:tcPr marL="0" marR="0" marT="81925" marB="0">
                    <a:solidFill>
                      <a:srgbClr val="3F7CCA"/>
                    </a:solidFill>
                  </a:tcPr>
                </a:tc>
                <a:tc>
                  <a:txBody>
                    <a:bodyPr/>
                    <a:lstStyle/>
                    <a:p>
                      <a:pPr marL="0" marR="0" lvl="0" indent="0" algn="ctr" rtl="0">
                        <a:lnSpc>
                          <a:spcPct val="100000"/>
                        </a:lnSpc>
                        <a:spcBef>
                          <a:spcPts val="0"/>
                        </a:spcBef>
                        <a:spcAft>
                          <a:spcPts val="0"/>
                        </a:spcAft>
                        <a:buNone/>
                      </a:pPr>
                      <a:r>
                        <a:rPr lang="en-US" sz="1600" u="none" strike="noStrike" cap="none">
                          <a:solidFill>
                            <a:srgbClr val="FFFFFF"/>
                          </a:solidFill>
                          <a:latin typeface="Arial"/>
                          <a:ea typeface="Arial"/>
                          <a:cs typeface="Arial"/>
                          <a:sym typeface="Arial"/>
                        </a:rPr>
                        <a:t>Example</a:t>
                      </a:r>
                      <a:endParaRPr sz="1600" u="none" strike="noStrike" cap="none">
                        <a:latin typeface="Arial"/>
                        <a:ea typeface="Arial"/>
                        <a:cs typeface="Arial"/>
                        <a:sym typeface="Arial"/>
                      </a:endParaRPr>
                    </a:p>
                  </a:txBody>
                  <a:tcPr marL="0" marR="0" marT="81925" marB="0">
                    <a:solidFill>
                      <a:srgbClr val="3F7CCA"/>
                    </a:solidFill>
                  </a:tcPr>
                </a:tc>
                <a:tc>
                  <a:txBody>
                    <a:bodyPr/>
                    <a:lstStyle/>
                    <a:p>
                      <a:pPr marL="0" marR="0" lvl="0" indent="0" algn="ctr" rtl="0">
                        <a:lnSpc>
                          <a:spcPct val="100000"/>
                        </a:lnSpc>
                        <a:spcBef>
                          <a:spcPts val="0"/>
                        </a:spcBef>
                        <a:spcAft>
                          <a:spcPts val="0"/>
                        </a:spcAft>
                        <a:buNone/>
                      </a:pPr>
                      <a:r>
                        <a:rPr lang="en-US" sz="1600" u="none" strike="noStrike" cap="none">
                          <a:solidFill>
                            <a:srgbClr val="FFFFFF"/>
                          </a:solidFill>
                          <a:latin typeface="Arial"/>
                          <a:ea typeface="Arial"/>
                          <a:cs typeface="Arial"/>
                          <a:sym typeface="Arial"/>
                        </a:rPr>
                        <a:t>Action step with the Coalition</a:t>
                      </a:r>
                      <a:endParaRPr sz="1600" u="none" strike="noStrike" cap="none">
                        <a:latin typeface="Arial"/>
                        <a:ea typeface="Arial"/>
                        <a:cs typeface="Arial"/>
                        <a:sym typeface="Arial"/>
                      </a:endParaRPr>
                    </a:p>
                  </a:txBody>
                  <a:tcPr marL="0" marR="0" marT="81925" marB="0">
                    <a:solidFill>
                      <a:srgbClr val="3F7CCA"/>
                    </a:solidFill>
                  </a:tcPr>
                </a:tc>
                <a:extLst>
                  <a:ext uri="{0D108BD9-81ED-4DB2-BD59-A6C34878D82A}">
                    <a16:rowId xmlns:a16="http://schemas.microsoft.com/office/drawing/2014/main" val="10000"/>
                  </a:ext>
                </a:extLst>
              </a:tr>
              <a:tr h="1244850">
                <a:tc>
                  <a:txBody>
                    <a:bodyPr/>
                    <a:lstStyle/>
                    <a:p>
                      <a:pPr marL="1229995" marR="151765" lvl="0" indent="-1071880" algn="l" rtl="0">
                        <a:lnSpc>
                          <a:spcPct val="100000"/>
                        </a:lnSpc>
                        <a:spcBef>
                          <a:spcPts val="0"/>
                        </a:spcBef>
                        <a:spcAft>
                          <a:spcPts val="0"/>
                        </a:spcAft>
                        <a:buNone/>
                      </a:pPr>
                      <a:r>
                        <a:rPr lang="en-US" sz="1400" u="none" strike="noStrike" cap="none">
                          <a:latin typeface="Arial"/>
                          <a:ea typeface="Arial"/>
                          <a:cs typeface="Arial"/>
                          <a:sym typeface="Arial"/>
                        </a:rPr>
                        <a:t>Low Risk (No predictable risk of assault  o</a:t>
                      </a:r>
                      <a:r>
                        <a:rPr lang="en-US">
                          <a:latin typeface="Arial"/>
                          <a:ea typeface="Arial"/>
                          <a:cs typeface="Arial"/>
                          <a:sym typeface="Arial"/>
                        </a:rPr>
                        <a:t>r</a:t>
                      </a:r>
                      <a:r>
                        <a:rPr lang="en-US" sz="1400" u="none" strike="noStrike" cap="none">
                          <a:latin typeface="Arial"/>
                          <a:ea typeface="Arial"/>
                          <a:cs typeface="Arial"/>
                          <a:sym typeface="Arial"/>
                        </a:rPr>
                        <a:t> homicide)</a:t>
                      </a:r>
                      <a:endParaRPr sz="1400" u="none" strike="noStrike" cap="none">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1452245" marR="242570" lvl="0" indent="-1205229" algn="l" rtl="0">
                        <a:lnSpc>
                          <a:spcPct val="100000"/>
                        </a:lnSpc>
                        <a:spcBef>
                          <a:spcPts val="0"/>
                        </a:spcBef>
                        <a:spcAft>
                          <a:spcPts val="0"/>
                        </a:spcAft>
                        <a:buNone/>
                      </a:pPr>
                      <a:r>
                        <a:rPr lang="en-US" sz="1400" u="none" strike="noStrike" cap="none">
                          <a:latin typeface="Arial"/>
                          <a:ea typeface="Arial"/>
                          <a:cs typeface="Arial"/>
                          <a:sym typeface="Arial"/>
                        </a:rPr>
                        <a:t>Passive HI with no plan, no urges, no  history</a:t>
                      </a:r>
                      <a:endParaRPr sz="1400" u="none" strike="noStrike" cap="none">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173355" marR="166370" lvl="0" indent="0" algn="ctr" rtl="0">
                        <a:lnSpc>
                          <a:spcPct val="100000"/>
                        </a:lnSpc>
                        <a:spcBef>
                          <a:spcPts val="0"/>
                        </a:spcBef>
                        <a:spcAft>
                          <a:spcPts val="0"/>
                        </a:spcAft>
                        <a:buNone/>
                      </a:pPr>
                      <a:r>
                        <a:rPr lang="en-US" sz="1400" u="none" strike="noStrike" cap="none">
                          <a:latin typeface="Arial"/>
                          <a:ea typeface="Arial"/>
                          <a:cs typeface="Arial"/>
                          <a:sym typeface="Arial"/>
                        </a:rPr>
                        <a:t>Review coping skills with patient during  next home visit and linkage to mental  health provider. Notify Cathy, Mary,  and/or Laura </a:t>
                      </a:r>
                      <a:r>
                        <a:rPr lang="en-US" sz="1400" i="1" u="none" strike="noStrike" cap="none">
                          <a:latin typeface="Arial"/>
                          <a:ea typeface="Arial"/>
                          <a:cs typeface="Arial"/>
                          <a:sym typeface="Arial"/>
                        </a:rPr>
                        <a:t>and </a:t>
                      </a:r>
                      <a:r>
                        <a:rPr lang="en-US" sz="1400" u="none" strike="noStrike" cap="none">
                          <a:latin typeface="Arial"/>
                          <a:ea typeface="Arial"/>
                          <a:cs typeface="Arial"/>
                          <a:sym typeface="Arial"/>
                        </a:rPr>
                        <a:t>your immediate  supervisor</a:t>
                      </a:r>
                      <a:endParaRPr sz="1400" u="none" strike="noStrike" cap="none">
                        <a:latin typeface="Arial"/>
                        <a:ea typeface="Arial"/>
                        <a:cs typeface="Arial"/>
                        <a:sym typeface="Arial"/>
                      </a:endParaRPr>
                    </a:p>
                  </a:txBody>
                  <a:tcPr marL="0" marR="0" marT="7365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463000">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Moderate Risk (</a:t>
                      </a:r>
                      <a:r>
                        <a:rPr lang="en-US" sz="1400" i="1" u="none" strike="noStrike" cap="none">
                          <a:latin typeface="Arial"/>
                          <a:ea typeface="Arial"/>
                          <a:cs typeface="Arial"/>
                          <a:sym typeface="Arial"/>
                        </a:rPr>
                        <a:t>not imminent </a:t>
                      </a:r>
                      <a:r>
                        <a:rPr lang="en-US" sz="1400" u="none" strike="noStrike" cap="none">
                          <a:latin typeface="Arial"/>
                          <a:ea typeface="Arial"/>
                          <a:cs typeface="Arial"/>
                          <a:sym typeface="Arial"/>
                        </a:rPr>
                        <a:t>risk)</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225550" marR="356870" lvl="0" indent="-864235" algn="l" rtl="0">
                        <a:lnSpc>
                          <a:spcPct val="100000"/>
                        </a:lnSpc>
                        <a:spcBef>
                          <a:spcPts val="0"/>
                        </a:spcBef>
                        <a:spcAft>
                          <a:spcPts val="0"/>
                        </a:spcAft>
                        <a:buNone/>
                      </a:pPr>
                      <a:r>
                        <a:rPr lang="en-US" sz="1400" u="none" strike="noStrike" cap="none">
                          <a:latin typeface="Arial"/>
                          <a:ea typeface="Arial"/>
                          <a:cs typeface="Arial"/>
                          <a:sym typeface="Arial"/>
                        </a:rPr>
                        <a:t>Passive HI with urges to kill but no  specific plan</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73355" marR="166370" lvl="0" indent="0" algn="ctr" rtl="0">
                        <a:lnSpc>
                          <a:spcPct val="100000"/>
                        </a:lnSpc>
                        <a:spcBef>
                          <a:spcPts val="0"/>
                        </a:spcBef>
                        <a:spcAft>
                          <a:spcPts val="0"/>
                        </a:spcAft>
                        <a:buNone/>
                      </a:pPr>
                      <a:r>
                        <a:rPr lang="en-US" sz="1400" u="none" strike="noStrike" cap="none">
                          <a:latin typeface="Arial"/>
                          <a:ea typeface="Arial"/>
                          <a:cs typeface="Arial"/>
                          <a:sym typeface="Arial"/>
                        </a:rPr>
                        <a:t>Review coping skills with patient during  next home visit and linkage to mental  health provider. Notify Cathy, Mary,  and/or Laura </a:t>
                      </a:r>
                      <a:r>
                        <a:rPr lang="en-US" sz="1400" i="1" u="none" strike="noStrike" cap="none">
                          <a:latin typeface="Arial"/>
                          <a:ea typeface="Arial"/>
                          <a:cs typeface="Arial"/>
                          <a:sym typeface="Arial"/>
                        </a:rPr>
                        <a:t>and </a:t>
                      </a:r>
                      <a:r>
                        <a:rPr lang="en-US" sz="1400" u="none" strike="noStrike" cap="none">
                          <a:latin typeface="Arial"/>
                          <a:ea typeface="Arial"/>
                          <a:cs typeface="Arial"/>
                          <a:sym typeface="Arial"/>
                        </a:rPr>
                        <a:t>your immediate  supervisor</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1036275">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High Risk (imminent risk)</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400" u="none" strike="noStrike" cap="none">
                          <a:latin typeface="Arial"/>
                          <a:ea typeface="Arial"/>
                          <a:cs typeface="Arial"/>
                          <a:sym typeface="Arial"/>
                        </a:rPr>
                        <a:t>Active HI with a plan and resources</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127000" marR="120650" lvl="0" indent="-1904" algn="ctr" rtl="0">
                        <a:lnSpc>
                          <a:spcPct val="100000"/>
                        </a:lnSpc>
                        <a:spcBef>
                          <a:spcPts val="0"/>
                        </a:spcBef>
                        <a:spcAft>
                          <a:spcPts val="0"/>
                        </a:spcAft>
                        <a:buNone/>
                      </a:pPr>
                      <a:r>
                        <a:rPr lang="en-US" sz="1400" u="none" strike="noStrike" cap="none">
                          <a:latin typeface="Arial"/>
                          <a:ea typeface="Arial"/>
                          <a:cs typeface="Arial"/>
                          <a:sym typeface="Arial"/>
                        </a:rPr>
                        <a:t>Call 911. stay with patient unless you feel  unsafe. Notify Cathy, Mary, and/or Laura  </a:t>
                      </a:r>
                      <a:r>
                        <a:rPr lang="en-US" sz="1400" i="1" u="none" strike="noStrike" cap="none">
                          <a:latin typeface="Arial"/>
                          <a:ea typeface="Arial"/>
                          <a:cs typeface="Arial"/>
                          <a:sym typeface="Arial"/>
                        </a:rPr>
                        <a:t>and </a:t>
                      </a:r>
                      <a:r>
                        <a:rPr lang="en-US" sz="1400" u="none" strike="noStrike" cap="none">
                          <a:latin typeface="Arial"/>
                          <a:ea typeface="Arial"/>
                          <a:cs typeface="Arial"/>
                          <a:sym typeface="Arial"/>
                        </a:rPr>
                        <a:t>your immediate supervisor</a:t>
                      </a:r>
                      <a:endParaRPr sz="1400" u="none" strike="noStrike" cap="none">
                        <a:latin typeface="Arial"/>
                        <a:ea typeface="Arial"/>
                        <a:cs typeface="Arial"/>
                        <a:sym typeface="Arial"/>
                      </a:endParaRPr>
                    </a:p>
                  </a:txBody>
                  <a:tcPr marL="0" marR="0" marT="78100" marB="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p:nvPr>
        </p:nvSpPr>
        <p:spPr>
          <a:xfrm>
            <a:off x="661628" y="334572"/>
            <a:ext cx="361569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Participant Scenario</a:t>
            </a:r>
            <a:endParaRPr sz="3200">
              <a:latin typeface="Times New Roman"/>
              <a:ea typeface="Times New Roman"/>
              <a:cs typeface="Times New Roman"/>
              <a:sym typeface="Times New Roman"/>
            </a:endParaRPr>
          </a:p>
        </p:txBody>
      </p:sp>
      <p:sp>
        <p:nvSpPr>
          <p:cNvPr id="364" name="Google Shape;364;p44"/>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44</a:t>
            </a:fld>
            <a:endParaRPr/>
          </a:p>
        </p:txBody>
      </p:sp>
      <p:sp>
        <p:nvSpPr>
          <p:cNvPr id="365" name="Google Shape;365;p44"/>
          <p:cNvSpPr txBox="1"/>
          <p:nvPr/>
        </p:nvSpPr>
        <p:spPr>
          <a:xfrm>
            <a:off x="828550" y="1853825"/>
            <a:ext cx="10511100" cy="4405200"/>
          </a:xfrm>
          <a:prstGeom prst="rect">
            <a:avLst/>
          </a:prstGeom>
          <a:noFill/>
          <a:ln>
            <a:noFill/>
          </a:ln>
        </p:spPr>
        <p:txBody>
          <a:bodyPr spcFirstLastPara="1" wrap="square" lIns="0" tIns="12700" rIns="0" bIns="0" anchor="t" anchorCtr="0">
            <a:spAutoFit/>
          </a:bodyPr>
          <a:lstStyle/>
          <a:p>
            <a:pPr marL="12700" marR="259715" lvl="0" indent="0" algn="l" rtl="0">
              <a:lnSpc>
                <a:spcPct val="151000"/>
              </a:lnSpc>
              <a:spcBef>
                <a:spcPts val="0"/>
              </a:spcBef>
              <a:spcAft>
                <a:spcPts val="0"/>
              </a:spcAft>
              <a:buNone/>
            </a:pPr>
            <a:r>
              <a:rPr lang="en-US" sz="1200">
                <a:solidFill>
                  <a:srgbClr val="231F1F"/>
                </a:solidFill>
                <a:latin typeface="Arial"/>
                <a:ea typeface="Arial"/>
                <a:cs typeface="Arial"/>
                <a:sym typeface="Arial"/>
              </a:rPr>
              <a:t>Mr. Donald Draper is a 60-year-old man with pulmonary-cutaneous talcosis, HTN, </a:t>
            </a:r>
            <a:r>
              <a:rPr lang="en-US" sz="1200">
                <a:solidFill>
                  <a:srgbClr val="231F1F"/>
                </a:solidFill>
              </a:rPr>
              <a:t>NIDDM 2</a:t>
            </a:r>
            <a:r>
              <a:rPr lang="en-US" sz="1200">
                <a:solidFill>
                  <a:srgbClr val="231F1F"/>
                </a:solidFill>
                <a:latin typeface="Arial"/>
                <a:ea typeface="Arial"/>
                <a:cs typeface="Arial"/>
                <a:sym typeface="Arial"/>
              </a:rPr>
              <a:t>, anxiety/depression, and polysubstance abuse (last used  crack/cocaine). LSW met with patient in his new Housing First home with housing case manager to discuss HF rules and regulations with patient after  experiencing chronic homelessness. This writer received a call from property owner, Faye, in regards to patient's behavior the previous night. Property  owner stated the patient was intoxicated and acting belligerent throughout the night and that pt pushed and physically put his hands on the maintenance man.  Faye informed this writer she would write a </a:t>
            </a:r>
            <a:r>
              <a:rPr lang="en-US" sz="1200">
                <a:solidFill>
                  <a:srgbClr val="231F1F"/>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notice to cease about his current behavior.</a:t>
            </a:r>
            <a:endParaRPr sz="1200">
              <a:latin typeface="Arial"/>
              <a:ea typeface="Arial"/>
              <a:cs typeface="Arial"/>
              <a:sym typeface="Arial"/>
            </a:endParaRPr>
          </a:p>
          <a:p>
            <a:pPr marL="0" marR="0" lvl="0" indent="0" algn="l" rtl="0">
              <a:lnSpc>
                <a:spcPct val="100000"/>
              </a:lnSpc>
              <a:spcBef>
                <a:spcPts val="45"/>
              </a:spcBef>
              <a:spcAft>
                <a:spcPts val="0"/>
              </a:spcAft>
              <a:buNone/>
            </a:pPr>
            <a:endParaRPr sz="1850">
              <a:latin typeface="Arial"/>
              <a:ea typeface="Arial"/>
              <a:cs typeface="Arial"/>
              <a:sym typeface="Arial"/>
            </a:endParaRPr>
          </a:p>
          <a:p>
            <a:pPr marL="12700" marR="5080" lvl="0" indent="0" algn="l" rtl="0">
              <a:lnSpc>
                <a:spcPct val="151000"/>
              </a:lnSpc>
              <a:spcBef>
                <a:spcPts val="0"/>
              </a:spcBef>
              <a:spcAft>
                <a:spcPts val="0"/>
              </a:spcAft>
              <a:buNone/>
            </a:pPr>
            <a:r>
              <a:rPr lang="en-US" sz="1200">
                <a:solidFill>
                  <a:srgbClr val="231F1F"/>
                </a:solidFill>
                <a:latin typeface="Arial"/>
                <a:ea typeface="Arial"/>
                <a:cs typeface="Arial"/>
                <a:sym typeface="Arial"/>
              </a:rPr>
              <a:t>Upon first sight pt appeared to be alert and oriented </a:t>
            </a:r>
            <a:r>
              <a:rPr lang="en-US" sz="1200">
                <a:solidFill>
                  <a:srgbClr val="231F1F"/>
                </a:solidFill>
              </a:rPr>
              <a:t>x</a:t>
            </a:r>
            <a:r>
              <a:rPr lang="en-US" sz="1200">
                <a:solidFill>
                  <a:srgbClr val="231F1F"/>
                </a:solidFill>
                <a:latin typeface="Arial"/>
                <a:ea typeface="Arial"/>
                <a:cs typeface="Arial"/>
                <a:sym typeface="Arial"/>
              </a:rPr>
              <a:t> 3. After CHW and LSW entered the home, the pt immediately locked all locks on the door and stood  by the door and stated "now what the h*** do all of you people want with me" LSW inquired about pt's current mood and pt stated "I don't have time for this  s***" The patient appeared to be intoxicated or under the influence and refused to let staff leave the home, pt stated "sit the f*** down and sit back in the  chair, do not make any sudden movements". CHW agreed and pt continued to say "the beast is coming out and you're about to see the transformers, I am a  vet survivor and I have nothing to live for and nothing to lose". Pt also stated "I will kill that man" when asked for more clarity the pt became very upset and  then stated he was referring to the maintenance man; patient stated "I will put that man under the dirt and anyone else who jeopardizes my housing.” I will  kill anyone who talks about me losing my housing, I did not move into this apt to be monitored like a child".</a:t>
            </a:r>
            <a:endParaRPr sz="1200">
              <a:latin typeface="Arial"/>
              <a:ea typeface="Arial"/>
              <a:cs typeface="Arial"/>
              <a:sym typeface="Arial"/>
            </a:endParaRPr>
          </a:p>
          <a:p>
            <a:pPr marL="0" marR="0" lvl="0" indent="0" algn="l" rtl="0">
              <a:lnSpc>
                <a:spcPct val="100000"/>
              </a:lnSpc>
              <a:spcBef>
                <a:spcPts val="50"/>
              </a:spcBef>
              <a:spcAft>
                <a:spcPts val="0"/>
              </a:spcAft>
              <a:buNone/>
            </a:pPr>
            <a:endParaRPr sz="1850">
              <a:latin typeface="Arial"/>
              <a:ea typeface="Arial"/>
              <a:cs typeface="Arial"/>
              <a:sym typeface="Arial"/>
            </a:endParaRPr>
          </a:p>
          <a:p>
            <a:pPr marL="12700" marR="108585" lvl="0" indent="0" algn="l" rtl="0">
              <a:lnSpc>
                <a:spcPct val="151000"/>
              </a:lnSpc>
              <a:spcBef>
                <a:spcPts val="0"/>
              </a:spcBef>
              <a:spcAft>
                <a:spcPts val="0"/>
              </a:spcAft>
              <a:buNone/>
            </a:pPr>
            <a:r>
              <a:rPr lang="en-US" sz="1200">
                <a:solidFill>
                  <a:srgbClr val="231F1F"/>
                </a:solidFill>
                <a:latin typeface="Arial"/>
                <a:ea typeface="Arial"/>
                <a:cs typeface="Arial"/>
                <a:sym typeface="Arial"/>
              </a:rPr>
              <a:t>Care team worked together to de-escalate the patient. After 45 minutes of being in the unit, patient stated "get the f*** out my house and do not come back  unless you text first" Care team left and called supervisor Laura Buckley to debrief.</a:t>
            </a:r>
            <a:endParaRPr sz="1200">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369"/>
        <p:cNvGrpSpPr/>
        <p:nvPr/>
      </p:nvGrpSpPr>
      <p:grpSpPr>
        <a:xfrm>
          <a:off x="0" y="0"/>
          <a:ext cx="0" cy="0"/>
          <a:chOff x="0" y="0"/>
          <a:chExt cx="0" cy="0"/>
        </a:xfrm>
      </p:grpSpPr>
      <p:grpSp>
        <p:nvGrpSpPr>
          <p:cNvPr id="370" name="Google Shape;370;p45"/>
          <p:cNvGrpSpPr/>
          <p:nvPr/>
        </p:nvGrpSpPr>
        <p:grpSpPr>
          <a:xfrm>
            <a:off x="2117" y="0"/>
            <a:ext cx="12190132" cy="6856414"/>
            <a:chOff x="2117" y="0"/>
            <a:chExt cx="12190132" cy="6856414"/>
          </a:xfrm>
        </p:grpSpPr>
        <p:sp>
          <p:nvSpPr>
            <p:cNvPr id="371" name="Google Shape;371;p45"/>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2" name="Google Shape;372;p45"/>
            <p:cNvSpPr/>
            <p:nvPr/>
          </p:nvSpPr>
          <p:spPr>
            <a:xfrm>
              <a:off x="471419" y="0"/>
              <a:ext cx="11720830" cy="1676400"/>
            </a:xfrm>
            <a:custGeom>
              <a:avLst/>
              <a:gdLst/>
              <a:ahLst/>
              <a:cxnLst/>
              <a:rect l="l" t="t" r="r" b="b"/>
              <a:pathLst>
                <a:path w="11720830" h="1676400" extrusionOk="0">
                  <a:moveTo>
                    <a:pt x="11720556" y="1676396"/>
                  </a:moveTo>
                  <a:lnTo>
                    <a:pt x="614086" y="1676396"/>
                  </a:lnTo>
                  <a:lnTo>
                    <a:pt x="551936" y="1674066"/>
                  </a:lnTo>
                  <a:lnTo>
                    <a:pt x="491571" y="1667221"/>
                  </a:lnTo>
                  <a:lnTo>
                    <a:pt x="433286" y="1656094"/>
                  </a:lnTo>
                  <a:lnTo>
                    <a:pt x="377381" y="1640901"/>
                  </a:lnTo>
                  <a:lnTo>
                    <a:pt x="324151" y="1621874"/>
                  </a:lnTo>
                  <a:lnTo>
                    <a:pt x="273896" y="1599231"/>
                  </a:lnTo>
                  <a:lnTo>
                    <a:pt x="226914" y="1573201"/>
                  </a:lnTo>
                  <a:lnTo>
                    <a:pt x="183504" y="1544009"/>
                  </a:lnTo>
                  <a:lnTo>
                    <a:pt x="143964" y="1511876"/>
                  </a:lnTo>
                  <a:lnTo>
                    <a:pt x="108589" y="1477029"/>
                  </a:lnTo>
                  <a:lnTo>
                    <a:pt x="77677" y="1439694"/>
                  </a:lnTo>
                  <a:lnTo>
                    <a:pt x="51529" y="1400094"/>
                  </a:lnTo>
                  <a:lnTo>
                    <a:pt x="30444" y="1358454"/>
                  </a:lnTo>
                  <a:lnTo>
                    <a:pt x="14714" y="1314997"/>
                  </a:lnTo>
                  <a:lnTo>
                    <a:pt x="4642" y="1269952"/>
                  </a:lnTo>
                  <a:lnTo>
                    <a:pt x="524" y="1223540"/>
                  </a:lnTo>
                  <a:lnTo>
                    <a:pt x="0" y="1223540"/>
                  </a:lnTo>
                  <a:lnTo>
                    <a:pt x="0" y="0"/>
                  </a:lnTo>
                  <a:lnTo>
                    <a:pt x="11720556" y="0"/>
                  </a:lnTo>
                  <a:lnTo>
                    <a:pt x="11720556" y="1676396"/>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3" name="Google Shape;373;p45"/>
            <p:cNvSpPr/>
            <p:nvPr/>
          </p:nvSpPr>
          <p:spPr>
            <a:xfrm>
              <a:off x="496194" y="263299"/>
              <a:ext cx="0" cy="838835"/>
            </a:xfrm>
            <a:custGeom>
              <a:avLst/>
              <a:gdLst/>
              <a:ahLst/>
              <a:cxnLst/>
              <a:rect l="l" t="t" r="r" b="b"/>
              <a:pathLst>
                <a:path w="120000" h="838835" extrusionOk="0">
                  <a:moveTo>
                    <a:pt x="0" y="0"/>
                  </a:moveTo>
                  <a:lnTo>
                    <a:pt x="0" y="838703"/>
                  </a:lnTo>
                </a:path>
              </a:pathLst>
            </a:custGeom>
            <a:noFill/>
            <a:ln w="57125" cap="flat" cmpd="sng">
              <a:solidFill>
                <a:srgbClr val="0287A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74" name="Google Shape;374;p45"/>
            <p:cNvSpPr/>
            <p:nvPr/>
          </p:nvSpPr>
          <p:spPr>
            <a:xfrm>
              <a:off x="10958428" y="284951"/>
              <a:ext cx="872185" cy="87218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375" name="Google Shape;375;p45"/>
          <p:cNvSpPr txBox="1">
            <a:spLocks noGrp="1"/>
          </p:cNvSpPr>
          <p:nvPr>
            <p:ph type="title"/>
          </p:nvPr>
        </p:nvSpPr>
        <p:spPr>
          <a:xfrm>
            <a:off x="661628" y="334572"/>
            <a:ext cx="8842375"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b="0">
                <a:latin typeface="Times New Roman"/>
                <a:ea typeface="Times New Roman"/>
                <a:cs typeface="Times New Roman"/>
                <a:sym typeface="Times New Roman"/>
              </a:rPr>
              <a:t>What risk category does Donald Draper fall into?  What would you do next?</a:t>
            </a:r>
            <a:endParaRPr sz="3200">
              <a:latin typeface="Times New Roman"/>
              <a:ea typeface="Times New Roman"/>
              <a:cs typeface="Times New Roman"/>
              <a:sym typeface="Times New Roman"/>
            </a:endParaRPr>
          </a:p>
        </p:txBody>
      </p:sp>
      <p:sp>
        <p:nvSpPr>
          <p:cNvPr id="376" name="Google Shape;376;p45"/>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661628" y="334572"/>
            <a:ext cx="8152130" cy="998855"/>
          </a:xfrm>
          <a:prstGeom prst="rect">
            <a:avLst/>
          </a:prstGeom>
          <a:noFill/>
          <a:ln>
            <a:noFill/>
          </a:ln>
        </p:spPr>
        <p:txBody>
          <a:bodyPr spcFirstLastPara="1" wrap="square" lIns="0" tIns="30475" rIns="0" bIns="0" anchor="t" anchorCtr="0">
            <a:spAutoFit/>
          </a:bodyPr>
          <a:lstStyle/>
          <a:p>
            <a:pPr marL="12700" marR="5080" lvl="0" indent="0" algn="l" rtl="0">
              <a:lnSpc>
                <a:spcPct val="119375"/>
              </a:lnSpc>
              <a:spcBef>
                <a:spcPts val="0"/>
              </a:spcBef>
              <a:spcAft>
                <a:spcPts val="0"/>
              </a:spcAft>
              <a:buNone/>
            </a:pPr>
            <a:r>
              <a:rPr lang="en-US" sz="3200" b="0">
                <a:latin typeface="Times New Roman"/>
                <a:ea typeface="Times New Roman"/>
                <a:cs typeface="Times New Roman"/>
                <a:sym typeface="Times New Roman"/>
              </a:rPr>
              <a:t>What risk category does this patient fall into?  Why?</a:t>
            </a:r>
            <a:endParaRPr sz="3200">
              <a:latin typeface="Times New Roman"/>
              <a:ea typeface="Times New Roman"/>
              <a:cs typeface="Times New Roman"/>
              <a:sym typeface="Times New Roman"/>
            </a:endParaRPr>
          </a:p>
        </p:txBody>
      </p:sp>
      <p:sp>
        <p:nvSpPr>
          <p:cNvPr id="382" name="Google Shape;382;p46"/>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46</a:t>
            </a:fld>
            <a:endParaRPr/>
          </a:p>
        </p:txBody>
      </p:sp>
      <p:sp>
        <p:nvSpPr>
          <p:cNvPr id="383" name="Google Shape;383;p46"/>
          <p:cNvSpPr txBox="1"/>
          <p:nvPr/>
        </p:nvSpPr>
        <p:spPr>
          <a:xfrm>
            <a:off x="828546" y="1770376"/>
            <a:ext cx="7607300" cy="3111500"/>
          </a:xfrm>
          <a:prstGeom prst="rect">
            <a:avLst/>
          </a:prstGeom>
          <a:noFill/>
          <a:ln>
            <a:noFill/>
          </a:ln>
        </p:spPr>
        <p:txBody>
          <a:bodyPr spcFirstLastPara="1" wrap="square" lIns="0" tIns="184150" rIns="0" bIns="0" anchor="t" anchorCtr="0">
            <a:spAutoFit/>
          </a:bodyPr>
          <a:lstStyle/>
          <a:p>
            <a:pPr marL="113029" marR="0" lvl="0" indent="-136524" algn="l" rtl="0">
              <a:lnSpc>
                <a:spcPct val="100000"/>
              </a:lnSpc>
              <a:spcBef>
                <a:spcPts val="0"/>
              </a:spcBef>
              <a:spcAft>
                <a:spcPts val="0"/>
              </a:spcAft>
              <a:buSzPts val="2150"/>
              <a:buFont typeface="Arial"/>
              <a:buChar char="•"/>
            </a:pPr>
            <a:r>
              <a:rPr lang="en-US" sz="2250">
                <a:latin typeface="Times New Roman"/>
                <a:ea typeface="Times New Roman"/>
                <a:cs typeface="Times New Roman"/>
                <a:sym typeface="Times New Roman"/>
              </a:rPr>
              <a:t>Mr. Draper’s risk category was judged as </a:t>
            </a:r>
            <a:r>
              <a:rPr lang="en-US" sz="2250" b="1">
                <a:latin typeface="Times New Roman"/>
                <a:ea typeface="Times New Roman"/>
                <a:cs typeface="Times New Roman"/>
                <a:sym typeface="Times New Roman"/>
              </a:rPr>
              <a:t>high risk </a:t>
            </a:r>
            <a:r>
              <a:rPr lang="en-US" sz="2250">
                <a:latin typeface="Times New Roman"/>
                <a:ea typeface="Times New Roman"/>
                <a:cs typeface="Times New Roman"/>
                <a:sym typeface="Times New Roman"/>
              </a:rPr>
              <a:t>because:</a:t>
            </a:r>
            <a:endParaRPr sz="2250">
              <a:latin typeface="Times New Roman"/>
              <a:ea typeface="Times New Roman"/>
              <a:cs typeface="Times New Roman"/>
              <a:sym typeface="Times New Roman"/>
            </a:endParaRPr>
          </a:p>
          <a:p>
            <a:pPr marL="570230" marR="0" lvl="1" indent="-136524" algn="l" rtl="0">
              <a:lnSpc>
                <a:spcPct val="100000"/>
              </a:lnSpc>
              <a:spcBef>
                <a:spcPts val="1350"/>
              </a:spcBef>
              <a:spcAft>
                <a:spcPts val="0"/>
              </a:spcAft>
              <a:buSzPts val="2150"/>
              <a:buFont typeface="Arial"/>
              <a:buChar char="•"/>
            </a:pPr>
            <a:r>
              <a:rPr lang="en-US" sz="2250" b="0" i="0" u="none" strike="noStrike" cap="none">
                <a:latin typeface="Times New Roman"/>
                <a:ea typeface="Times New Roman"/>
                <a:cs typeface="Times New Roman"/>
                <a:sym typeface="Times New Roman"/>
              </a:rPr>
              <a:t>Stated intention to harm a particular person (maintenance man)</a:t>
            </a:r>
            <a:endParaRPr sz="2250" b="0" i="0" u="none" strike="noStrike" cap="none">
              <a:latin typeface="Times New Roman"/>
              <a:ea typeface="Times New Roman"/>
              <a:cs typeface="Times New Roman"/>
              <a:sym typeface="Times New Roman"/>
            </a:endParaRPr>
          </a:p>
          <a:p>
            <a:pPr marL="570230" marR="0" lvl="1" indent="-136524" algn="l" rtl="0">
              <a:lnSpc>
                <a:spcPct val="100000"/>
              </a:lnSpc>
              <a:spcBef>
                <a:spcPts val="1350"/>
              </a:spcBef>
              <a:spcAft>
                <a:spcPts val="0"/>
              </a:spcAft>
              <a:buSzPts val="2150"/>
              <a:buFont typeface="Arial"/>
              <a:buChar char="•"/>
            </a:pPr>
            <a:r>
              <a:rPr lang="en-US" sz="2250" b="0" i="0" u="none" strike="noStrike" cap="none">
                <a:latin typeface="Times New Roman"/>
                <a:ea typeface="Times New Roman"/>
                <a:cs typeface="Times New Roman"/>
                <a:sym typeface="Times New Roman"/>
              </a:rPr>
              <a:t>Very clear motivation (losing housing)</a:t>
            </a:r>
            <a:endParaRPr sz="2250" b="0" i="0" u="none" strike="noStrike" cap="none">
              <a:latin typeface="Times New Roman"/>
              <a:ea typeface="Times New Roman"/>
              <a:cs typeface="Times New Roman"/>
              <a:sym typeface="Times New Roman"/>
            </a:endParaRPr>
          </a:p>
          <a:p>
            <a:pPr marL="570230" marR="0" lvl="1" indent="-136524" algn="l" rtl="0">
              <a:lnSpc>
                <a:spcPct val="100000"/>
              </a:lnSpc>
              <a:spcBef>
                <a:spcPts val="1350"/>
              </a:spcBef>
              <a:spcAft>
                <a:spcPts val="0"/>
              </a:spcAft>
              <a:buSzPts val="2150"/>
              <a:buFont typeface="Arial"/>
              <a:buChar char="•"/>
            </a:pPr>
            <a:r>
              <a:rPr lang="en-US" sz="2250" b="0" i="0" u="none" strike="noStrike" cap="none">
                <a:latin typeface="Times New Roman"/>
                <a:ea typeface="Times New Roman"/>
                <a:cs typeface="Times New Roman"/>
                <a:sym typeface="Times New Roman"/>
              </a:rPr>
              <a:t>History of violence (previous night)</a:t>
            </a:r>
            <a:endParaRPr sz="2250" b="0" i="0" u="none" strike="noStrike" cap="none">
              <a:latin typeface="Times New Roman"/>
              <a:ea typeface="Times New Roman"/>
              <a:cs typeface="Times New Roman"/>
              <a:sym typeface="Times New Roman"/>
            </a:endParaRPr>
          </a:p>
          <a:p>
            <a:pPr marL="570230" marR="0" lvl="1" indent="-136524" algn="l" rtl="0">
              <a:lnSpc>
                <a:spcPct val="100000"/>
              </a:lnSpc>
              <a:spcBef>
                <a:spcPts val="1350"/>
              </a:spcBef>
              <a:spcAft>
                <a:spcPts val="0"/>
              </a:spcAft>
              <a:buSzPts val="2150"/>
              <a:buFont typeface="Arial"/>
              <a:buChar char="•"/>
            </a:pPr>
            <a:r>
              <a:rPr lang="en-US" sz="2250" b="0" i="0" u="none" strike="noStrike" cap="none">
                <a:latin typeface="Times New Roman"/>
                <a:ea typeface="Times New Roman"/>
                <a:cs typeface="Times New Roman"/>
                <a:sym typeface="Times New Roman"/>
              </a:rPr>
              <a:t>Active substance use and mental </a:t>
            </a:r>
            <a:r>
              <a:rPr lang="en-US" sz="2250" b="0" i="0" u="none" strike="noStrike" cap="none">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health</a:t>
            </a:r>
            <a:endParaRPr sz="2250" b="0" i="0" u="none" strike="noStrike" cap="none">
              <a:latin typeface="Times New Roman"/>
              <a:ea typeface="Times New Roman"/>
              <a:cs typeface="Times New Roman"/>
              <a:sym typeface="Times New Roman"/>
            </a:endParaRPr>
          </a:p>
          <a:p>
            <a:pPr marL="570230" marR="0" lvl="1" indent="-136524" algn="l" rtl="0">
              <a:lnSpc>
                <a:spcPct val="100000"/>
              </a:lnSpc>
              <a:spcBef>
                <a:spcPts val="1350"/>
              </a:spcBef>
              <a:spcAft>
                <a:spcPts val="0"/>
              </a:spcAft>
              <a:buSzPts val="2150"/>
              <a:buFont typeface="Arial"/>
              <a:buChar char="•"/>
            </a:pPr>
            <a:r>
              <a:rPr lang="en-US" sz="2250" b="0" i="0" u="none" strike="noStrike" cap="none">
                <a:latin typeface="Times New Roman"/>
                <a:ea typeface="Times New Roman"/>
                <a:cs typeface="Times New Roman"/>
                <a:sym typeface="Times New Roman"/>
              </a:rPr>
              <a:t>Poor impulse control</a:t>
            </a:r>
            <a:endParaRPr sz="2250" b="0" i="0" u="none" strike="noStrike" cap="none">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a:spLocks noGrp="1"/>
          </p:cNvSpPr>
          <p:nvPr>
            <p:ph type="title"/>
          </p:nvPr>
        </p:nvSpPr>
        <p:spPr>
          <a:xfrm>
            <a:off x="661628" y="334572"/>
            <a:ext cx="234759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What we did</a:t>
            </a:r>
            <a:endParaRPr sz="3200">
              <a:latin typeface="Times New Roman"/>
              <a:ea typeface="Times New Roman"/>
              <a:cs typeface="Times New Roman"/>
              <a:sym typeface="Times New Roman"/>
            </a:endParaRPr>
          </a:p>
        </p:txBody>
      </p:sp>
      <p:sp>
        <p:nvSpPr>
          <p:cNvPr id="389" name="Google Shape;389;p47"/>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47</a:t>
            </a:fld>
            <a:endParaRPr/>
          </a:p>
        </p:txBody>
      </p:sp>
      <p:sp>
        <p:nvSpPr>
          <p:cNvPr id="390" name="Google Shape;390;p47"/>
          <p:cNvSpPr txBox="1"/>
          <p:nvPr/>
        </p:nvSpPr>
        <p:spPr>
          <a:xfrm>
            <a:off x="828546" y="1835654"/>
            <a:ext cx="10542270" cy="4502150"/>
          </a:xfrm>
          <a:prstGeom prst="rect">
            <a:avLst/>
          </a:prstGeom>
          <a:noFill/>
          <a:ln>
            <a:noFill/>
          </a:ln>
        </p:spPr>
        <p:txBody>
          <a:bodyPr spcFirstLastPara="1" wrap="square" lIns="0" tIns="12700" rIns="0" bIns="0" anchor="t" anchorCtr="0">
            <a:spAutoFit/>
          </a:bodyPr>
          <a:lstStyle/>
          <a:p>
            <a:pPr marL="12700" marR="111760" lvl="0" indent="0" algn="l" rtl="0">
              <a:lnSpc>
                <a:spcPct val="151800"/>
              </a:lnSpc>
              <a:spcBef>
                <a:spcPts val="0"/>
              </a:spcBef>
              <a:spcAft>
                <a:spcPts val="0"/>
              </a:spcAft>
              <a:buNone/>
            </a:pPr>
            <a:r>
              <a:rPr lang="en-US" sz="1400">
                <a:solidFill>
                  <a:srgbClr val="3F7CCA"/>
                </a:solidFill>
                <a:latin typeface="Arial"/>
                <a:ea typeface="Arial"/>
                <a:cs typeface="Arial"/>
                <a:sym typeface="Arial"/>
              </a:rPr>
              <a:t>LSW Buckley learned from LSW Oliver that HF patient threatened to kill maintenance man, Terry, during LSW Oliver's home visit.  LSW Oliver stated she did not probe further into Homicidal Assessment because she did not feel safe. LSW Oliver was accompanied  by SJBHR Care Team member, Dorothy Scott, on the home visit. LSW Oliver stated pt had previously been in an altercation with  maintenance man the night before while intoxicated.</a:t>
            </a:r>
            <a:endParaRPr sz="1400">
              <a:latin typeface="Arial"/>
              <a:ea typeface="Arial"/>
              <a:cs typeface="Arial"/>
              <a:sym typeface="Arial"/>
            </a:endParaRPr>
          </a:p>
          <a:p>
            <a:pPr marL="0" marR="0" lvl="0" indent="0" algn="l" rtl="0">
              <a:lnSpc>
                <a:spcPct val="100000"/>
              </a:lnSpc>
              <a:spcBef>
                <a:spcPts val="20"/>
              </a:spcBef>
              <a:spcAft>
                <a:spcPts val="0"/>
              </a:spcAft>
              <a:buNone/>
            </a:pPr>
            <a:endParaRPr sz="2000">
              <a:latin typeface="Arial"/>
              <a:ea typeface="Arial"/>
              <a:cs typeface="Arial"/>
              <a:sym typeface="Arial"/>
            </a:endParaRPr>
          </a:p>
          <a:p>
            <a:pPr marL="12700" marR="72390" lvl="0" indent="0" algn="l" rtl="0">
              <a:lnSpc>
                <a:spcPct val="151800"/>
              </a:lnSpc>
              <a:spcBef>
                <a:spcPts val="5"/>
              </a:spcBef>
              <a:spcAft>
                <a:spcPts val="0"/>
              </a:spcAft>
              <a:buNone/>
            </a:pPr>
            <a:r>
              <a:rPr lang="en-US" sz="1400">
                <a:solidFill>
                  <a:srgbClr val="3F7CCA"/>
                </a:solidFill>
                <a:latin typeface="Arial"/>
                <a:ea typeface="Arial"/>
                <a:cs typeface="Arial"/>
                <a:sym typeface="Arial"/>
              </a:rPr>
              <a:t>LSW Buckley and LSW Oliver followed Duty to Warn protocol and called Camden County Crisis, who told us to call 911, and spoke to  operator #365. LSW Oliver re-stated what patient said to the operator, provided home address, and name of maintenance man.</a:t>
            </a:r>
            <a:endParaRPr sz="1400">
              <a:latin typeface="Arial"/>
              <a:ea typeface="Arial"/>
              <a:cs typeface="Arial"/>
              <a:sym typeface="Arial"/>
            </a:endParaRPr>
          </a:p>
          <a:p>
            <a:pPr marL="12700" marR="5080" lvl="0" indent="0" algn="l" rtl="0">
              <a:lnSpc>
                <a:spcPct val="151800"/>
              </a:lnSpc>
              <a:spcBef>
                <a:spcPts val="0"/>
              </a:spcBef>
              <a:spcAft>
                <a:spcPts val="0"/>
              </a:spcAft>
              <a:buNone/>
            </a:pPr>
            <a:r>
              <a:rPr lang="en-US" sz="1400">
                <a:solidFill>
                  <a:srgbClr val="3F7CCA"/>
                </a:solidFill>
                <a:latin typeface="Arial"/>
                <a:ea typeface="Arial"/>
                <a:cs typeface="Arial"/>
                <a:sym typeface="Arial"/>
              </a:rPr>
              <a:t>Operator #365 stated he would inform Woodlyn police of our phone call LSW Oliver and LSW Buckley then called Faye, the landlord,  to get maintenance man phone number. Faye stated she would speak to maintenance man to see if he would give approval to provide  Camden Coalition with phone number and then call us back.</a:t>
            </a:r>
            <a:endParaRPr sz="1400">
              <a:latin typeface="Arial"/>
              <a:ea typeface="Arial"/>
              <a:cs typeface="Arial"/>
              <a:sym typeface="Arial"/>
            </a:endParaRPr>
          </a:p>
          <a:p>
            <a:pPr marL="0" marR="0" lvl="0" indent="0" algn="l" rtl="0">
              <a:lnSpc>
                <a:spcPct val="100000"/>
              </a:lnSpc>
              <a:spcBef>
                <a:spcPts val="20"/>
              </a:spcBef>
              <a:spcAft>
                <a:spcPts val="0"/>
              </a:spcAft>
              <a:buNone/>
            </a:pPr>
            <a:endParaRPr sz="2000">
              <a:latin typeface="Arial"/>
              <a:ea typeface="Arial"/>
              <a:cs typeface="Arial"/>
              <a:sym typeface="Arial"/>
            </a:endParaRPr>
          </a:p>
          <a:p>
            <a:pPr marL="12700" marR="59689" lvl="0" indent="0" algn="l" rtl="0">
              <a:lnSpc>
                <a:spcPct val="151800"/>
              </a:lnSpc>
              <a:spcBef>
                <a:spcPts val="5"/>
              </a:spcBef>
              <a:spcAft>
                <a:spcPts val="0"/>
              </a:spcAft>
              <a:buNone/>
            </a:pPr>
            <a:r>
              <a:rPr lang="en-US" sz="1400">
                <a:solidFill>
                  <a:srgbClr val="3F7CCA"/>
                </a:solidFill>
                <a:latin typeface="Arial"/>
                <a:ea typeface="Arial"/>
                <a:cs typeface="Arial"/>
                <a:sym typeface="Arial"/>
              </a:rPr>
              <a:t>LSW Buckley will continue to follow up with LSW Oliver today and tomorrow to see if Faye provide maintenance man's number and, if  so, call maintenance man to warn him of pt's stated intention to harm. LSW Buckley will connect with supervisor, Director Victor  Murray, and make plans for future possible engagements.</a:t>
            </a:r>
            <a:endParaRPr sz="1400">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394"/>
        <p:cNvGrpSpPr/>
        <p:nvPr/>
      </p:nvGrpSpPr>
      <p:grpSpPr>
        <a:xfrm>
          <a:off x="0" y="0"/>
          <a:ext cx="0" cy="0"/>
          <a:chOff x="0" y="0"/>
          <a:chExt cx="0" cy="0"/>
        </a:xfrm>
      </p:grpSpPr>
      <p:grpSp>
        <p:nvGrpSpPr>
          <p:cNvPr id="395" name="Google Shape;395;p48"/>
          <p:cNvGrpSpPr/>
          <p:nvPr/>
        </p:nvGrpSpPr>
        <p:grpSpPr>
          <a:xfrm>
            <a:off x="2117" y="0"/>
            <a:ext cx="12190132" cy="6856414"/>
            <a:chOff x="2117" y="0"/>
            <a:chExt cx="12190132" cy="6856414"/>
          </a:xfrm>
        </p:grpSpPr>
        <p:sp>
          <p:nvSpPr>
            <p:cNvPr id="396" name="Google Shape;396;p48"/>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97" name="Google Shape;397;p48"/>
            <p:cNvSpPr/>
            <p:nvPr/>
          </p:nvSpPr>
          <p:spPr>
            <a:xfrm>
              <a:off x="471419" y="0"/>
              <a:ext cx="11720830" cy="1676400"/>
            </a:xfrm>
            <a:custGeom>
              <a:avLst/>
              <a:gdLst/>
              <a:ahLst/>
              <a:cxnLst/>
              <a:rect l="l" t="t" r="r" b="b"/>
              <a:pathLst>
                <a:path w="11720830" h="1676400" extrusionOk="0">
                  <a:moveTo>
                    <a:pt x="11720556" y="1676396"/>
                  </a:moveTo>
                  <a:lnTo>
                    <a:pt x="614086" y="1676396"/>
                  </a:lnTo>
                  <a:lnTo>
                    <a:pt x="551936" y="1674066"/>
                  </a:lnTo>
                  <a:lnTo>
                    <a:pt x="491571" y="1667221"/>
                  </a:lnTo>
                  <a:lnTo>
                    <a:pt x="433286" y="1656094"/>
                  </a:lnTo>
                  <a:lnTo>
                    <a:pt x="377381" y="1640901"/>
                  </a:lnTo>
                  <a:lnTo>
                    <a:pt x="324151" y="1621874"/>
                  </a:lnTo>
                  <a:lnTo>
                    <a:pt x="273896" y="1599231"/>
                  </a:lnTo>
                  <a:lnTo>
                    <a:pt x="226914" y="1573201"/>
                  </a:lnTo>
                  <a:lnTo>
                    <a:pt x="183504" y="1544009"/>
                  </a:lnTo>
                  <a:lnTo>
                    <a:pt x="143964" y="1511876"/>
                  </a:lnTo>
                  <a:lnTo>
                    <a:pt x="108589" y="1477029"/>
                  </a:lnTo>
                  <a:lnTo>
                    <a:pt x="77677" y="1439694"/>
                  </a:lnTo>
                  <a:lnTo>
                    <a:pt x="51529" y="1400094"/>
                  </a:lnTo>
                  <a:lnTo>
                    <a:pt x="30444" y="1358454"/>
                  </a:lnTo>
                  <a:lnTo>
                    <a:pt x="14714" y="1314997"/>
                  </a:lnTo>
                  <a:lnTo>
                    <a:pt x="4642" y="1269952"/>
                  </a:lnTo>
                  <a:lnTo>
                    <a:pt x="524" y="1223540"/>
                  </a:lnTo>
                  <a:lnTo>
                    <a:pt x="0" y="1223540"/>
                  </a:lnTo>
                  <a:lnTo>
                    <a:pt x="0" y="0"/>
                  </a:lnTo>
                  <a:lnTo>
                    <a:pt x="11720556" y="0"/>
                  </a:lnTo>
                  <a:lnTo>
                    <a:pt x="11720556" y="1676396"/>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98" name="Google Shape;398;p48"/>
            <p:cNvSpPr/>
            <p:nvPr/>
          </p:nvSpPr>
          <p:spPr>
            <a:xfrm>
              <a:off x="496194" y="263299"/>
              <a:ext cx="0" cy="838835"/>
            </a:xfrm>
            <a:custGeom>
              <a:avLst/>
              <a:gdLst/>
              <a:ahLst/>
              <a:cxnLst/>
              <a:rect l="l" t="t" r="r" b="b"/>
              <a:pathLst>
                <a:path w="120000" h="838835" extrusionOk="0">
                  <a:moveTo>
                    <a:pt x="0" y="0"/>
                  </a:moveTo>
                  <a:lnTo>
                    <a:pt x="0" y="838703"/>
                  </a:lnTo>
                </a:path>
              </a:pathLst>
            </a:custGeom>
            <a:noFill/>
            <a:ln w="57125" cap="flat" cmpd="sng">
              <a:solidFill>
                <a:srgbClr val="0287A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399" name="Google Shape;399;p48"/>
            <p:cNvSpPr/>
            <p:nvPr/>
          </p:nvSpPr>
          <p:spPr>
            <a:xfrm>
              <a:off x="10958428" y="284951"/>
              <a:ext cx="872185" cy="87218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00" name="Google Shape;400;p48"/>
          <p:cNvSpPr txBox="1">
            <a:spLocks noGrp="1"/>
          </p:cNvSpPr>
          <p:nvPr>
            <p:ph type="title"/>
          </p:nvPr>
        </p:nvSpPr>
        <p:spPr>
          <a:xfrm>
            <a:off x="661628" y="334572"/>
            <a:ext cx="7881000" cy="5055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Clinical documentation </a:t>
            </a:r>
            <a:r>
              <a:rPr lang="en-US" sz="3200" b="0">
                <a:latin typeface="Times New Roman"/>
                <a:ea typeface="Times New Roman"/>
                <a:cs typeface="Times New Roman"/>
                <a:sym typeface="Times New Roma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standard</a:t>
            </a:r>
            <a:r>
              <a:rPr lang="en-US" sz="3200" b="0">
                <a:latin typeface="Times New Roman"/>
                <a:ea typeface="Times New Roman"/>
                <a:cs typeface="Times New Roman"/>
                <a:sym typeface="Times New Roman"/>
              </a:rPr>
              <a:t>: same as SI</a:t>
            </a:r>
            <a:endParaRPr sz="3200">
              <a:latin typeface="Times New Roman"/>
              <a:ea typeface="Times New Roman"/>
              <a:cs typeface="Times New Roman"/>
              <a:sym typeface="Times New Roman"/>
            </a:endParaRPr>
          </a:p>
        </p:txBody>
      </p:sp>
      <p:sp>
        <p:nvSpPr>
          <p:cNvPr id="401" name="Google Shape;401;p48"/>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405"/>
        <p:cNvGrpSpPr/>
        <p:nvPr/>
      </p:nvGrpSpPr>
      <p:grpSpPr>
        <a:xfrm>
          <a:off x="0" y="0"/>
          <a:ext cx="0" cy="0"/>
          <a:chOff x="0" y="0"/>
          <a:chExt cx="0" cy="0"/>
        </a:xfrm>
      </p:grpSpPr>
      <p:grpSp>
        <p:nvGrpSpPr>
          <p:cNvPr id="406" name="Google Shape;406;p49"/>
          <p:cNvGrpSpPr/>
          <p:nvPr/>
        </p:nvGrpSpPr>
        <p:grpSpPr>
          <a:xfrm>
            <a:off x="2117" y="0"/>
            <a:ext cx="12190132" cy="6856414"/>
            <a:chOff x="2117" y="0"/>
            <a:chExt cx="12190132" cy="6856414"/>
          </a:xfrm>
        </p:grpSpPr>
        <p:sp>
          <p:nvSpPr>
            <p:cNvPr id="407" name="Google Shape;407;p49"/>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08" name="Google Shape;408;p49"/>
            <p:cNvSpPr/>
            <p:nvPr/>
          </p:nvSpPr>
          <p:spPr>
            <a:xfrm>
              <a:off x="471419" y="0"/>
              <a:ext cx="11720830" cy="1676400"/>
            </a:xfrm>
            <a:custGeom>
              <a:avLst/>
              <a:gdLst/>
              <a:ahLst/>
              <a:cxnLst/>
              <a:rect l="l" t="t" r="r" b="b"/>
              <a:pathLst>
                <a:path w="11720830" h="1676400" extrusionOk="0">
                  <a:moveTo>
                    <a:pt x="11720556" y="1676396"/>
                  </a:moveTo>
                  <a:lnTo>
                    <a:pt x="614086" y="1676396"/>
                  </a:lnTo>
                  <a:lnTo>
                    <a:pt x="551936" y="1674066"/>
                  </a:lnTo>
                  <a:lnTo>
                    <a:pt x="491571" y="1667221"/>
                  </a:lnTo>
                  <a:lnTo>
                    <a:pt x="433286" y="1656094"/>
                  </a:lnTo>
                  <a:lnTo>
                    <a:pt x="377381" y="1640901"/>
                  </a:lnTo>
                  <a:lnTo>
                    <a:pt x="324151" y="1621874"/>
                  </a:lnTo>
                  <a:lnTo>
                    <a:pt x="273896" y="1599231"/>
                  </a:lnTo>
                  <a:lnTo>
                    <a:pt x="226914" y="1573201"/>
                  </a:lnTo>
                  <a:lnTo>
                    <a:pt x="183504" y="1544009"/>
                  </a:lnTo>
                  <a:lnTo>
                    <a:pt x="143964" y="1511876"/>
                  </a:lnTo>
                  <a:lnTo>
                    <a:pt x="108589" y="1477029"/>
                  </a:lnTo>
                  <a:lnTo>
                    <a:pt x="77677" y="1439694"/>
                  </a:lnTo>
                  <a:lnTo>
                    <a:pt x="51529" y="1400094"/>
                  </a:lnTo>
                  <a:lnTo>
                    <a:pt x="30444" y="1358454"/>
                  </a:lnTo>
                  <a:lnTo>
                    <a:pt x="14714" y="1314997"/>
                  </a:lnTo>
                  <a:lnTo>
                    <a:pt x="4642" y="1269952"/>
                  </a:lnTo>
                  <a:lnTo>
                    <a:pt x="524" y="1223540"/>
                  </a:lnTo>
                  <a:lnTo>
                    <a:pt x="0" y="1223540"/>
                  </a:lnTo>
                  <a:lnTo>
                    <a:pt x="0" y="0"/>
                  </a:lnTo>
                  <a:lnTo>
                    <a:pt x="11720556" y="0"/>
                  </a:lnTo>
                  <a:lnTo>
                    <a:pt x="11720556" y="1676396"/>
                  </a:lnTo>
                  <a:close/>
                </a:path>
              </a:pathLst>
            </a:custGeom>
            <a:solidFill>
              <a:srgbClr val="28346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09" name="Google Shape;409;p49"/>
            <p:cNvSpPr/>
            <p:nvPr/>
          </p:nvSpPr>
          <p:spPr>
            <a:xfrm>
              <a:off x="496194" y="263299"/>
              <a:ext cx="0" cy="838835"/>
            </a:xfrm>
            <a:custGeom>
              <a:avLst/>
              <a:gdLst/>
              <a:ahLst/>
              <a:cxnLst/>
              <a:rect l="l" t="t" r="r" b="b"/>
              <a:pathLst>
                <a:path w="120000" h="838835" extrusionOk="0">
                  <a:moveTo>
                    <a:pt x="0" y="0"/>
                  </a:moveTo>
                  <a:lnTo>
                    <a:pt x="0" y="838703"/>
                  </a:lnTo>
                </a:path>
              </a:pathLst>
            </a:custGeom>
            <a:noFill/>
            <a:ln w="57125" cap="flat" cmpd="sng">
              <a:solidFill>
                <a:srgbClr val="0287A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10" name="Google Shape;410;p49"/>
            <p:cNvSpPr/>
            <p:nvPr/>
          </p:nvSpPr>
          <p:spPr>
            <a:xfrm>
              <a:off x="10958428" y="284951"/>
              <a:ext cx="872185" cy="872185"/>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11" name="Google Shape;411;p49"/>
          <p:cNvSpPr txBox="1">
            <a:spLocks noGrp="1"/>
          </p:cNvSpPr>
          <p:nvPr>
            <p:ph type="title"/>
          </p:nvPr>
        </p:nvSpPr>
        <p:spPr>
          <a:xfrm>
            <a:off x="661628" y="334572"/>
            <a:ext cx="760222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Seeing the patient following HI same as SI</a:t>
            </a:r>
            <a:endParaRPr sz="3200">
              <a:latin typeface="Times New Roman"/>
              <a:ea typeface="Times New Roman"/>
              <a:cs typeface="Times New Roman"/>
              <a:sym typeface="Times New Roman"/>
            </a:endParaRPr>
          </a:p>
        </p:txBody>
      </p:sp>
      <p:sp>
        <p:nvSpPr>
          <p:cNvPr id="412" name="Google Shape;412;p49"/>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title"/>
          </p:nvPr>
        </p:nvSpPr>
        <p:spPr>
          <a:xfrm>
            <a:off x="1306386" y="4669863"/>
            <a:ext cx="2868930"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What is Mental Health?</a:t>
            </a:r>
            <a:endParaRPr sz="2200">
              <a:latin typeface="Tahoma"/>
              <a:ea typeface="Tahoma"/>
              <a:cs typeface="Tahoma"/>
              <a:sym typeface="Tahom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0"/>
          <p:cNvSpPr txBox="1">
            <a:spLocks noGrp="1"/>
          </p:cNvSpPr>
          <p:nvPr>
            <p:ph type="title"/>
          </p:nvPr>
        </p:nvSpPr>
        <p:spPr>
          <a:xfrm>
            <a:off x="1306386" y="4669863"/>
            <a:ext cx="1278255"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Resources</a:t>
            </a:r>
            <a:endParaRPr sz="2200">
              <a:latin typeface="Tahoma"/>
              <a:ea typeface="Tahoma"/>
              <a:cs typeface="Tahoma"/>
              <a:sym typeface="Tahoma"/>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421"/>
        <p:cNvGrpSpPr/>
        <p:nvPr/>
      </p:nvGrpSpPr>
      <p:grpSpPr>
        <a:xfrm>
          <a:off x="0" y="0"/>
          <a:ext cx="0" cy="0"/>
          <a:chOff x="0" y="0"/>
          <a:chExt cx="0" cy="0"/>
        </a:xfrm>
      </p:grpSpPr>
      <p:grpSp>
        <p:nvGrpSpPr>
          <p:cNvPr id="422" name="Google Shape;422;p51"/>
          <p:cNvGrpSpPr/>
          <p:nvPr/>
        </p:nvGrpSpPr>
        <p:grpSpPr>
          <a:xfrm>
            <a:off x="2117" y="1589"/>
            <a:ext cx="12188190" cy="6854825"/>
            <a:chOff x="2117" y="1589"/>
            <a:chExt cx="12188190" cy="6854825"/>
          </a:xfrm>
        </p:grpSpPr>
        <p:sp>
          <p:nvSpPr>
            <p:cNvPr id="423" name="Google Shape;423;p51"/>
            <p:cNvSpPr/>
            <p:nvPr/>
          </p:nvSpPr>
          <p:spPr>
            <a:xfrm>
              <a:off x="2117" y="1589"/>
              <a:ext cx="12188190" cy="6854825"/>
            </a:xfrm>
            <a:custGeom>
              <a:avLst/>
              <a:gdLst/>
              <a:ahLst/>
              <a:cxnLst/>
              <a:rect l="l" t="t" r="r" b="b"/>
              <a:pathLst>
                <a:path w="12188190" h="6854825" extrusionOk="0">
                  <a:moveTo>
                    <a:pt x="0" y="6854821"/>
                  </a:moveTo>
                  <a:lnTo>
                    <a:pt x="12187732" y="6854821"/>
                  </a:lnTo>
                  <a:lnTo>
                    <a:pt x="12187732" y="0"/>
                  </a:lnTo>
                  <a:lnTo>
                    <a:pt x="0" y="0"/>
                  </a:lnTo>
                  <a:lnTo>
                    <a:pt x="0" y="6854821"/>
                  </a:lnTo>
                  <a:close/>
                </a:path>
              </a:pathLst>
            </a:custGeom>
            <a:noFill/>
            <a:ln w="9525" cap="flat" cmpd="sng">
              <a:solidFill>
                <a:srgbClr val="231F1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p>
          </p:txBody>
        </p:sp>
        <p:sp>
          <p:nvSpPr>
            <p:cNvPr id="424" name="Google Shape;424;p51"/>
            <p:cNvSpPr/>
            <p:nvPr/>
          </p:nvSpPr>
          <p:spPr>
            <a:xfrm>
              <a:off x="10950003" y="215665"/>
              <a:ext cx="945473" cy="95825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p>
          </p:txBody>
        </p:sp>
      </p:grpSp>
      <p:sp>
        <p:nvSpPr>
          <p:cNvPr id="425" name="Google Shape;425;p51"/>
          <p:cNvSpPr txBox="1"/>
          <p:nvPr/>
        </p:nvSpPr>
        <p:spPr>
          <a:xfrm>
            <a:off x="828551" y="1571500"/>
            <a:ext cx="4917300" cy="1491000"/>
          </a:xfrm>
          <a:prstGeom prst="rect">
            <a:avLst/>
          </a:prstGeom>
          <a:noFill/>
          <a:ln>
            <a:noFill/>
          </a:ln>
        </p:spPr>
        <p:txBody>
          <a:bodyPr spcFirstLastPara="1" wrap="square" lIns="0" tIns="12700" rIns="0" bIns="0" anchor="t" anchorCtr="0">
            <a:spAutoFit/>
          </a:bodyPr>
          <a:lstStyle/>
          <a:p>
            <a:pPr marL="12700" marR="5080" lvl="0" indent="0" algn="l" rtl="0">
              <a:lnSpc>
                <a:spcPct val="115000"/>
              </a:lnSpc>
              <a:spcBef>
                <a:spcPts val="0"/>
              </a:spcBef>
              <a:spcAft>
                <a:spcPts val="0"/>
              </a:spcAft>
              <a:buNone/>
            </a:pPr>
            <a:r>
              <a:rPr lang="en-US" sz="2400">
                <a:solidFill>
                  <a:srgbClr val="283466"/>
                </a:solidFill>
                <a:latin typeface="Tahoma"/>
                <a:ea typeface="Tahoma"/>
                <a:cs typeface="Tahoma"/>
                <a:sym typeface="Tahoma"/>
              </a:rPr>
              <a:t>Review with clinical care teams</a:t>
            </a:r>
            <a:endParaRPr sz="2400">
              <a:solidFill>
                <a:srgbClr val="283466"/>
              </a:solidFill>
              <a:latin typeface="Tahoma"/>
              <a:ea typeface="Tahoma"/>
              <a:cs typeface="Tahoma"/>
              <a:sym typeface="Tahoma"/>
            </a:endParaRPr>
          </a:p>
          <a:p>
            <a:pPr marL="12700" marR="5080" lvl="0" indent="0" algn="l" rtl="0">
              <a:lnSpc>
                <a:spcPct val="115000"/>
              </a:lnSpc>
              <a:spcBef>
                <a:spcPts val="1000"/>
              </a:spcBef>
              <a:spcAft>
                <a:spcPts val="0"/>
              </a:spcAft>
              <a:buNone/>
            </a:pPr>
            <a:r>
              <a:rPr lang="en-US" sz="2400">
                <a:solidFill>
                  <a:srgbClr val="283466"/>
                </a:solidFill>
                <a:latin typeface="Tahoma"/>
                <a:ea typeface="Tahoma"/>
                <a:cs typeface="Tahoma"/>
                <a:sym typeface="Tahoma"/>
              </a:rPr>
              <a:t>Support staff</a:t>
            </a:r>
            <a:endParaRPr sz="2400">
              <a:solidFill>
                <a:srgbClr val="283466"/>
              </a:solidFill>
              <a:latin typeface="Tahoma"/>
              <a:ea typeface="Tahoma"/>
              <a:cs typeface="Tahoma"/>
              <a:sym typeface="Tahoma"/>
            </a:endParaRPr>
          </a:p>
          <a:p>
            <a:pPr marL="12700" marR="0" lvl="0" indent="0" algn="l" rtl="0">
              <a:lnSpc>
                <a:spcPct val="115000"/>
              </a:lnSpc>
              <a:spcBef>
                <a:spcPts val="1019"/>
              </a:spcBef>
              <a:spcAft>
                <a:spcPts val="1000"/>
              </a:spcAft>
              <a:buNone/>
            </a:pPr>
            <a:r>
              <a:rPr lang="en-US" sz="2400">
                <a:solidFill>
                  <a:srgbClr val="283466"/>
                </a:solidFill>
                <a:latin typeface="Tahoma"/>
                <a:ea typeface="Tahoma"/>
                <a:cs typeface="Tahoma"/>
                <a:sym typeface="Tahoma"/>
              </a:rPr>
              <a:t>Learnings</a:t>
            </a:r>
            <a:endParaRPr sz="2400">
              <a:latin typeface="Tahoma"/>
              <a:ea typeface="Tahoma"/>
              <a:cs typeface="Tahoma"/>
              <a:sym typeface="Tahoma"/>
            </a:endParaRPr>
          </a:p>
        </p:txBody>
      </p:sp>
      <p:sp>
        <p:nvSpPr>
          <p:cNvPr id="426" name="Google Shape;426;p51"/>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51</a:t>
            </a:fld>
            <a:endParaRPr/>
          </a:p>
        </p:txBody>
      </p:sp>
      <p:sp>
        <p:nvSpPr>
          <p:cNvPr id="427" name="Google Shape;427;p51"/>
          <p:cNvSpPr txBox="1">
            <a:spLocks noGrp="1"/>
          </p:cNvSpPr>
          <p:nvPr>
            <p:ph type="title"/>
          </p:nvPr>
        </p:nvSpPr>
        <p:spPr>
          <a:xfrm>
            <a:off x="828546" y="487170"/>
            <a:ext cx="2010410" cy="6654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200" b="0">
                <a:solidFill>
                  <a:srgbClr val="283466"/>
                </a:solidFill>
                <a:latin typeface="Times New Roman"/>
                <a:ea typeface="Times New Roman"/>
                <a:cs typeface="Times New Roman"/>
                <a:sym typeface="Times New Roman"/>
              </a:rPr>
              <a:t>Debriefs</a:t>
            </a:r>
            <a:endParaRPr sz="4200">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2"/>
          <p:cNvSpPr txBox="1">
            <a:spLocks noGrp="1"/>
          </p:cNvSpPr>
          <p:nvPr>
            <p:ph type="title"/>
          </p:nvPr>
        </p:nvSpPr>
        <p:spPr>
          <a:xfrm>
            <a:off x="828546" y="487170"/>
            <a:ext cx="2037080" cy="6654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200" b="0">
                <a:solidFill>
                  <a:srgbClr val="283466"/>
                </a:solidFill>
                <a:latin typeface="Times New Roman"/>
                <a:ea typeface="Times New Roman"/>
                <a:cs typeface="Times New Roman"/>
                <a:sym typeface="Times New Roman"/>
              </a:rPr>
              <a:t>Hotlines</a:t>
            </a:r>
            <a:endParaRPr sz="4200">
              <a:latin typeface="Times New Roman"/>
              <a:ea typeface="Times New Roman"/>
              <a:cs typeface="Times New Roman"/>
              <a:sym typeface="Times New Roman"/>
            </a:endParaRPr>
          </a:p>
        </p:txBody>
      </p:sp>
      <p:sp>
        <p:nvSpPr>
          <p:cNvPr id="433" name="Google Shape;433;p52"/>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52</a:t>
            </a:fld>
            <a:endParaRPr/>
          </a:p>
        </p:txBody>
      </p:sp>
      <p:graphicFrame>
        <p:nvGraphicFramePr>
          <p:cNvPr id="434" name="Google Shape;434;p52"/>
          <p:cNvGraphicFramePr/>
          <p:nvPr/>
        </p:nvGraphicFramePr>
        <p:xfrm>
          <a:off x="1075525" y="1462175"/>
          <a:ext cx="10958900" cy="4855510"/>
        </p:xfrm>
        <a:graphic>
          <a:graphicData uri="http://schemas.openxmlformats.org/drawingml/2006/table">
            <a:tbl>
              <a:tblPr>
                <a:noFill/>
                <a:tableStyleId>{6C678817-23D8-4FAD-A18A-63203A80E233}</a:tableStyleId>
              </a:tblPr>
              <a:tblGrid>
                <a:gridCol w="5803800">
                  <a:extLst>
                    <a:ext uri="{9D8B030D-6E8A-4147-A177-3AD203B41FA5}">
                      <a16:colId xmlns:a16="http://schemas.microsoft.com/office/drawing/2014/main" val="20000"/>
                    </a:ext>
                  </a:extLst>
                </a:gridCol>
                <a:gridCol w="5155100">
                  <a:extLst>
                    <a:ext uri="{9D8B030D-6E8A-4147-A177-3AD203B41FA5}">
                      <a16:colId xmlns:a16="http://schemas.microsoft.com/office/drawing/2014/main" val="20001"/>
                    </a:ext>
                  </a:extLst>
                </a:gridCol>
              </a:tblGrid>
              <a:tr h="822925">
                <a:tc>
                  <a:txBody>
                    <a:bodyPr/>
                    <a:lstStyle/>
                    <a:p>
                      <a:pPr marL="0" lvl="0" indent="0" algn="l" rtl="0">
                        <a:spcBef>
                          <a:spcPts val="0"/>
                        </a:spcBef>
                        <a:spcAft>
                          <a:spcPts val="0"/>
                        </a:spcAft>
                        <a:buNone/>
                      </a:pPr>
                      <a:r>
                        <a:rPr lang="en-US" sz="2000" b="1">
                          <a:solidFill>
                            <a:schemeClr val="accent1"/>
                          </a:solidFill>
                        </a:rPr>
                        <a:t>Camden County Crisis Team</a:t>
                      </a:r>
                      <a:endParaRPr sz="2000" b="1">
                        <a:solidFill>
                          <a:schemeClr val="accent1"/>
                        </a:solidFill>
                      </a:endParaRPr>
                    </a:p>
                  </a:txBody>
                  <a:tcPr marL="91425" marR="91425" marT="91425" marB="91425"/>
                </a:tc>
                <a:tc>
                  <a:txBody>
                    <a:bodyPr/>
                    <a:lstStyle/>
                    <a:p>
                      <a:pPr marL="12700" lvl="0" indent="0" algn="l" rtl="0">
                        <a:spcBef>
                          <a:spcPts val="0"/>
                        </a:spcBef>
                        <a:spcAft>
                          <a:spcPts val="0"/>
                        </a:spcAft>
                        <a:buClr>
                          <a:schemeClr val="dk1"/>
                        </a:buClr>
                        <a:buFont typeface="Arial"/>
                        <a:buNone/>
                      </a:pPr>
                      <a:r>
                        <a:rPr lang="en-US" sz="2000" b="1">
                          <a:solidFill>
                            <a:schemeClr val="accent1"/>
                          </a:solidFill>
                        </a:rPr>
                        <a:t>856-428-HELP</a:t>
                      </a:r>
                      <a:endParaRPr sz="2000" b="1">
                        <a:solidFill>
                          <a:schemeClr val="accent1"/>
                        </a:solidFill>
                      </a:endParaRPr>
                    </a:p>
                  </a:txBody>
                  <a:tcPr marL="91425" marR="91425" marT="91425" marB="91425"/>
                </a:tc>
                <a:extLst>
                  <a:ext uri="{0D108BD9-81ED-4DB2-BD59-A6C34878D82A}">
                    <a16:rowId xmlns:a16="http://schemas.microsoft.com/office/drawing/2014/main" val="10000"/>
                  </a:ext>
                </a:extLst>
              </a:tr>
              <a:tr h="832275">
                <a:tc>
                  <a:txBody>
                    <a:bodyPr/>
                    <a:lstStyle/>
                    <a:p>
                      <a:pPr marL="67945" lvl="0" indent="0" algn="l" rtl="0">
                        <a:spcBef>
                          <a:spcPts val="0"/>
                        </a:spcBef>
                        <a:spcAft>
                          <a:spcPts val="0"/>
                        </a:spcAft>
                        <a:buClr>
                          <a:schemeClr val="dk1"/>
                        </a:buClr>
                        <a:buFont typeface="Arial"/>
                        <a:buNone/>
                      </a:pPr>
                      <a:r>
                        <a:rPr lang="en-US" sz="2000" b="1">
                          <a:solidFill>
                            <a:schemeClr val="accent1"/>
                          </a:solidFill>
                        </a:rPr>
                        <a:t>National Alliance on Mental Illness (NAMI)</a:t>
                      </a:r>
                      <a:endParaRPr sz="2000" b="1">
                        <a:solidFill>
                          <a:schemeClr val="accent1"/>
                        </a:solidFill>
                      </a:endParaRPr>
                    </a:p>
                  </a:txBody>
                  <a:tcPr marL="91425" marR="91425" marT="91425" marB="91425"/>
                </a:tc>
                <a:tc>
                  <a:txBody>
                    <a:bodyPr/>
                    <a:lstStyle/>
                    <a:p>
                      <a:pPr marL="12700" lvl="0" indent="0" algn="l" rtl="0">
                        <a:spcBef>
                          <a:spcPts val="0"/>
                        </a:spcBef>
                        <a:spcAft>
                          <a:spcPts val="0"/>
                        </a:spcAft>
                        <a:buClr>
                          <a:schemeClr val="dk1"/>
                        </a:buClr>
                        <a:buFont typeface="Arial"/>
                        <a:buNone/>
                      </a:pPr>
                      <a:r>
                        <a:rPr lang="en-US" sz="2000" b="1">
                          <a:solidFill>
                            <a:schemeClr val="accent1"/>
                          </a:solidFill>
                        </a:rPr>
                        <a:t>800-950-NAMI (6264)</a:t>
                      </a:r>
                      <a:endParaRPr sz="2000" b="1">
                        <a:solidFill>
                          <a:schemeClr val="accent1"/>
                        </a:solidFill>
                      </a:endParaRPr>
                    </a:p>
                  </a:txBody>
                  <a:tcPr marL="91425" marR="91425" marT="91425" marB="91425"/>
                </a:tc>
                <a:extLst>
                  <a:ext uri="{0D108BD9-81ED-4DB2-BD59-A6C34878D82A}">
                    <a16:rowId xmlns:a16="http://schemas.microsoft.com/office/drawing/2014/main" val="10001"/>
                  </a:ext>
                </a:extLst>
              </a:tr>
              <a:tr h="2011650">
                <a:tc>
                  <a:txBody>
                    <a:bodyPr/>
                    <a:lstStyle/>
                    <a:p>
                      <a:pPr marL="0" lvl="0" indent="0" algn="l" rtl="0">
                        <a:spcBef>
                          <a:spcPts val="0"/>
                        </a:spcBef>
                        <a:spcAft>
                          <a:spcPts val="0"/>
                        </a:spcAft>
                        <a:buNone/>
                      </a:pPr>
                      <a:r>
                        <a:rPr lang="en-US" sz="2000" b="1">
                          <a:solidFill>
                            <a:schemeClr val="accent1"/>
                          </a:solidFill>
                        </a:rPr>
                        <a:t>CONTACT We Care</a:t>
                      </a:r>
                      <a:endParaRPr sz="2000" b="1">
                        <a:solidFill>
                          <a:schemeClr val="accent1"/>
                        </a:solidFill>
                      </a:endParaRPr>
                    </a:p>
                  </a:txBody>
                  <a:tcPr marL="91425" marR="91425" marT="91425" marB="91425"/>
                </a:tc>
                <a:tc>
                  <a:txBody>
                    <a:bodyPr/>
                    <a:lstStyle/>
                    <a:p>
                      <a:pPr marL="0" lvl="0" indent="0" algn="l" rtl="0">
                        <a:spcBef>
                          <a:spcPts val="0"/>
                        </a:spcBef>
                        <a:spcAft>
                          <a:spcPts val="0"/>
                        </a:spcAft>
                        <a:buNone/>
                      </a:pPr>
                      <a:r>
                        <a:rPr lang="en-US" sz="2000" b="1">
                          <a:solidFill>
                            <a:schemeClr val="accent1"/>
                          </a:solidFill>
                        </a:rPr>
                        <a:t>908-232-2880</a:t>
                      </a:r>
                      <a:endParaRPr sz="2000" b="1">
                        <a:solidFill>
                          <a:schemeClr val="accent1"/>
                        </a:solidFill>
                      </a:endParaRPr>
                    </a:p>
                    <a:p>
                      <a:pPr marL="0" lvl="0" indent="0" algn="l" rtl="0">
                        <a:spcBef>
                          <a:spcPts val="0"/>
                        </a:spcBef>
                        <a:spcAft>
                          <a:spcPts val="0"/>
                        </a:spcAft>
                        <a:buNone/>
                      </a:pPr>
                      <a:endParaRPr sz="2000" b="1">
                        <a:solidFill>
                          <a:schemeClr val="accent1"/>
                        </a:solidFill>
                      </a:endParaRPr>
                    </a:p>
                    <a:p>
                      <a:pPr marL="0" lvl="0" indent="0" algn="l" rtl="0">
                        <a:spcBef>
                          <a:spcPts val="0"/>
                        </a:spcBef>
                        <a:spcAft>
                          <a:spcPts val="0"/>
                        </a:spcAft>
                        <a:buNone/>
                      </a:pPr>
                      <a:r>
                        <a:rPr lang="en-US" sz="2000" b="1">
                          <a:solidFill>
                            <a:schemeClr val="accent1"/>
                          </a:solidFill>
                        </a:rPr>
                        <a:t>Text “CWC” to 839363 (M,W,&amp; F 4-10 PM</a:t>
                      </a:r>
                      <a:endParaRPr sz="2000" b="1">
                        <a:solidFill>
                          <a:schemeClr val="accent1"/>
                        </a:solidFill>
                      </a:endParaRPr>
                    </a:p>
                    <a:p>
                      <a:pPr marL="0" lvl="0" indent="0" algn="l" rtl="0">
                        <a:spcBef>
                          <a:spcPts val="0"/>
                        </a:spcBef>
                        <a:spcAft>
                          <a:spcPts val="0"/>
                        </a:spcAft>
                        <a:buNone/>
                      </a:pPr>
                      <a:endParaRPr sz="2000" b="1">
                        <a:solidFill>
                          <a:schemeClr val="accent1"/>
                        </a:solidFill>
                      </a:endParaRPr>
                    </a:p>
                    <a:p>
                      <a:pPr marL="0" lvl="0" indent="0" algn="l" rtl="0">
                        <a:spcBef>
                          <a:spcPts val="0"/>
                        </a:spcBef>
                        <a:spcAft>
                          <a:spcPts val="0"/>
                        </a:spcAft>
                        <a:buNone/>
                      </a:pPr>
                      <a:r>
                        <a:rPr lang="en-US" sz="2000" b="1">
                          <a:solidFill>
                            <a:schemeClr val="accent1"/>
                          </a:solidFill>
                        </a:rPr>
                        <a:t>Contactwecare.org</a:t>
                      </a:r>
                      <a:endParaRPr sz="2000" b="1">
                        <a:solidFill>
                          <a:schemeClr val="accent1"/>
                        </a:solidFill>
                      </a:endParaRPr>
                    </a:p>
                  </a:txBody>
                  <a:tcPr marL="91425" marR="91425" marT="91425" marB="91425"/>
                </a:tc>
                <a:extLst>
                  <a:ext uri="{0D108BD9-81ED-4DB2-BD59-A6C34878D82A}">
                    <a16:rowId xmlns:a16="http://schemas.microsoft.com/office/drawing/2014/main" val="10002"/>
                  </a:ext>
                </a:extLst>
              </a:tr>
              <a:tr h="792450">
                <a:tc>
                  <a:txBody>
                    <a:bodyPr/>
                    <a:lstStyle/>
                    <a:p>
                      <a:pPr marL="0" lvl="0" indent="0" algn="l" rtl="0">
                        <a:spcBef>
                          <a:spcPts val="0"/>
                        </a:spcBef>
                        <a:spcAft>
                          <a:spcPts val="0"/>
                        </a:spcAft>
                        <a:buNone/>
                      </a:pPr>
                      <a:r>
                        <a:rPr lang="en-US" sz="2000" b="1">
                          <a:solidFill>
                            <a:schemeClr val="accent1"/>
                          </a:solidFill>
                        </a:rPr>
                        <a:t>National Suidice Prevention Hotline</a:t>
                      </a:r>
                      <a:endParaRPr sz="2000" b="1">
                        <a:solidFill>
                          <a:schemeClr val="accent1"/>
                        </a:solidFill>
                      </a:endParaRPr>
                    </a:p>
                  </a:txBody>
                  <a:tcPr marL="91425" marR="91425" marT="91425" marB="91425"/>
                </a:tc>
                <a:tc>
                  <a:txBody>
                    <a:bodyPr/>
                    <a:lstStyle/>
                    <a:p>
                      <a:pPr marL="0" lvl="0" indent="0" algn="l" rtl="0">
                        <a:spcBef>
                          <a:spcPts val="0"/>
                        </a:spcBef>
                        <a:spcAft>
                          <a:spcPts val="0"/>
                        </a:spcAft>
                        <a:buNone/>
                      </a:pPr>
                      <a:r>
                        <a:rPr lang="en-US" sz="2000" b="1">
                          <a:solidFill>
                            <a:schemeClr val="accent1"/>
                          </a:solidFill>
                        </a:rPr>
                        <a:t>800-273-TALK (8255)</a:t>
                      </a:r>
                      <a:endParaRPr sz="2000" b="1">
                        <a:solidFill>
                          <a:schemeClr val="accent1"/>
                        </a:solidFill>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3"/>
          <p:cNvSpPr txBox="1">
            <a:spLocks noGrp="1"/>
          </p:cNvSpPr>
          <p:nvPr>
            <p:ph type="title"/>
          </p:nvPr>
        </p:nvSpPr>
        <p:spPr>
          <a:xfrm>
            <a:off x="661628" y="334572"/>
            <a:ext cx="389572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Objectives: Questions</a:t>
            </a:r>
            <a:endParaRPr sz="3200">
              <a:latin typeface="Times New Roman"/>
              <a:ea typeface="Times New Roman"/>
              <a:cs typeface="Times New Roman"/>
              <a:sym typeface="Times New Roman"/>
            </a:endParaRPr>
          </a:p>
        </p:txBody>
      </p:sp>
      <p:sp>
        <p:nvSpPr>
          <p:cNvPr id="440" name="Google Shape;440;p53"/>
          <p:cNvSpPr txBox="1">
            <a:spLocks noGrp="1"/>
          </p:cNvSpPr>
          <p:nvPr>
            <p:ph type="sldNum" idx="12"/>
          </p:nvPr>
        </p:nvSpPr>
        <p:spPr>
          <a:xfrm>
            <a:off x="11294636" y="6355971"/>
            <a:ext cx="325754" cy="301625"/>
          </a:xfrm>
          <a:prstGeom prst="rect">
            <a:avLst/>
          </a:prstGeom>
          <a:noFill/>
          <a:ln>
            <a:noFill/>
          </a:ln>
        </p:spPr>
        <p:txBody>
          <a:bodyPr spcFirstLastPara="1" wrap="square" lIns="0" tIns="12700" rIns="0" bIns="0" anchor="t" anchorCtr="0">
            <a:spAutoFit/>
          </a:bodyPr>
          <a:lstStyle/>
          <a:p>
            <a:pPr marL="38100" lvl="0" indent="0" algn="l" rtl="0">
              <a:lnSpc>
                <a:spcPct val="100000"/>
              </a:lnSpc>
              <a:spcBef>
                <a:spcPts val="0"/>
              </a:spcBef>
              <a:spcAft>
                <a:spcPts val="0"/>
              </a:spcAft>
              <a:buNone/>
            </a:pPr>
            <a:fld id="{00000000-1234-1234-1234-123412341234}" type="slidenum">
              <a:rPr lang="en-US"/>
              <a:t>53</a:t>
            </a:fld>
            <a:endParaRPr/>
          </a:p>
        </p:txBody>
      </p:sp>
      <p:sp>
        <p:nvSpPr>
          <p:cNvPr id="441" name="Google Shape;441;p53"/>
          <p:cNvSpPr txBox="1"/>
          <p:nvPr/>
        </p:nvSpPr>
        <p:spPr>
          <a:xfrm>
            <a:off x="688648" y="1941063"/>
            <a:ext cx="9963785" cy="1115060"/>
          </a:xfrm>
          <a:prstGeom prst="rect">
            <a:avLst/>
          </a:prstGeom>
          <a:noFill/>
          <a:ln>
            <a:noFill/>
          </a:ln>
        </p:spPr>
        <p:txBody>
          <a:bodyPr spcFirstLastPara="1" wrap="square" lIns="0" tIns="12700" rIns="0" bIns="0" anchor="t" anchorCtr="0">
            <a:spAutoFit/>
          </a:bodyPr>
          <a:lstStyle/>
          <a:p>
            <a:pPr marL="267335" marR="0" lvl="0" indent="-255269" algn="l" rtl="0">
              <a:lnSpc>
                <a:spcPct val="119375"/>
              </a:lnSpc>
              <a:spcBef>
                <a:spcPts val="0"/>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What does duty to warn mean?</a:t>
            </a:r>
            <a:endParaRPr sz="2400">
              <a:latin typeface="Tahoma"/>
              <a:ea typeface="Tahoma"/>
              <a:cs typeface="Tahoma"/>
              <a:sym typeface="Tahoma"/>
            </a:endParaRPr>
          </a:p>
          <a:p>
            <a:pPr marL="267335" marR="0" lvl="0" indent="-255269" algn="l" rtl="0">
              <a:lnSpc>
                <a:spcPct val="118750"/>
              </a:lnSpc>
              <a:spcBef>
                <a:spcPts val="0"/>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Who do you call when you suspect a participant is suicidal or homicidal?</a:t>
            </a:r>
            <a:endParaRPr sz="2400">
              <a:latin typeface="Tahoma"/>
              <a:ea typeface="Tahoma"/>
              <a:cs typeface="Tahoma"/>
              <a:sym typeface="Tahoma"/>
            </a:endParaRPr>
          </a:p>
          <a:p>
            <a:pPr marL="267335" marR="0" lvl="0" indent="-255269" algn="l" rtl="0">
              <a:lnSpc>
                <a:spcPct val="119375"/>
              </a:lnSpc>
              <a:spcBef>
                <a:spcPts val="0"/>
              </a:spcBef>
              <a:spcAft>
                <a:spcPts val="0"/>
              </a:spcAft>
              <a:buClr>
                <a:srgbClr val="000000"/>
              </a:buClr>
              <a:buSzPts val="2300"/>
              <a:buFont typeface="Arial"/>
              <a:buAutoNum type="arabicPeriod"/>
            </a:pPr>
            <a:r>
              <a:rPr lang="en-US" sz="2400">
                <a:solidFill>
                  <a:srgbClr val="283666"/>
                </a:solidFill>
                <a:latin typeface="Tahoma"/>
                <a:ea typeface="Tahoma"/>
                <a:cs typeface="Tahoma"/>
                <a:sym typeface="Tahoma"/>
              </a:rPr>
              <a:t>Where are the suicide and homicide protocols located?</a:t>
            </a:r>
            <a:endParaRPr sz="2400">
              <a:latin typeface="Tahoma"/>
              <a:ea typeface="Tahoma"/>
              <a:cs typeface="Tahoma"/>
              <a:sym typeface="Tahom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4"/>
          <p:cNvSpPr txBox="1">
            <a:spLocks noGrp="1"/>
          </p:cNvSpPr>
          <p:nvPr>
            <p:ph type="title"/>
          </p:nvPr>
        </p:nvSpPr>
        <p:spPr>
          <a:xfrm>
            <a:off x="1306386" y="4669863"/>
            <a:ext cx="1410335" cy="3606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2200" b="0">
                <a:latin typeface="Tahoma"/>
                <a:ea typeface="Tahoma"/>
                <a:cs typeface="Tahoma"/>
                <a:sym typeface="Tahoma"/>
              </a:rPr>
              <a:t>Thank you!</a:t>
            </a:r>
            <a:endParaRPr sz="2200">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6"/>
          <p:cNvSpPr txBox="1">
            <a:spLocks noGrp="1"/>
          </p:cNvSpPr>
          <p:nvPr>
            <p:ph type="title"/>
          </p:nvPr>
        </p:nvSpPr>
        <p:spPr>
          <a:xfrm>
            <a:off x="661622" y="334568"/>
            <a:ext cx="4309745"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Institutional Deﬁnitions</a:t>
            </a:r>
            <a:endParaRPr sz="3200">
              <a:latin typeface="Times New Roman"/>
              <a:ea typeface="Times New Roman"/>
              <a:cs typeface="Times New Roman"/>
              <a:sym typeface="Times New Roman"/>
            </a:endParaRPr>
          </a:p>
        </p:txBody>
      </p:sp>
      <p:sp>
        <p:nvSpPr>
          <p:cNvPr id="88" name="Google Shape;88;p6"/>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6</a:t>
            </a:fld>
            <a:endParaRPr sz="1800">
              <a:latin typeface="Tahoma"/>
              <a:ea typeface="Tahoma"/>
              <a:cs typeface="Tahoma"/>
              <a:sym typeface="Tahoma"/>
            </a:endParaRPr>
          </a:p>
        </p:txBody>
      </p:sp>
      <p:sp>
        <p:nvSpPr>
          <p:cNvPr id="89" name="Google Shape;89;p6"/>
          <p:cNvSpPr txBox="1"/>
          <p:nvPr/>
        </p:nvSpPr>
        <p:spPr>
          <a:xfrm>
            <a:off x="758746" y="1941063"/>
            <a:ext cx="10627995" cy="3857625"/>
          </a:xfrm>
          <a:prstGeom prst="rect">
            <a:avLst/>
          </a:prstGeom>
          <a:noFill/>
          <a:ln>
            <a:noFill/>
          </a:ln>
        </p:spPr>
        <p:txBody>
          <a:bodyPr spcFirstLastPara="1" wrap="square" lIns="0" tIns="15225" rIns="0" bIns="0" anchor="t" anchorCtr="0">
            <a:spAutoFit/>
          </a:bodyPr>
          <a:lstStyle/>
          <a:p>
            <a:pPr marL="196215" marR="559435" lvl="0" indent="-184150" algn="l" rtl="0">
              <a:lnSpc>
                <a:spcPct val="99300"/>
              </a:lnSpc>
              <a:spcBef>
                <a:spcPts val="0"/>
              </a:spcBef>
              <a:spcAft>
                <a:spcPts val="0"/>
              </a:spcAft>
              <a:buClr>
                <a:srgbClr val="000000"/>
              </a:buClr>
              <a:buSzPts val="2300"/>
              <a:buFont typeface="Arial"/>
              <a:buChar char="●"/>
            </a:pPr>
            <a:r>
              <a:rPr lang="en-US" sz="2400">
                <a:solidFill>
                  <a:srgbClr val="283666"/>
                </a:solidFill>
                <a:latin typeface="Tahoma"/>
                <a:ea typeface="Tahoma"/>
                <a:cs typeface="Tahoma"/>
                <a:sym typeface="Tahoma"/>
              </a:rPr>
              <a:t>“</a:t>
            </a:r>
            <a:r>
              <a:rPr lang="en-US" sz="2200">
                <a:solidFill>
                  <a:srgbClr val="001F60"/>
                </a:solidFill>
                <a:latin typeface="Arial"/>
                <a:ea typeface="Arial"/>
                <a:cs typeface="Arial"/>
                <a:sym typeface="Arial"/>
              </a:rPr>
              <a:t>"</a:t>
            </a:r>
            <a:r>
              <a:rPr lang="en-US" sz="2200" b="1">
                <a:solidFill>
                  <a:srgbClr val="001F60"/>
                </a:solidFill>
                <a:latin typeface="Arial"/>
                <a:ea typeface="Arial"/>
                <a:cs typeface="Arial"/>
                <a:sym typeface="Arial"/>
              </a:rPr>
              <a:t>refers to the successful performance of mental function, resulting in productive  activities, fulfilling relationships with other people, the ability to adapt to change and  cope with adversity</a:t>
            </a:r>
            <a:r>
              <a:rPr lang="en-US" sz="2200">
                <a:solidFill>
                  <a:srgbClr val="001F60"/>
                </a:solidFill>
                <a:latin typeface="Arial"/>
                <a:ea typeface="Arial"/>
                <a:cs typeface="Arial"/>
                <a:sym typeface="Arial"/>
              </a:rPr>
              <a:t>." - </a:t>
            </a:r>
            <a:r>
              <a:rPr lang="en-US" sz="2000">
                <a:solidFill>
                  <a:srgbClr val="3F7CCA"/>
                </a:solidFill>
                <a:latin typeface="Arial"/>
                <a:ea typeface="Arial"/>
                <a:cs typeface="Arial"/>
                <a:sym typeface="Arial"/>
              </a:rPr>
              <a:t>The Surgeon General's Report on Mental Health</a:t>
            </a:r>
            <a:endParaRPr sz="2000">
              <a:latin typeface="Arial"/>
              <a:ea typeface="Arial"/>
              <a:cs typeface="Arial"/>
              <a:sym typeface="Arial"/>
            </a:endParaRPr>
          </a:p>
          <a:p>
            <a:pPr marL="0" marR="0" lvl="0" indent="0" algn="l" rtl="0">
              <a:lnSpc>
                <a:spcPct val="100000"/>
              </a:lnSpc>
              <a:spcBef>
                <a:spcPts val="0"/>
              </a:spcBef>
              <a:spcAft>
                <a:spcPts val="0"/>
              </a:spcAft>
              <a:buSzPts val="2300"/>
              <a:buFont typeface="Arial"/>
              <a:buNone/>
            </a:pPr>
            <a:endParaRPr sz="2300">
              <a:latin typeface="Arial"/>
              <a:ea typeface="Arial"/>
              <a:cs typeface="Arial"/>
              <a:sym typeface="Arial"/>
            </a:endParaRPr>
          </a:p>
          <a:p>
            <a:pPr marL="196215" marR="5080" lvl="0" indent="-168909" algn="just" rtl="0">
              <a:lnSpc>
                <a:spcPct val="110800"/>
              </a:lnSpc>
              <a:spcBef>
                <a:spcPts val="1855"/>
              </a:spcBef>
              <a:spcAft>
                <a:spcPts val="0"/>
              </a:spcAft>
              <a:buClr>
                <a:srgbClr val="001F60"/>
              </a:buClr>
              <a:buSzPts val="2100"/>
              <a:buFont typeface="Arial"/>
              <a:buChar char="●"/>
            </a:pPr>
            <a:r>
              <a:rPr lang="en-US" sz="2200" b="1">
                <a:solidFill>
                  <a:srgbClr val="001F60"/>
                </a:solidFill>
                <a:latin typeface="Arial"/>
                <a:ea typeface="Arial"/>
                <a:cs typeface="Arial"/>
                <a:sym typeface="Arial"/>
              </a:rPr>
              <a:t>“a state of well-being in which every individual realizes his or her own potential, can cope  with the normal stresses of life, can work productively and fruitfully, and is able to make a  contribution to her or his community.” -</a:t>
            </a:r>
            <a:r>
              <a:rPr lang="en-US" sz="2000">
                <a:solidFill>
                  <a:srgbClr val="3F7CCA"/>
                </a:solidFill>
                <a:latin typeface="Arial"/>
                <a:ea typeface="Arial"/>
                <a:cs typeface="Arial"/>
                <a:sym typeface="Arial"/>
              </a:rPr>
              <a:t>The World Health Organization</a:t>
            </a:r>
            <a:endParaRPr sz="2000">
              <a:latin typeface="Arial"/>
              <a:ea typeface="Arial"/>
              <a:cs typeface="Arial"/>
              <a:sym typeface="Arial"/>
            </a:endParaRPr>
          </a:p>
          <a:p>
            <a:pPr marL="0" marR="0" lvl="0" indent="0" algn="l" rtl="0">
              <a:lnSpc>
                <a:spcPct val="100000"/>
              </a:lnSpc>
              <a:spcBef>
                <a:spcPts val="50"/>
              </a:spcBef>
              <a:spcAft>
                <a:spcPts val="0"/>
              </a:spcAft>
              <a:buSzPts val="2500"/>
              <a:buFont typeface="Arial"/>
              <a:buNone/>
            </a:pPr>
            <a:endParaRPr sz="2500">
              <a:latin typeface="Arial"/>
              <a:ea typeface="Arial"/>
              <a:cs typeface="Arial"/>
              <a:sym typeface="Arial"/>
            </a:endParaRPr>
          </a:p>
          <a:p>
            <a:pPr marL="196215" marR="233045" lvl="0" indent="-168909" algn="l" rtl="0">
              <a:lnSpc>
                <a:spcPct val="110800"/>
              </a:lnSpc>
              <a:spcBef>
                <a:spcPts val="0"/>
              </a:spcBef>
              <a:spcAft>
                <a:spcPts val="0"/>
              </a:spcAft>
              <a:buClr>
                <a:srgbClr val="001F60"/>
              </a:buClr>
              <a:buSzPts val="2100"/>
              <a:buFont typeface="Arial"/>
              <a:buChar char="●"/>
            </a:pPr>
            <a:r>
              <a:rPr lang="en-US" sz="2200" b="1">
                <a:solidFill>
                  <a:srgbClr val="001F60"/>
                </a:solidFill>
                <a:latin typeface="Arial"/>
                <a:ea typeface="Arial"/>
                <a:cs typeface="Arial"/>
                <a:sym typeface="Arial"/>
              </a:rPr>
              <a:t>“Health is a state of complete physical, mental, and social well-being and not merely the  absence of disease or infirmity.” -</a:t>
            </a:r>
            <a:r>
              <a:rPr lang="en-US" sz="2000">
                <a:solidFill>
                  <a:srgbClr val="3F7CCA"/>
                </a:solidFill>
                <a:latin typeface="Arial"/>
                <a:ea typeface="Arial"/>
                <a:cs typeface="Arial"/>
                <a:sym typeface="Arial"/>
              </a:rPr>
              <a:t>The World Health Organization</a:t>
            </a:r>
            <a:endParaRPr sz="2000">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7"/>
          <p:cNvSpPr txBox="1">
            <a:spLocks noGrp="1"/>
          </p:cNvSpPr>
          <p:nvPr>
            <p:ph type="title"/>
          </p:nvPr>
        </p:nvSpPr>
        <p:spPr>
          <a:xfrm>
            <a:off x="661628" y="334572"/>
            <a:ext cx="326771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Relevant Statistics</a:t>
            </a:r>
            <a:endParaRPr sz="3200">
              <a:latin typeface="Times New Roman"/>
              <a:ea typeface="Times New Roman"/>
              <a:cs typeface="Times New Roman"/>
              <a:sym typeface="Times New Roman"/>
            </a:endParaRPr>
          </a:p>
        </p:txBody>
      </p:sp>
      <p:sp>
        <p:nvSpPr>
          <p:cNvPr id="95" name="Google Shape;95;p7"/>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7</a:t>
            </a:fld>
            <a:endParaRPr sz="1800">
              <a:latin typeface="Tahoma"/>
              <a:ea typeface="Tahoma"/>
              <a:cs typeface="Tahoma"/>
              <a:sym typeface="Tahoma"/>
            </a:endParaRPr>
          </a:p>
        </p:txBody>
      </p:sp>
      <p:sp>
        <p:nvSpPr>
          <p:cNvPr id="96" name="Google Shape;96;p7"/>
          <p:cNvSpPr txBox="1"/>
          <p:nvPr/>
        </p:nvSpPr>
        <p:spPr>
          <a:xfrm>
            <a:off x="949814" y="1941063"/>
            <a:ext cx="10250170" cy="256286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Approximately more than 800K people die from suicide globally each year</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Depression is the mental disorder with higher risk for suicide</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10%-15% of people with Bipolar I disorder die by suicide</a:t>
            </a:r>
            <a:endParaRPr sz="2400">
              <a:latin typeface="Tahoma"/>
              <a:ea typeface="Tahoma"/>
              <a:cs typeface="Tahoma"/>
              <a:sym typeface="Tahoma"/>
            </a:endParaRPr>
          </a:p>
          <a:p>
            <a:pPr marL="348615" marR="115570" lvl="0" indent="-336550" algn="l" rtl="0">
              <a:lnSpc>
                <a:spcPct val="118750"/>
              </a:lnSpc>
              <a:spcBef>
                <a:spcPts val="105"/>
              </a:spcBef>
              <a:spcAft>
                <a:spcPts val="0"/>
              </a:spcAft>
              <a:buClr>
                <a:srgbClr val="000000"/>
              </a:buClr>
              <a:buSzPts val="1400"/>
              <a:buFont typeface="Arial"/>
              <a:buChar char="●"/>
            </a:pPr>
            <a:r>
              <a:rPr lang="en-US" sz="2400" b="1">
                <a:solidFill>
                  <a:srgbClr val="283666"/>
                </a:solidFill>
                <a:latin typeface="Tahoma"/>
                <a:ea typeface="Tahoma"/>
                <a:cs typeface="Tahoma"/>
                <a:sym typeface="Tahoma"/>
              </a:rPr>
              <a:t>As weather gets bettter, suicide risks increase - suicides peak in  the spring</a:t>
            </a:r>
            <a:endParaRPr sz="2400">
              <a:latin typeface="Tahoma"/>
              <a:ea typeface="Tahoma"/>
              <a:cs typeface="Tahoma"/>
              <a:sym typeface="Tahoma"/>
            </a:endParaRPr>
          </a:p>
          <a:p>
            <a:pPr marL="0" marR="0" lvl="0" indent="0" algn="l" rtl="0">
              <a:lnSpc>
                <a:spcPct val="100000"/>
              </a:lnSpc>
              <a:spcBef>
                <a:spcPts val="10"/>
              </a:spcBef>
              <a:spcAft>
                <a:spcPts val="0"/>
              </a:spcAft>
              <a:buNone/>
            </a:pPr>
            <a:endParaRPr sz="2250">
              <a:latin typeface="Tahoma"/>
              <a:ea typeface="Tahoma"/>
              <a:cs typeface="Tahoma"/>
              <a:sym typeface="Tahoma"/>
            </a:endParaRPr>
          </a:p>
          <a:p>
            <a:pPr marL="348615" marR="0" lvl="0" indent="-336550" algn="l" rtl="0">
              <a:lnSpc>
                <a:spcPct val="100000"/>
              </a:lnSpc>
              <a:spcBef>
                <a:spcPts val="5"/>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Completed suicide is highest amongst which cohort?</a:t>
            </a:r>
            <a:endParaRPr sz="2400">
              <a:latin typeface="Tahoma"/>
              <a:ea typeface="Tahoma"/>
              <a:cs typeface="Tahoma"/>
              <a:sym typeface="Taho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8"/>
          <p:cNvSpPr txBox="1">
            <a:spLocks noGrp="1"/>
          </p:cNvSpPr>
          <p:nvPr>
            <p:ph type="title"/>
          </p:nvPr>
        </p:nvSpPr>
        <p:spPr>
          <a:xfrm>
            <a:off x="661628" y="334572"/>
            <a:ext cx="326771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Relevant Statistics</a:t>
            </a:r>
            <a:endParaRPr sz="3200">
              <a:latin typeface="Times New Roman"/>
              <a:ea typeface="Times New Roman"/>
              <a:cs typeface="Times New Roman"/>
              <a:sym typeface="Times New Roman"/>
            </a:endParaRPr>
          </a:p>
        </p:txBody>
      </p:sp>
      <p:sp>
        <p:nvSpPr>
          <p:cNvPr id="102" name="Google Shape;102;p8"/>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8</a:t>
            </a:fld>
            <a:endParaRPr sz="1800">
              <a:latin typeface="Tahoma"/>
              <a:ea typeface="Tahoma"/>
              <a:cs typeface="Tahoma"/>
              <a:sym typeface="Tahoma"/>
            </a:endParaRPr>
          </a:p>
        </p:txBody>
      </p:sp>
      <p:sp>
        <p:nvSpPr>
          <p:cNvPr id="103" name="Google Shape;103;p8"/>
          <p:cNvSpPr txBox="1"/>
          <p:nvPr/>
        </p:nvSpPr>
        <p:spPr>
          <a:xfrm>
            <a:off x="949814" y="1941063"/>
            <a:ext cx="9807600" cy="2223044"/>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Men have historically been more likely to </a:t>
            </a:r>
            <a:r>
              <a:rPr lang="en-US" sz="2400" dirty="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commit</a:t>
            </a:r>
            <a:r>
              <a:rPr lang="en-US" sz="2400" dirty="0">
                <a:solidFill>
                  <a:srgbClr val="283666"/>
                </a:solidFill>
                <a:latin typeface="Tahoma"/>
                <a:ea typeface="Tahoma"/>
                <a:cs typeface="Tahoma"/>
                <a:sym typeface="Tahoma"/>
              </a:rPr>
              <a:t> suicide than women</a:t>
            </a:r>
            <a:endParaRPr sz="2400" dirty="0">
              <a:latin typeface="Tahoma"/>
              <a:ea typeface="Tahoma"/>
              <a:cs typeface="Tahoma"/>
              <a:sym typeface="Tahoma"/>
            </a:endParaRPr>
          </a:p>
          <a:p>
            <a:pPr marL="348615" marR="5080" lvl="0" indent="-336550" algn="l" rtl="0">
              <a:lnSpc>
                <a:spcPct val="118750"/>
              </a:lnSpc>
              <a:spcBef>
                <a:spcPts val="105"/>
              </a:spcBef>
              <a:spcAft>
                <a:spcPts val="0"/>
              </a:spcAft>
              <a:buClr>
                <a:srgbClr val="000000"/>
              </a:buClr>
              <a:buSzPts val="1400"/>
              <a:buFont typeface="Arial"/>
              <a:buChar char="●"/>
            </a:pPr>
            <a:r>
              <a:rPr lang="en-US" sz="2400" dirty="0">
                <a:solidFill>
                  <a:srgbClr val="283666"/>
                </a:solidFill>
                <a:latin typeface="Tahoma"/>
                <a:ea typeface="Tahoma"/>
                <a:cs typeface="Tahoma"/>
                <a:sym typeface="Tahoma"/>
              </a:rPr>
              <a:t>Older men with multiple health comorbidities have the highest risk for death by suicide</a:t>
            </a:r>
            <a:endParaRPr sz="2400" dirty="0">
              <a:latin typeface="Tahoma"/>
              <a:ea typeface="Tahoma"/>
              <a:cs typeface="Tahoma"/>
              <a:sym typeface="Tahoma"/>
            </a:endParaRPr>
          </a:p>
          <a:p>
            <a:pPr marL="348615" marR="1259205" lvl="0" indent="-336550" algn="l" rtl="0">
              <a:lnSpc>
                <a:spcPct val="118750"/>
              </a:lnSpc>
              <a:spcBef>
                <a:spcPts val="0"/>
              </a:spcBef>
              <a:spcAft>
                <a:spcPts val="0"/>
              </a:spcAft>
              <a:buClr>
                <a:srgbClr val="000000"/>
              </a:buClr>
              <a:buSzPts val="1400"/>
              <a:buFont typeface="Arial"/>
              <a:buChar char="●"/>
            </a:pPr>
            <a:r>
              <a:rPr lang="en-US" sz="2400" b="1" dirty="0">
                <a:solidFill>
                  <a:srgbClr val="283666"/>
                </a:solidFill>
                <a:latin typeface="Tahoma"/>
                <a:ea typeface="Tahoma"/>
                <a:cs typeface="Tahoma"/>
                <a:sym typeface="Tahoma"/>
              </a:rPr>
              <a:t>A new vulnerable group is emerging from their ranks:  middle-aged men</a:t>
            </a:r>
            <a:endParaRPr sz="2400" dirty="0">
              <a:latin typeface="Tahoma"/>
              <a:ea typeface="Tahoma"/>
              <a:cs typeface="Tahoma"/>
              <a:sym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9"/>
          <p:cNvSpPr txBox="1">
            <a:spLocks noGrp="1"/>
          </p:cNvSpPr>
          <p:nvPr>
            <p:ph type="title"/>
          </p:nvPr>
        </p:nvSpPr>
        <p:spPr>
          <a:xfrm>
            <a:off x="661628" y="334572"/>
            <a:ext cx="6795770" cy="51308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200" b="0">
                <a:latin typeface="Times New Roman"/>
                <a:ea typeface="Times New Roman"/>
                <a:cs typeface="Times New Roman"/>
                <a:sym typeface="Times New Roman"/>
              </a:rPr>
              <a:t>Other At-Risk Populations for Suicide</a:t>
            </a:r>
            <a:endParaRPr sz="3200">
              <a:latin typeface="Times New Roman"/>
              <a:ea typeface="Times New Roman"/>
              <a:cs typeface="Times New Roman"/>
              <a:sym typeface="Times New Roman"/>
            </a:endParaRPr>
          </a:p>
        </p:txBody>
      </p:sp>
      <p:sp>
        <p:nvSpPr>
          <p:cNvPr id="109" name="Google Shape;109;p9"/>
          <p:cNvSpPr txBox="1"/>
          <p:nvPr/>
        </p:nvSpPr>
        <p:spPr>
          <a:xfrm>
            <a:off x="11419423" y="6355971"/>
            <a:ext cx="201295" cy="301625"/>
          </a:xfrm>
          <a:prstGeom prst="rect">
            <a:avLst/>
          </a:prstGeom>
          <a:noFill/>
          <a:ln>
            <a:noFill/>
          </a:ln>
        </p:spPr>
        <p:txBody>
          <a:bodyPr spcFirstLastPara="1" wrap="square" lIns="0" tIns="12700" rIns="0" bIns="0" anchor="t" anchorCtr="0">
            <a:spAutoFit/>
          </a:bodyPr>
          <a:lstStyle/>
          <a:p>
            <a:pPr marL="38100" marR="0" lvl="0" indent="0" algn="l" rtl="0">
              <a:lnSpc>
                <a:spcPct val="100000"/>
              </a:lnSpc>
              <a:spcBef>
                <a:spcPts val="0"/>
              </a:spcBef>
              <a:spcAft>
                <a:spcPts val="0"/>
              </a:spcAft>
              <a:buNone/>
            </a:pPr>
            <a:fld id="{00000000-1234-1234-1234-123412341234}" type="slidenum">
              <a:rPr lang="en-US" sz="1800">
                <a:solidFill>
                  <a:srgbClr val="283666"/>
                </a:solidFill>
                <a:latin typeface="Tahoma"/>
                <a:ea typeface="Tahoma"/>
                <a:cs typeface="Tahoma"/>
                <a:sym typeface="Tahoma"/>
              </a:rPr>
              <a:t>9</a:t>
            </a:fld>
            <a:endParaRPr sz="1800">
              <a:latin typeface="Tahoma"/>
              <a:ea typeface="Tahoma"/>
              <a:cs typeface="Tahoma"/>
              <a:sym typeface="Tahoma"/>
            </a:endParaRPr>
          </a:p>
        </p:txBody>
      </p:sp>
      <p:sp>
        <p:nvSpPr>
          <p:cNvPr id="110" name="Google Shape;110;p9"/>
          <p:cNvSpPr txBox="1"/>
          <p:nvPr/>
        </p:nvSpPr>
        <p:spPr>
          <a:xfrm>
            <a:off x="949814" y="1941063"/>
            <a:ext cx="8502015" cy="1477010"/>
          </a:xfrm>
          <a:prstGeom prst="rect">
            <a:avLst/>
          </a:prstGeom>
          <a:noFill/>
          <a:ln>
            <a:noFill/>
          </a:ln>
        </p:spPr>
        <p:txBody>
          <a:bodyPr spcFirstLastPara="1" wrap="square" lIns="0" tIns="12700" rIns="0" bIns="0" anchor="t" anchorCtr="0">
            <a:spAutoFit/>
          </a:bodyPr>
          <a:lstStyle/>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Individuals who have had a stroke, particularly younger men</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rPr>
              <a:t>Men who have multiple chronic conditions</a:t>
            </a:r>
            <a:endParaRPr sz="2400">
              <a:latin typeface="Tahoma"/>
              <a:ea typeface="Tahoma"/>
              <a:cs typeface="Tahoma"/>
              <a:sym typeface="Tahoma"/>
            </a:endParaRPr>
          </a:p>
          <a:p>
            <a:pPr marL="348615" marR="0" lvl="0" indent="-336550" algn="l" rtl="0">
              <a:lnSpc>
                <a:spcPct val="118750"/>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Trans* individuals</a:t>
            </a:r>
            <a:endParaRPr sz="2400">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348615" marR="0" lvl="0" indent="-336550" algn="l" rtl="0">
              <a:lnSpc>
                <a:spcPct val="119375"/>
              </a:lnSpc>
              <a:spcBef>
                <a:spcPts val="0"/>
              </a:spcBef>
              <a:spcAft>
                <a:spcPts val="0"/>
              </a:spcAft>
              <a:buClr>
                <a:srgbClr val="000000"/>
              </a:buClr>
              <a:buSzPts val="1400"/>
              <a:buFont typeface="Arial"/>
              <a:buChar char="●"/>
            </a:pPr>
            <a:r>
              <a:rPr lang="en-US" sz="2400">
                <a:solidFill>
                  <a:srgbClr val="283666"/>
                </a:solidFill>
                <a:latin typeface="Tahoma"/>
                <a:ea typeface="Tahoma"/>
                <a:cs typeface="Tahoma"/>
                <a:sym typeface="Tahom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Non-white tr</a:t>
            </a:r>
            <a:r>
              <a:rPr lang="en-US" sz="2400">
                <a:solidFill>
                  <a:srgbClr val="283666"/>
                </a:solidFill>
                <a:latin typeface="Tahoma"/>
                <a:ea typeface="Tahoma"/>
                <a:cs typeface="Tahoma"/>
                <a:sym typeface="Tahoma"/>
              </a:rPr>
              <a:t>ans* individuals</a:t>
            </a:r>
            <a:endParaRPr sz="2400">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3902</Words>
  <Application>Microsoft Office PowerPoint</Application>
  <PresentationFormat>Widescreen</PresentationFormat>
  <Paragraphs>400</Paragraphs>
  <Slides>54</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Tahoma</vt:lpstr>
      <vt:lpstr>Office Theme</vt:lpstr>
      <vt:lpstr>Duty to Warn: Part I Assessing Suicidal and Homicidal Ideation</vt:lpstr>
      <vt:lpstr>Training Objectives</vt:lpstr>
      <vt:lpstr>Related Policy - “Duty to Warn of Potential Harm”</vt:lpstr>
      <vt:lpstr>Things to note</vt:lpstr>
      <vt:lpstr>What is Mental Health?</vt:lpstr>
      <vt:lpstr>Institutional Deﬁnitions</vt:lpstr>
      <vt:lpstr>Relevant Statistics</vt:lpstr>
      <vt:lpstr>Relevant Statistics</vt:lpstr>
      <vt:lpstr>Other At-Risk Populations for Suicide</vt:lpstr>
      <vt:lpstr>Core Content - Assessing Risk</vt:lpstr>
      <vt:lpstr>Warning Signs</vt:lpstr>
      <vt:lpstr>Key Points</vt:lpstr>
      <vt:lpstr>Passive vs Active</vt:lpstr>
      <vt:lpstr>Risk Factors for Attempting Suicide</vt:lpstr>
      <vt:lpstr>Common Mental Health Medications</vt:lpstr>
      <vt:lpstr>Protective Factors</vt:lpstr>
      <vt:lpstr>Assessing for Suicide</vt:lpstr>
      <vt:lpstr>Assessing for Suicide Over the Phone</vt:lpstr>
      <vt:lpstr>What happens when people text suicidal  thoughts?</vt:lpstr>
      <vt:lpstr>Core Content - Calling your  supervisor and Crisis/911</vt:lpstr>
      <vt:lpstr>What to Expect when you call</vt:lpstr>
      <vt:lpstr>Questions to expect from 911 and/or Crisis.  Police or EMS may arrive</vt:lpstr>
      <vt:lpstr>How to “Buy Time” when waiting for crisis</vt:lpstr>
      <vt:lpstr>Applicaton of Suicide Assessment</vt:lpstr>
      <vt:lpstr>Low Risk, Moderate Risk, High Risk</vt:lpstr>
      <vt:lpstr>Participant Scenario</vt:lpstr>
      <vt:lpstr>PowerPoint Presentation</vt:lpstr>
      <vt:lpstr>PowerPoint Presentation</vt:lpstr>
      <vt:lpstr>PowerPoint Presentation</vt:lpstr>
      <vt:lpstr>Clinical Documentation</vt:lpstr>
      <vt:lpstr>Clinical Documentation Example</vt:lpstr>
      <vt:lpstr>When you see/talk to the patient next</vt:lpstr>
      <vt:lpstr>Core Content - Assessing Homicide  Risk</vt:lpstr>
      <vt:lpstr>Warning Signs of Committing Homicide</vt:lpstr>
      <vt:lpstr>Key Points</vt:lpstr>
      <vt:lpstr>Passive vs Active</vt:lpstr>
      <vt:lpstr>Risk Factors for Homicidal Ideation</vt:lpstr>
      <vt:lpstr>Protective Factors</vt:lpstr>
      <vt:lpstr>Assessing for Homicidal Ideation</vt:lpstr>
      <vt:lpstr>Assessing for Homicide Over the Phone</vt:lpstr>
      <vt:lpstr>What happens when people text homicidal  thoughts?</vt:lpstr>
      <vt:lpstr>Application of Homicide Assessment</vt:lpstr>
      <vt:lpstr>Low Risk, Moderate Risk, High Risk</vt:lpstr>
      <vt:lpstr>Participant Scenario</vt:lpstr>
      <vt:lpstr>What risk category does Donald Draper fall into?  What would you do next?</vt:lpstr>
      <vt:lpstr>What risk category does this patient fall into?  Why?</vt:lpstr>
      <vt:lpstr>What we did</vt:lpstr>
      <vt:lpstr>Clinical documentation standard: same as SI</vt:lpstr>
      <vt:lpstr>Seeing the patient following HI same as SI</vt:lpstr>
      <vt:lpstr>Resources</vt:lpstr>
      <vt:lpstr>Debriefs</vt:lpstr>
      <vt:lpstr>Hotlines</vt:lpstr>
      <vt:lpstr>Objectives: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Duty to Warn: Part I Assessing Suicidal and Homicidal Ideation</dc:title>
  <cp:lastModifiedBy>Koppel,Rebecca</cp:lastModifiedBy>
  <cp:revision>1</cp:revision>
  <dcterms:created xsi:type="dcterms:W3CDTF">2021-07-16T14:20:40Z</dcterms:created>
  <dcterms:modified xsi:type="dcterms:W3CDTF">2021-07-19T22:15:11Z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y fmtid="{D5CDD505-2E9C-101B-9397-08002B2CF9AE}" pid="3" name="LastSaved">
    <vt:filetime>2021-07-16T00:00:00Z</vt:filetime>
  </property>
</Properties>
</file>